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1"/>
  </p:notesMasterIdLst>
  <p:sldIdLst>
    <p:sldId id="256" r:id="rId2"/>
    <p:sldId id="344" r:id="rId3"/>
    <p:sldId id="345" r:id="rId4"/>
    <p:sldId id="346" r:id="rId5"/>
    <p:sldId id="347" r:id="rId6"/>
    <p:sldId id="348" r:id="rId7"/>
    <p:sldId id="349" r:id="rId8"/>
    <p:sldId id="350" r:id="rId9"/>
    <p:sldId id="351" r:id="rId10"/>
    <p:sldId id="257" r:id="rId11"/>
    <p:sldId id="259" r:id="rId12"/>
    <p:sldId id="260" r:id="rId13"/>
    <p:sldId id="261" r:id="rId14"/>
    <p:sldId id="264" r:id="rId15"/>
    <p:sldId id="262" r:id="rId16"/>
    <p:sldId id="342" r:id="rId17"/>
    <p:sldId id="263" r:id="rId18"/>
    <p:sldId id="268" r:id="rId19"/>
    <p:sldId id="269"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8" r:id="rId53"/>
    <p:sldId id="307"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6" r:id="rId69"/>
    <p:sldId id="327" r:id="rId70"/>
    <p:sldId id="328" r:id="rId71"/>
    <p:sldId id="329" r:id="rId72"/>
    <p:sldId id="330" r:id="rId73"/>
    <p:sldId id="336" r:id="rId74"/>
    <p:sldId id="331" r:id="rId75"/>
    <p:sldId id="332" r:id="rId76"/>
    <p:sldId id="333" r:id="rId77"/>
    <p:sldId id="334" r:id="rId78"/>
    <p:sldId id="335" r:id="rId79"/>
    <p:sldId id="337" r:id="rId80"/>
    <p:sldId id="338" r:id="rId81"/>
    <p:sldId id="339" r:id="rId82"/>
    <p:sldId id="340" r:id="rId83"/>
    <p:sldId id="341" r:id="rId84"/>
    <p:sldId id="352" r:id="rId85"/>
    <p:sldId id="356" r:id="rId86"/>
    <p:sldId id="357" r:id="rId87"/>
    <p:sldId id="358" r:id="rId88"/>
    <p:sldId id="359" r:id="rId89"/>
    <p:sldId id="360" r:id="rId90"/>
    <p:sldId id="361" r:id="rId91"/>
    <p:sldId id="362" r:id="rId92"/>
    <p:sldId id="363" r:id="rId93"/>
    <p:sldId id="364" r:id="rId94"/>
    <p:sldId id="365" r:id="rId95"/>
    <p:sldId id="353" r:id="rId96"/>
    <p:sldId id="354" r:id="rId97"/>
    <p:sldId id="355" r:id="rId98"/>
    <p:sldId id="366" r:id="rId99"/>
    <p:sldId id="367" r:id="rId100"/>
    <p:sldId id="368" r:id="rId101"/>
    <p:sldId id="369" r:id="rId102"/>
    <p:sldId id="370" r:id="rId103"/>
    <p:sldId id="371" r:id="rId104"/>
    <p:sldId id="372" r:id="rId105"/>
    <p:sldId id="373" r:id="rId106"/>
    <p:sldId id="374" r:id="rId107"/>
    <p:sldId id="375" r:id="rId108"/>
    <p:sldId id="376" r:id="rId109"/>
    <p:sldId id="377" r:id="rId110"/>
    <p:sldId id="378" r:id="rId111"/>
    <p:sldId id="379" r:id="rId112"/>
    <p:sldId id="380" r:id="rId113"/>
    <p:sldId id="381" r:id="rId114"/>
    <p:sldId id="382" r:id="rId115"/>
    <p:sldId id="383" r:id="rId116"/>
    <p:sldId id="384" r:id="rId117"/>
    <p:sldId id="385" r:id="rId118"/>
    <p:sldId id="386" r:id="rId119"/>
    <p:sldId id="387" r:id="rId120"/>
    <p:sldId id="388" r:id="rId121"/>
    <p:sldId id="389" r:id="rId122"/>
    <p:sldId id="390" r:id="rId123"/>
    <p:sldId id="391" r:id="rId124"/>
    <p:sldId id="392" r:id="rId125"/>
    <p:sldId id="393" r:id="rId126"/>
    <p:sldId id="394" r:id="rId127"/>
    <p:sldId id="395" r:id="rId128"/>
    <p:sldId id="396" r:id="rId129"/>
    <p:sldId id="343" r:id="rId1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A69785-4154-48F8-88DE-2444102ABFD0}" type="datetimeFigureOut">
              <a:rPr lang="en-US" smtClean="0"/>
              <a:pPr/>
              <a:t>3/11/2020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3DD79-A4D0-4F44-A4E8-FEE26D7EF1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63DD79-A4D0-4F44-A4E8-FEE26D7EF16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3/11/2020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3/11/2020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3/11/2020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3/11/2020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3/11/2020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3/11/2020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investopedia.com/terms/s/standarddeviation.asp" TargetMode="External"/><Relationship Id="rId2" Type="http://schemas.openxmlformats.org/officeDocument/2006/relationships/hyperlink" Target="https://www.investopedia.com/terms/c/cagr.asp" TargetMode="External"/><Relationship Id="rId1" Type="http://schemas.openxmlformats.org/officeDocument/2006/relationships/slideLayout" Target="../slideLayouts/slideLayout2.xml"/><Relationship Id="rId5" Type="http://schemas.openxmlformats.org/officeDocument/2006/relationships/hyperlink" Target="https://www.investopedia.com/terms/m/modernportfoliotheory.asp" TargetMode="External"/><Relationship Id="rId4" Type="http://schemas.openxmlformats.org/officeDocument/2006/relationships/hyperlink" Target="https://www.investopedia.com/terms/h/harrymarkowitz.asp"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2286000"/>
            <a:ext cx="5105400" cy="2209800"/>
          </a:xfrm>
        </p:spPr>
        <p:txBody>
          <a:bodyPr>
            <a:normAutofit fontScale="90000"/>
          </a:bodyPr>
          <a:lstStyle/>
          <a:p>
            <a:pPr algn="ctr"/>
            <a:r>
              <a:rPr lang="en-US" sz="4000" dirty="0" smtClean="0"/>
              <a:t>Financial </a:t>
            </a:r>
            <a:r>
              <a:rPr lang="en-US" sz="4000" dirty="0" smtClean="0"/>
              <a:t>Economics</a:t>
            </a:r>
            <a:r>
              <a:rPr lang="en-US" sz="3200" dirty="0" smtClean="0"/>
              <a:t/>
            </a:r>
            <a:br>
              <a:rPr lang="en-US" sz="3200" dirty="0" smtClean="0"/>
            </a:br>
            <a:r>
              <a:rPr lang="en-US" sz="3200" dirty="0" smtClean="0"/>
              <a:t>By</a:t>
            </a:r>
            <a:br>
              <a:rPr lang="en-US" sz="3200" dirty="0" smtClean="0"/>
            </a:br>
            <a:r>
              <a:rPr lang="en-US" sz="3200" dirty="0" smtClean="0">
                <a:solidFill>
                  <a:schemeClr val="bg1"/>
                </a:solidFill>
              </a:rPr>
              <a:t>Dr.G.YOGANANDHAM,</a:t>
            </a:r>
            <a:br>
              <a:rPr lang="en-US" sz="3200" dirty="0" smtClean="0">
                <a:solidFill>
                  <a:schemeClr val="bg1"/>
                </a:solidFill>
              </a:rPr>
            </a:br>
            <a:r>
              <a:rPr lang="en-US" sz="2200" dirty="0" smtClean="0">
                <a:solidFill>
                  <a:schemeClr val="bg1"/>
                </a:solidFill>
              </a:rPr>
              <a:t>Associate professor &amp; Head,</a:t>
            </a:r>
            <a:br>
              <a:rPr lang="en-US" sz="2200" dirty="0" smtClean="0">
                <a:solidFill>
                  <a:schemeClr val="bg1"/>
                </a:solidFill>
              </a:rPr>
            </a:br>
            <a:r>
              <a:rPr lang="en-US" sz="2200" dirty="0" smtClean="0">
                <a:solidFill>
                  <a:schemeClr val="bg1"/>
                </a:solidFill>
              </a:rPr>
              <a:t>Department of economics,</a:t>
            </a:r>
            <a:br>
              <a:rPr lang="en-US" sz="2200" dirty="0" smtClean="0">
                <a:solidFill>
                  <a:schemeClr val="bg1"/>
                </a:solidFill>
              </a:rPr>
            </a:br>
            <a:r>
              <a:rPr lang="en-US" sz="2200" dirty="0" smtClean="0">
                <a:solidFill>
                  <a:schemeClr val="bg1"/>
                </a:solidFill>
              </a:rPr>
              <a:t>Thiruvalluvar university ,</a:t>
            </a:r>
            <a:br>
              <a:rPr lang="en-US" sz="2200" dirty="0" smtClean="0">
                <a:solidFill>
                  <a:schemeClr val="bg1"/>
                </a:solidFill>
              </a:rPr>
            </a:br>
            <a:r>
              <a:rPr lang="en-US" sz="2200" dirty="0" smtClean="0">
                <a:solidFill>
                  <a:schemeClr val="bg1"/>
                </a:solidFill>
              </a:rPr>
              <a:t>(a state university),</a:t>
            </a:r>
            <a:br>
              <a:rPr lang="en-US" sz="2200" dirty="0" smtClean="0">
                <a:solidFill>
                  <a:schemeClr val="bg1"/>
                </a:solidFill>
              </a:rPr>
            </a:br>
            <a:r>
              <a:rPr lang="en-US" sz="2200" dirty="0" smtClean="0">
                <a:solidFill>
                  <a:schemeClr val="bg1"/>
                </a:solidFill>
              </a:rPr>
              <a:t>vellore-632115,</a:t>
            </a:r>
            <a:br>
              <a:rPr lang="en-US" sz="2200" dirty="0" smtClean="0">
                <a:solidFill>
                  <a:schemeClr val="bg1"/>
                </a:solidFill>
              </a:rPr>
            </a:br>
            <a:r>
              <a:rPr lang="en-US" sz="2200" dirty="0" smtClean="0">
                <a:solidFill>
                  <a:schemeClr val="bg1"/>
                </a:solidFill>
              </a:rPr>
              <a:t>tamilnadu</a:t>
            </a:r>
            <a:r>
              <a:rPr lang="en-US" sz="2700" dirty="0" smtClean="0">
                <a:solidFill>
                  <a:schemeClr val="bg1"/>
                </a:solidFill>
              </a:rPr>
              <a:t>.</a:t>
            </a:r>
            <a:endParaRPr lang="en-US" sz="2700" dirty="0">
              <a:solidFill>
                <a:schemeClr val="bg1"/>
              </a:solidFill>
            </a:endParaRPr>
          </a:p>
        </p:txBody>
      </p:sp>
      <p:sp>
        <p:nvSpPr>
          <p:cNvPr id="3" name="Subtitle 2"/>
          <p:cNvSpPr>
            <a:spLocks noGrp="1"/>
          </p:cNvSpPr>
          <p:nvPr>
            <p:ph type="subTitle" idx="1"/>
          </p:nvPr>
        </p:nvSpPr>
        <p:spPr>
          <a:xfrm>
            <a:off x="3354442" y="5105400"/>
            <a:ext cx="5114778" cy="838200"/>
          </a:xfrm>
        </p:spPr>
        <p:txBody>
          <a:bodyPr>
            <a:norm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a:t>
            </a:r>
          </a:p>
          <a:p>
            <a:pPr algn="ctr"/>
            <a:endPar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US" sz="4000" dirty="0">
              <a:solidFill>
                <a:srgbClr val="FF0000"/>
              </a:solidFill>
            </a:endParaRPr>
          </a:p>
        </p:txBody>
      </p:sp>
      <p:pic>
        <p:nvPicPr>
          <p:cNvPr id="5" name="Picture 4" descr="Penguins.jpg"/>
          <p:cNvPicPr>
            <a:picLocks noChangeAspect="1"/>
          </p:cNvPicPr>
          <p:nvPr/>
        </p:nvPicPr>
        <p:blipFill>
          <a:blip r:embed="rId2" cstate="print"/>
          <a:stretch>
            <a:fillRect/>
          </a:stretch>
        </p:blipFill>
        <p:spPr>
          <a:xfrm>
            <a:off x="228600" y="228600"/>
            <a:ext cx="1625600" cy="1219200"/>
          </a:xfrm>
          <a:prstGeom prst="rect">
            <a:avLst/>
          </a:prstGeom>
        </p:spPr>
      </p:pic>
      <p:pic>
        <p:nvPicPr>
          <p:cNvPr id="6" name="Picture 5" descr="Penguins.jpg"/>
          <p:cNvPicPr>
            <a:picLocks noChangeAspect="1"/>
          </p:cNvPicPr>
          <p:nvPr/>
        </p:nvPicPr>
        <p:blipFill>
          <a:blip r:embed="rId2" cstate="print"/>
          <a:stretch>
            <a:fillRect/>
          </a:stretch>
        </p:blipFill>
        <p:spPr>
          <a:xfrm>
            <a:off x="304800" y="5486400"/>
            <a:ext cx="1625600" cy="1219200"/>
          </a:xfrm>
          <a:prstGeom prst="rect">
            <a:avLst/>
          </a:prstGeom>
        </p:spPr>
      </p:pic>
      <p:pic>
        <p:nvPicPr>
          <p:cNvPr id="8" name="Picture 7" descr="Penguins.jpg"/>
          <p:cNvPicPr>
            <a:picLocks noChangeAspect="1"/>
          </p:cNvPicPr>
          <p:nvPr/>
        </p:nvPicPr>
        <p:blipFill>
          <a:blip r:embed="rId2" cstate="print"/>
          <a:stretch>
            <a:fillRect/>
          </a:stretch>
        </p:blipFill>
        <p:spPr>
          <a:xfrm>
            <a:off x="152400" y="1752600"/>
            <a:ext cx="1625600" cy="1219200"/>
          </a:xfrm>
          <a:prstGeom prst="rect">
            <a:avLst/>
          </a:prstGeom>
        </p:spPr>
      </p:pic>
      <p:pic>
        <p:nvPicPr>
          <p:cNvPr id="9" name="Picture 8" descr="Penguins.jpg"/>
          <p:cNvPicPr>
            <a:picLocks noChangeAspect="1"/>
          </p:cNvPicPr>
          <p:nvPr/>
        </p:nvPicPr>
        <p:blipFill>
          <a:blip r:embed="rId2" cstate="print"/>
          <a:stretch>
            <a:fillRect/>
          </a:stretch>
        </p:blipFill>
        <p:spPr>
          <a:xfrm>
            <a:off x="228600" y="3657600"/>
            <a:ext cx="1625600" cy="1219200"/>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solidFill>
                  <a:srgbClr val="00B050"/>
                </a:solidFill>
              </a:rPr>
              <a:t/>
            </a:r>
            <a:br>
              <a:rPr lang="en-US" sz="3200" dirty="0" smtClean="0">
                <a:solidFill>
                  <a:srgbClr val="00B050"/>
                </a:solidFill>
              </a:rPr>
            </a:br>
            <a:r>
              <a:rPr lang="en-US" sz="3200" dirty="0" smtClean="0">
                <a:solidFill>
                  <a:srgbClr val="00B050"/>
                </a:solidFill>
              </a:rPr>
              <a:t>Unit – 1</a:t>
            </a:r>
            <a:br>
              <a:rPr lang="en-US" sz="3200" dirty="0" smtClean="0">
                <a:solidFill>
                  <a:srgbClr val="00B050"/>
                </a:solidFill>
              </a:rPr>
            </a:br>
            <a:r>
              <a:rPr lang="en-US" sz="3200" dirty="0" smtClean="0">
                <a:solidFill>
                  <a:srgbClr val="00B050"/>
                </a:solidFill>
              </a:rPr>
              <a:t>Capital Market</a:t>
            </a:r>
            <a:br>
              <a:rPr lang="en-US" sz="3200" dirty="0" smtClean="0">
                <a:solidFill>
                  <a:srgbClr val="00B050"/>
                </a:solidFill>
              </a:rPr>
            </a:br>
            <a:endParaRPr lang="en-US" sz="3200" dirty="0">
              <a:solidFill>
                <a:srgbClr val="00B050"/>
              </a:solidFill>
            </a:endParaRPr>
          </a:p>
        </p:txBody>
      </p:sp>
      <p:sp>
        <p:nvSpPr>
          <p:cNvPr id="3" name="Content Placeholder 2"/>
          <p:cNvSpPr>
            <a:spLocks noGrp="1"/>
          </p:cNvSpPr>
          <p:nvPr>
            <p:ph idx="1"/>
          </p:nvPr>
        </p:nvSpPr>
        <p:spPr>
          <a:xfrm>
            <a:off x="457200" y="1447800"/>
            <a:ext cx="7620000" cy="5181600"/>
          </a:xfrm>
        </p:spPr>
        <p:txBody>
          <a:bodyPr>
            <a:noAutofit/>
          </a:bodyPr>
          <a:lstStyle/>
          <a:p>
            <a:pPr algn="just"/>
            <a:r>
              <a:rPr lang="en-US" sz="2000" dirty="0" smtClean="0">
                <a:latin typeface="Times New Roman" pitchFamily="18" charset="0"/>
                <a:cs typeface="Times New Roman" pitchFamily="18" charset="0"/>
              </a:rPr>
              <a:t>Capital Market, is used to mean the market for long term investments, that have explicit or implicit claims to capital. Long term investments refers to those investments whose lock-in period is greater than one year.</a:t>
            </a:r>
          </a:p>
          <a:p>
            <a:pPr algn="just"/>
            <a:r>
              <a:rPr lang="en-US" sz="2000" dirty="0" smtClean="0">
                <a:latin typeface="Times New Roman" pitchFamily="18" charset="0"/>
                <a:cs typeface="Times New Roman" pitchFamily="18" charset="0"/>
              </a:rPr>
              <a:t>In the capital market, both equity and debt instruments, such as equity shares, preference shares, debentures, zero-coupon bonds, secured premium notes and the like are bought and sold, as well as it covers all forms of lending and borrowing.</a:t>
            </a:r>
          </a:p>
          <a:p>
            <a:pPr algn="just"/>
            <a:r>
              <a:rPr lang="en-US" sz="2000" dirty="0" smtClean="0">
                <a:latin typeface="Times New Roman" pitchFamily="18" charset="0"/>
                <a:cs typeface="Times New Roman" pitchFamily="18" charset="0"/>
              </a:rPr>
              <a:t>Capital Market is composed of those institutions and mechanisms with the help of which medium and long term funds are combined and made available to individuals, businesses and government. Both private placement sources and organized market like securities exchange are included in it.</a:t>
            </a:r>
            <a:endParaRPr lang="en-US" sz="20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Decision Making</a:t>
            </a:r>
            <a:br>
              <a:rPr lang="en-US" dirty="0" smtClean="0"/>
            </a:br>
            <a:endParaRPr lang="en-US" dirty="0"/>
          </a:p>
        </p:txBody>
      </p:sp>
      <p:sp>
        <p:nvSpPr>
          <p:cNvPr id="3" name="Content Placeholder 2"/>
          <p:cNvSpPr>
            <a:spLocks noGrp="1"/>
          </p:cNvSpPr>
          <p:nvPr>
            <p:ph idx="1"/>
          </p:nvPr>
        </p:nvSpPr>
        <p:spPr/>
        <p:txBody>
          <a:bodyPr/>
          <a:lstStyle/>
          <a:p>
            <a:r>
              <a:rPr lang="en-US" dirty="0" smtClean="0"/>
              <a:t>Mental and Intellectual Process. </a:t>
            </a:r>
          </a:p>
          <a:p>
            <a:r>
              <a:rPr lang="en-US" dirty="0" smtClean="0"/>
              <a:t>It is a Process.</a:t>
            </a:r>
          </a:p>
          <a:p>
            <a:r>
              <a:rPr lang="en-US" dirty="0" smtClean="0"/>
              <a:t>It is an Indicator of Commitment. </a:t>
            </a:r>
          </a:p>
          <a:p>
            <a:r>
              <a:rPr lang="en-US" dirty="0" smtClean="0"/>
              <a:t>It is a Best Selected Alternative. </a:t>
            </a:r>
          </a:p>
          <a:p>
            <a:r>
              <a:rPr lang="en-US" dirty="0" smtClean="0"/>
              <a:t>Decision Making might be Positive or Negative. </a:t>
            </a:r>
          </a:p>
          <a:p>
            <a:r>
              <a:rPr lang="en-US" dirty="0" smtClean="0"/>
              <a:t>It is the Last Process.</a:t>
            </a:r>
          </a:p>
          <a:p>
            <a:r>
              <a:rPr lang="en-US" dirty="0" smtClean="0"/>
              <a:t>Decision Making is a Pervasive Function.</a:t>
            </a:r>
          </a:p>
          <a:p>
            <a:r>
              <a:rPr lang="en-US" dirty="0" smtClean="0"/>
              <a:t>Continuous and Dynamic Process.</a:t>
            </a:r>
            <a:endParaRPr lang="en-US" dirty="0"/>
          </a:p>
        </p:txBody>
      </p:sp>
    </p:spTree>
  </p:cSld>
  <p:clrMapOvr>
    <a:masterClrMapping/>
  </p:clrMapOvr>
  <p:transition>
    <p:dissolv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preference approach</a:t>
            </a:r>
            <a:endParaRPr lang="en-US" dirty="0"/>
          </a:p>
        </p:txBody>
      </p:sp>
      <p:sp>
        <p:nvSpPr>
          <p:cNvPr id="3" name="Content Placeholder 2"/>
          <p:cNvSpPr>
            <a:spLocks noGrp="1"/>
          </p:cNvSpPr>
          <p:nvPr>
            <p:ph idx="1"/>
          </p:nvPr>
        </p:nvSpPr>
        <p:spPr/>
        <p:txBody>
          <a:bodyPr/>
          <a:lstStyle/>
          <a:p>
            <a:r>
              <a:rPr lang="en-US" dirty="0" smtClean="0">
                <a:solidFill>
                  <a:srgbClr val="00B050"/>
                </a:solidFill>
              </a:rPr>
              <a:t>Meaning: </a:t>
            </a:r>
          </a:p>
          <a:p>
            <a:pPr>
              <a:buNone/>
            </a:pPr>
            <a:r>
              <a:rPr lang="en-US" dirty="0" smtClean="0"/>
              <a:t>   The "</a:t>
            </a:r>
            <a:r>
              <a:rPr lang="en-US" b="1" dirty="0" smtClean="0"/>
              <a:t>state</a:t>
            </a:r>
            <a:r>
              <a:rPr lang="en-US" dirty="0" smtClean="0"/>
              <a:t>-</a:t>
            </a:r>
            <a:r>
              <a:rPr lang="en-US" b="1" dirty="0" smtClean="0"/>
              <a:t>preference</a:t>
            </a:r>
            <a:r>
              <a:rPr lang="en-US" dirty="0" smtClean="0"/>
              <a:t>" </a:t>
            </a:r>
            <a:r>
              <a:rPr lang="en-US" b="1" dirty="0" smtClean="0"/>
              <a:t>approach</a:t>
            </a:r>
            <a:r>
              <a:rPr lang="en-US" dirty="0" smtClean="0"/>
              <a:t> to uncertainty was introduced by Kenneth J. The basic principle is that it can reduce choices under uncertainty to a conventional choice problem by changing the commodity structure appropriately.</a:t>
            </a:r>
            <a:endParaRPr lang="en-US" dirty="0"/>
          </a:p>
        </p:txBody>
      </p:sp>
    </p:spTree>
  </p:cSld>
  <p:clrMapOvr>
    <a:masterClrMapping/>
  </p:clrMapOvr>
  <p:transition>
    <p:dissolv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contingent markets</a:t>
            </a:r>
            <a:endParaRPr lang="en-US" dirty="0"/>
          </a:p>
        </p:txBody>
      </p:sp>
      <p:sp>
        <p:nvSpPr>
          <p:cNvPr id="3" name="Content Placeholder 2"/>
          <p:cNvSpPr>
            <a:spLocks noGrp="1"/>
          </p:cNvSpPr>
          <p:nvPr>
            <p:ph idx="1"/>
          </p:nvPr>
        </p:nvSpPr>
        <p:spPr/>
        <p:txBody>
          <a:bodyPr/>
          <a:lstStyle/>
          <a:p>
            <a:r>
              <a:rPr lang="en-US" dirty="0" smtClean="0"/>
              <a:t>The "state-preference" approach to uncertainty was introduced by Kenneth J. </a:t>
            </a:r>
            <a:r>
              <a:rPr lang="en-US" dirty="0" smtClean="0"/>
              <a:t>Arrow</a:t>
            </a:r>
            <a:r>
              <a:rPr lang="en-US" dirty="0" smtClean="0"/>
              <a:t> (1953) and further detailed by </a:t>
            </a:r>
            <a:r>
              <a:rPr lang="en-US" dirty="0" err="1" smtClean="0"/>
              <a:t>Gérard</a:t>
            </a:r>
            <a:r>
              <a:rPr lang="en-US" dirty="0" smtClean="0"/>
              <a:t> Debreu (1959: Ch.7). It was made famous in the late 1960s, with the work of Jack </a:t>
            </a:r>
            <a:r>
              <a:rPr lang="en-US" dirty="0" err="1" smtClean="0"/>
              <a:t>Hirshleifer</a:t>
            </a:r>
            <a:r>
              <a:rPr lang="en-US" dirty="0" smtClean="0"/>
              <a:t> (1965, 1966) in the theory of investment and was advanced even further in the 1970s with developments of Roy </a:t>
            </a:r>
            <a:r>
              <a:rPr lang="en-US" dirty="0" err="1" smtClean="0"/>
              <a:t>Radner</a:t>
            </a:r>
            <a:r>
              <a:rPr lang="en-US" dirty="0" smtClean="0"/>
              <a:t> (1968, 1972) and others in finance </a:t>
            </a:r>
            <a:r>
              <a:rPr lang="en-US" dirty="0" smtClean="0"/>
              <a:t>and </a:t>
            </a:r>
            <a:r>
              <a:rPr lang="en-US" dirty="0" smtClean="0"/>
              <a:t>general equilibrium.</a:t>
            </a:r>
            <a:endParaRPr lang="en-US" dirty="0"/>
          </a:p>
        </p:txBody>
      </p:sp>
    </p:spTree>
  </p:cSld>
  <p:clrMapOvr>
    <a:masterClrMapping/>
  </p:clrMapOvr>
  <p:transition>
    <p:dissolv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n-US" dirty="0" smtClean="0"/>
              <a:t>The basic principle is that it can reduce choices under uncertainty to a conventional choice problem by changing the commodity structure appropriately. </a:t>
            </a:r>
          </a:p>
          <a:p>
            <a:pPr algn="just"/>
            <a:r>
              <a:rPr lang="en-US" dirty="0" smtClean="0"/>
              <a:t>The state-preference approach is thus distinct from the conventional "microeconomic" treatment of choice under </a:t>
            </a:r>
            <a:r>
              <a:rPr lang="en-US" dirty="0" smtClean="0"/>
              <a:t>uncertainty</a:t>
            </a:r>
            <a:r>
              <a:rPr lang="en-US" dirty="0" smtClean="0"/>
              <a:t>,</a:t>
            </a:r>
            <a:r>
              <a:rPr lang="en-US" dirty="0" smtClean="0"/>
              <a:t> </a:t>
            </a:r>
            <a:r>
              <a:rPr lang="en-US" dirty="0" smtClean="0"/>
              <a:t>such as that of von Neumann and Morgenstern (1944), in that preferences are not formed over "lotteries" directly but, instead, preferences are formed over </a:t>
            </a:r>
            <a:r>
              <a:rPr lang="en-US" i="1" dirty="0" smtClean="0"/>
              <a:t>state-contingent</a:t>
            </a:r>
            <a:r>
              <a:rPr lang="en-US" dirty="0" smtClean="0"/>
              <a:t> commodity bundles. </a:t>
            </a:r>
          </a:p>
          <a:p>
            <a:pPr algn="just"/>
            <a:r>
              <a:rPr lang="en-US" dirty="0" smtClean="0"/>
              <a:t>In its reliance on states and choices of actions which are effectively functions from states to outcomes, it is much closer in spirit to Leonard </a:t>
            </a:r>
            <a:r>
              <a:rPr lang="en-US" dirty="0" smtClean="0"/>
              <a:t>Savage(1954</a:t>
            </a:r>
            <a:r>
              <a:rPr lang="en-US" dirty="0" smtClean="0"/>
              <a:t>).</a:t>
            </a:r>
          </a:p>
          <a:p>
            <a:pPr algn="just"/>
            <a:r>
              <a:rPr lang="en-US" dirty="0" smtClean="0"/>
              <a:t> It differs from Savage in </a:t>
            </a:r>
            <a:r>
              <a:rPr lang="en-US" i="1" dirty="0" smtClean="0"/>
              <a:t>not</a:t>
            </a:r>
            <a:r>
              <a:rPr lang="en-US" dirty="0" smtClean="0"/>
              <a:t> relying on the assignment of subjective probabilities, although such a derivation can, if desired, be occasionally made.</a:t>
            </a:r>
            <a:endParaRPr lang="en-US" dirty="0"/>
          </a:p>
        </p:txBody>
      </p:sp>
      <p:sp>
        <p:nvSpPr>
          <p:cNvPr id="4" name="Title 1"/>
          <p:cNvSpPr>
            <a:spLocks noGrp="1"/>
          </p:cNvSpPr>
          <p:nvPr>
            <p:ph type="title"/>
          </p:nvPr>
        </p:nvSpPr>
        <p:spPr/>
        <p:txBody>
          <a:bodyPr/>
          <a:lstStyle/>
          <a:p>
            <a:r>
              <a:rPr lang="en-US" dirty="0" smtClean="0"/>
              <a:t>  State </a:t>
            </a:r>
            <a:r>
              <a:rPr lang="en-US" dirty="0" smtClean="0"/>
              <a:t>contingent markets</a:t>
            </a:r>
            <a:endParaRPr lang="en-US" dirty="0"/>
          </a:p>
        </p:txBody>
      </p:sp>
    </p:spTree>
  </p:cSld>
  <p:clrMapOvr>
    <a:masterClrMapping/>
  </p:clrMapOvr>
  <p:transition>
    <p:dissolv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 basic proposition of the state-preference approach to uncertainty is that commodities can be differentiated not only by their physical properties and location in space and time but also by their location in "state". </a:t>
            </a:r>
          </a:p>
          <a:p>
            <a:r>
              <a:rPr lang="en-US" dirty="0" smtClean="0"/>
              <a:t>By this we mean that "ice cream when it is raining" is a </a:t>
            </a:r>
            <a:r>
              <a:rPr lang="en-US" i="1" dirty="0" smtClean="0"/>
              <a:t>different</a:t>
            </a:r>
            <a:r>
              <a:rPr lang="en-US" dirty="0" smtClean="0"/>
              <a:t> commodity than "ice cream when it is sunny" and thus are treated differently by agents and can command different prices. </a:t>
            </a:r>
          </a:p>
          <a:p>
            <a:r>
              <a:rPr lang="en-US" dirty="0" smtClean="0"/>
              <a:t>Thus, letting S be the set of </a:t>
            </a:r>
            <a:r>
              <a:rPr lang="en-US" i="1" dirty="0" smtClean="0"/>
              <a:t>mutually-exclusive</a:t>
            </a:r>
            <a:r>
              <a:rPr lang="en-US" dirty="0" smtClean="0"/>
              <a:t>“ states of nature" (e.g. S = {rainy, sunny}), then we can index </a:t>
            </a:r>
            <a:r>
              <a:rPr lang="en-US" i="1" dirty="0" smtClean="0"/>
              <a:t>every</a:t>
            </a:r>
            <a:r>
              <a:rPr lang="en-US" dirty="0" smtClean="0"/>
              <a:t> commodity by the state of nature in which it is received and thus construct a set of "state-contingent" markets.</a:t>
            </a:r>
            <a:endParaRPr lang="en-US" dirty="0"/>
          </a:p>
        </p:txBody>
      </p:sp>
      <p:sp>
        <p:nvSpPr>
          <p:cNvPr id="4" name="Title 1"/>
          <p:cNvSpPr>
            <a:spLocks noGrp="1"/>
          </p:cNvSpPr>
          <p:nvPr>
            <p:ph type="title"/>
          </p:nvPr>
        </p:nvSpPr>
        <p:spPr/>
        <p:txBody>
          <a:bodyPr/>
          <a:lstStyle/>
          <a:p>
            <a:r>
              <a:rPr lang="en-US" dirty="0" smtClean="0"/>
              <a:t>  State </a:t>
            </a:r>
            <a:r>
              <a:rPr lang="en-US" dirty="0" smtClean="0"/>
              <a:t>contingent markets</a:t>
            </a:r>
            <a:endParaRPr lang="en-US" dirty="0"/>
          </a:p>
        </p:txBody>
      </p:sp>
    </p:spTree>
  </p:cSld>
  <p:clrMapOvr>
    <a:masterClrMapping/>
  </p:clrMapOvr>
  <p:transition>
    <p:dissolv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utility</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smtClean="0"/>
              <a:t>Expected utility</a:t>
            </a:r>
            <a:r>
              <a:rPr lang="en-US" dirty="0" smtClean="0"/>
              <a:t> theory. The </a:t>
            </a:r>
            <a:r>
              <a:rPr lang="en-US" b="1" dirty="0" smtClean="0"/>
              <a:t>expected utility</a:t>
            </a:r>
            <a:r>
              <a:rPr lang="en-US" dirty="0" smtClean="0"/>
              <a:t> theory deals with the analysis of situations where individuals must make a decision without knowing which outcomes may result from that decision, this is, decision making under uncertainty.</a:t>
            </a:r>
          </a:p>
          <a:p>
            <a:pPr algn="just"/>
            <a:r>
              <a:rPr lang="en-US" dirty="0" smtClean="0"/>
              <a:t>It suggests the rational choice is to choose an action with the highest </a:t>
            </a:r>
            <a:r>
              <a:rPr lang="en-US" b="1" dirty="0" smtClean="0"/>
              <a:t>expected utility</a:t>
            </a:r>
            <a:r>
              <a:rPr lang="en-US" dirty="0" smtClean="0"/>
              <a:t>.</a:t>
            </a:r>
          </a:p>
          <a:p>
            <a:pPr algn="just"/>
            <a:r>
              <a:rPr lang="en-US" dirty="0" smtClean="0"/>
              <a:t> But, the possibility of large-scale losses could lead to a serious decline in </a:t>
            </a:r>
            <a:r>
              <a:rPr lang="en-US" b="1" dirty="0" smtClean="0"/>
              <a:t>utility</a:t>
            </a:r>
            <a:r>
              <a:rPr lang="en-US" dirty="0" smtClean="0"/>
              <a:t> because of diminishing marginal </a:t>
            </a:r>
            <a:r>
              <a:rPr lang="en-US" b="1" dirty="0" smtClean="0"/>
              <a:t>utility</a:t>
            </a:r>
            <a:r>
              <a:rPr lang="en-US" dirty="0" smtClean="0"/>
              <a:t> of wealth. </a:t>
            </a:r>
          </a:p>
          <a:p>
            <a:pPr algn="just"/>
            <a:r>
              <a:rPr lang="en-US" b="1" dirty="0" smtClean="0"/>
              <a:t>Expected</a:t>
            </a:r>
            <a:r>
              <a:rPr lang="en-US" dirty="0" smtClean="0"/>
              <a:t> value. </a:t>
            </a:r>
            <a:r>
              <a:rPr lang="en-US" b="1" dirty="0" smtClean="0"/>
              <a:t>Expected</a:t>
            </a:r>
            <a:r>
              <a:rPr lang="en-US" dirty="0" smtClean="0"/>
              <a:t> value is the probability weighted average of a mathematical outcome.</a:t>
            </a:r>
            <a:endParaRPr lang="en-US" dirty="0"/>
          </a:p>
        </p:txBody>
      </p:sp>
    </p:spTree>
  </p:cSld>
  <p:clrMapOvr>
    <a:masterClrMapping/>
  </p:clrMapOvr>
  <p:transition>
    <p:dissolv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utility theory</a:t>
            </a:r>
            <a:endParaRPr lang="en-US" dirty="0"/>
          </a:p>
        </p:txBody>
      </p:sp>
      <p:sp>
        <p:nvSpPr>
          <p:cNvPr id="3" name="Content Placeholder 2"/>
          <p:cNvSpPr>
            <a:spLocks noGrp="1"/>
          </p:cNvSpPr>
          <p:nvPr>
            <p:ph idx="1"/>
          </p:nvPr>
        </p:nvSpPr>
        <p:spPr/>
        <p:txBody>
          <a:bodyPr/>
          <a:lstStyle/>
          <a:p>
            <a:r>
              <a:rPr lang="en-US" dirty="0" smtClean="0"/>
              <a:t>In decision </a:t>
            </a:r>
            <a:r>
              <a:rPr lang="en-US" b="1" dirty="0" smtClean="0"/>
              <a:t>theory</a:t>
            </a:r>
            <a:r>
              <a:rPr lang="en-US" dirty="0" smtClean="0"/>
              <a:t>, </a:t>
            </a:r>
            <a:r>
              <a:rPr lang="en-US" b="1" dirty="0" smtClean="0"/>
              <a:t>subjective expected utility</a:t>
            </a:r>
            <a:r>
              <a:rPr lang="en-US" dirty="0" smtClean="0"/>
              <a:t> is the attractiveness of an economic opportunity as perceived by a decision-maker in the presence of risk.</a:t>
            </a:r>
            <a:r>
              <a:rPr lang="en-US" b="1" dirty="0" smtClean="0"/>
              <a:t> </a:t>
            </a:r>
          </a:p>
          <a:p>
            <a:r>
              <a:rPr lang="en-US" b="1" dirty="0" smtClean="0"/>
              <a:t>Utility theory</a:t>
            </a:r>
            <a:r>
              <a:rPr lang="en-US" dirty="0" smtClean="0"/>
              <a:t>. bases its beliefs upon individuals' preferences.</a:t>
            </a:r>
          </a:p>
          <a:p>
            <a:r>
              <a:rPr lang="en-US" dirty="0" smtClean="0"/>
              <a:t> It is a </a:t>
            </a:r>
            <a:r>
              <a:rPr lang="en-US" b="1" dirty="0" smtClean="0"/>
              <a:t>theory</a:t>
            </a:r>
            <a:r>
              <a:rPr lang="en-US" dirty="0" smtClean="0"/>
              <a:t> postulated in economics to explain behavior of individuals based on the premise people can consistently rank order their choices depending upon their preferences.</a:t>
            </a:r>
            <a:endParaRPr lang="en-US" dirty="0"/>
          </a:p>
        </p:txBody>
      </p:sp>
    </p:spTree>
  </p:cSld>
  <p:clrMapOvr>
    <a:masterClrMapping/>
  </p:clrMapOvr>
  <p:transition>
    <p:dissolv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utility</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four </a:t>
            </a:r>
            <a:r>
              <a:rPr lang="en-US" b="1" dirty="0" smtClean="0"/>
              <a:t>different types of utility</a:t>
            </a:r>
            <a:r>
              <a:rPr lang="en-US" dirty="0" smtClean="0"/>
              <a:t>: form </a:t>
            </a:r>
            <a:r>
              <a:rPr lang="en-US" b="1" dirty="0" smtClean="0"/>
              <a:t>utility</a:t>
            </a:r>
            <a:r>
              <a:rPr lang="en-US" dirty="0" smtClean="0"/>
              <a:t>, place </a:t>
            </a:r>
            <a:r>
              <a:rPr lang="en-US" b="1" dirty="0" smtClean="0"/>
              <a:t>utility</a:t>
            </a:r>
            <a:r>
              <a:rPr lang="en-US" dirty="0" smtClean="0"/>
              <a:t>, time </a:t>
            </a:r>
            <a:r>
              <a:rPr lang="en-US" b="1" dirty="0" smtClean="0"/>
              <a:t>utility</a:t>
            </a:r>
            <a:r>
              <a:rPr lang="en-US" dirty="0" smtClean="0"/>
              <a:t>, and possession </a:t>
            </a:r>
            <a:r>
              <a:rPr lang="en-US" b="1" dirty="0" smtClean="0"/>
              <a:t>utility</a:t>
            </a:r>
            <a:r>
              <a:rPr lang="en-US" dirty="0" smtClean="0"/>
              <a:t>. The extent to which these </a:t>
            </a:r>
            <a:r>
              <a:rPr lang="en-US" b="1" dirty="0" smtClean="0"/>
              <a:t>utilities</a:t>
            </a:r>
            <a:r>
              <a:rPr lang="en-US" dirty="0" smtClean="0"/>
              <a:t> affect purchase decisions depends on the individual.</a:t>
            </a:r>
          </a:p>
          <a:p>
            <a:r>
              <a:rPr lang="en-US" b="1" dirty="0" smtClean="0"/>
              <a:t>Utility</a:t>
            </a:r>
            <a:r>
              <a:rPr lang="en-US" dirty="0" smtClean="0"/>
              <a:t> simply means the ability to satisfy a want. A commodity may have </a:t>
            </a:r>
            <a:r>
              <a:rPr lang="en-US" b="1" dirty="0" smtClean="0"/>
              <a:t>utility</a:t>
            </a:r>
            <a:r>
              <a:rPr lang="en-US" dirty="0" smtClean="0"/>
              <a:t> but it may not be useful to the consumer. </a:t>
            </a:r>
          </a:p>
          <a:p>
            <a:r>
              <a:rPr lang="en-US" dirty="0" smtClean="0"/>
              <a:t>For instance—A cigarette has </a:t>
            </a:r>
            <a:r>
              <a:rPr lang="en-US" b="1" dirty="0" smtClean="0"/>
              <a:t>utility</a:t>
            </a:r>
            <a:r>
              <a:rPr lang="en-US" dirty="0" smtClean="0"/>
              <a:t> to the smoker but it is injurious to his health. However, demand for a commodity depends on its </a:t>
            </a:r>
            <a:r>
              <a:rPr lang="en-US" b="1" dirty="0" smtClean="0"/>
              <a:t>utility</a:t>
            </a:r>
            <a:r>
              <a:rPr lang="en-US" dirty="0" smtClean="0"/>
              <a:t> rather than its usefulness.</a:t>
            </a:r>
            <a:endParaRPr lang="en-US" dirty="0"/>
          </a:p>
        </p:txBody>
      </p:sp>
    </p:spTree>
  </p:cSld>
  <p:clrMapOvr>
    <a:masterClrMapping/>
  </p:clrMapOvr>
  <p:transition>
    <p:dissolv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economics</a:t>
            </a:r>
            <a:endParaRPr lang="en-US" dirty="0"/>
          </a:p>
        </p:txBody>
      </p:sp>
      <p:sp>
        <p:nvSpPr>
          <p:cNvPr id="3" name="Content Placeholder 2"/>
          <p:cNvSpPr>
            <a:spLocks noGrp="1"/>
          </p:cNvSpPr>
          <p:nvPr>
            <p:ph idx="1"/>
          </p:nvPr>
        </p:nvSpPr>
        <p:spPr/>
        <p:txBody>
          <a:bodyPr/>
          <a:lstStyle/>
          <a:p>
            <a:pPr>
              <a:buNone/>
            </a:pPr>
            <a:r>
              <a:rPr lang="en-US" b="1" dirty="0" smtClean="0"/>
              <a:t>Behavioral economics</a:t>
            </a:r>
            <a:r>
              <a:rPr lang="en-US" dirty="0" smtClean="0"/>
              <a:t> is primarily concerned with the bounds of rationality of </a:t>
            </a:r>
            <a:r>
              <a:rPr lang="en-US" b="1" dirty="0" smtClean="0"/>
              <a:t>economic</a:t>
            </a:r>
            <a:r>
              <a:rPr lang="en-US" dirty="0" smtClean="0"/>
              <a:t> agents. </a:t>
            </a:r>
            <a:r>
              <a:rPr lang="en-US" b="1" dirty="0" smtClean="0"/>
              <a:t>Behavioral</a:t>
            </a:r>
            <a:r>
              <a:rPr lang="en-US" dirty="0" smtClean="0"/>
              <a:t> models typically integrate insights from psychology, neuroscience and microeconomic </a:t>
            </a:r>
            <a:r>
              <a:rPr lang="en-US" b="1" dirty="0" smtClean="0"/>
              <a:t>theory</a:t>
            </a:r>
            <a:r>
              <a:rPr lang="en-US" dirty="0" smtClean="0"/>
              <a:t>. The study of </a:t>
            </a:r>
            <a:r>
              <a:rPr lang="en-US" b="1" dirty="0" smtClean="0"/>
              <a:t>behavioral economics</a:t>
            </a:r>
            <a:r>
              <a:rPr lang="en-US" dirty="0" smtClean="0"/>
              <a:t> includes how market decisions are made and the mechanisms that drive public choice.</a:t>
            </a:r>
            <a:endParaRPr lang="en-US" dirty="0"/>
          </a:p>
        </p:txBody>
      </p:sp>
    </p:spTree>
  </p:cSld>
  <p:clrMapOvr>
    <a:masterClrMapping/>
  </p:clrMapOvr>
  <p:transition>
    <p:dissolv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Neo-</a:t>
            </a:r>
            <a:r>
              <a:rPr lang="en-US" b="1" dirty="0" smtClean="0"/>
              <a:t>classical economics</a:t>
            </a:r>
            <a:r>
              <a:rPr lang="en-US" dirty="0" smtClean="0"/>
              <a:t> assumes that all agents act rationally in their own self-interest. In contrast, </a:t>
            </a:r>
            <a:r>
              <a:rPr lang="en-US" b="1" dirty="0" err="1" smtClean="0"/>
              <a:t>behavioural</a:t>
            </a:r>
            <a:r>
              <a:rPr lang="en-US" b="1" dirty="0" smtClean="0"/>
              <a:t> economics</a:t>
            </a:r>
            <a:r>
              <a:rPr lang="en-US" dirty="0" smtClean="0"/>
              <a:t> </a:t>
            </a:r>
            <a:r>
              <a:rPr lang="en-US" dirty="0" err="1" smtClean="0"/>
              <a:t>emphasises</a:t>
            </a:r>
            <a:r>
              <a:rPr lang="en-US" dirty="0" smtClean="0"/>
              <a:t> altruism.</a:t>
            </a:r>
          </a:p>
          <a:p>
            <a:r>
              <a:rPr lang="en-US" b="1" dirty="0" smtClean="0"/>
              <a:t>Behavioral game theory</a:t>
            </a:r>
            <a:r>
              <a:rPr lang="en-US" dirty="0" smtClean="0"/>
              <a:t> analyzes interactive strategic decisions and behavior using the methods of </a:t>
            </a:r>
            <a:r>
              <a:rPr lang="en-US" b="1" dirty="0" smtClean="0"/>
              <a:t>game theory</a:t>
            </a:r>
            <a:r>
              <a:rPr lang="en-US" dirty="0" smtClean="0"/>
              <a:t>, experimental </a:t>
            </a:r>
            <a:r>
              <a:rPr lang="en-US" b="1" dirty="0" smtClean="0"/>
              <a:t>economics</a:t>
            </a:r>
            <a:r>
              <a:rPr lang="en-US" dirty="0" smtClean="0"/>
              <a:t>, and experimental psychology.</a:t>
            </a:r>
          </a:p>
          <a:p>
            <a:r>
              <a:rPr lang="en-US" dirty="0" smtClean="0"/>
              <a:t> Choices studied in </a:t>
            </a:r>
            <a:r>
              <a:rPr lang="en-US" b="1" dirty="0" smtClean="0"/>
              <a:t>behavioral game theory</a:t>
            </a:r>
            <a:r>
              <a:rPr lang="en-US" dirty="0" smtClean="0"/>
              <a:t> are not always rational and do not always represent the utility maximizing choice.</a:t>
            </a:r>
            <a:endParaRPr lang="en-US" dirty="0"/>
          </a:p>
        </p:txBody>
      </p:sp>
      <p:sp>
        <p:nvSpPr>
          <p:cNvPr id="4" name="Title 1"/>
          <p:cNvSpPr>
            <a:spLocks noGrp="1"/>
          </p:cNvSpPr>
          <p:nvPr>
            <p:ph type="title"/>
          </p:nvPr>
        </p:nvSpPr>
        <p:spPr/>
        <p:txBody>
          <a:bodyPr/>
          <a:lstStyle/>
          <a:p>
            <a:r>
              <a:rPr lang="en-US" dirty="0" smtClean="0"/>
              <a:t>Behavioral economics</a:t>
            </a:r>
            <a:endParaRPr lang="en-US"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Functions of Capital Market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Mobilization of savings to finance long term investments.</a:t>
            </a:r>
          </a:p>
          <a:p>
            <a:pPr lvl="0"/>
            <a:r>
              <a:rPr lang="en-US" dirty="0" smtClean="0"/>
              <a:t>Facilitates trading of securities.</a:t>
            </a:r>
          </a:p>
          <a:p>
            <a:pPr lvl="0"/>
            <a:r>
              <a:rPr lang="en-US" dirty="0" smtClean="0"/>
              <a:t>Minimization of transaction and information cost.</a:t>
            </a:r>
          </a:p>
          <a:p>
            <a:pPr lvl="0"/>
            <a:r>
              <a:rPr lang="en-US" dirty="0" smtClean="0"/>
              <a:t>Encourage wide range of ownership of productive assets.</a:t>
            </a:r>
          </a:p>
          <a:p>
            <a:pPr lvl="0"/>
            <a:r>
              <a:rPr lang="en-US" dirty="0" smtClean="0"/>
              <a:t>Quick valuation of financial instruments like shares and debentures.</a:t>
            </a:r>
          </a:p>
          <a:p>
            <a:pPr lvl="0"/>
            <a:r>
              <a:rPr lang="en-US" dirty="0" smtClean="0"/>
              <a:t>Facilitates transaction settlement, as per the definite time schedules.</a:t>
            </a:r>
          </a:p>
          <a:p>
            <a:pPr lvl="0"/>
            <a:r>
              <a:rPr lang="en-US" dirty="0" smtClean="0"/>
              <a:t>Offering insurance against market or price risk, through derivative trading.</a:t>
            </a:r>
          </a:p>
          <a:p>
            <a:pPr lvl="0"/>
            <a:r>
              <a:rPr lang="en-US" dirty="0" smtClean="0"/>
              <a:t>Improvement in the effectiveness of capital allocation, with the help of competitive price mechanism.</a:t>
            </a:r>
            <a:endParaRPr lang="en-US" dirty="0"/>
          </a:p>
        </p:txBody>
      </p:sp>
    </p:spTree>
  </p:cSld>
  <p:clrMapOvr>
    <a:masterClrMapping/>
  </p:clrMapOvr>
  <p:transition>
    <p:dissolv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smtClean="0"/>
              <a:t>Behavioral economics</a:t>
            </a:r>
            <a:r>
              <a:rPr lang="en-US" dirty="0" smtClean="0"/>
              <a:t> is the study of the effect that psychological factors have on the </a:t>
            </a:r>
            <a:r>
              <a:rPr lang="en-US" b="1" dirty="0" smtClean="0"/>
              <a:t>economic</a:t>
            </a:r>
            <a:r>
              <a:rPr lang="en-US" dirty="0" smtClean="0"/>
              <a:t> decision-making process of individuals.</a:t>
            </a:r>
          </a:p>
          <a:p>
            <a:r>
              <a:rPr lang="en-US" dirty="0" smtClean="0"/>
              <a:t> The </a:t>
            </a:r>
            <a:r>
              <a:rPr lang="en-US" b="1" dirty="0" smtClean="0"/>
              <a:t>importance</a:t>
            </a:r>
            <a:r>
              <a:rPr lang="en-US" dirty="0" smtClean="0"/>
              <a:t> of understanding </a:t>
            </a:r>
            <a:r>
              <a:rPr lang="en-US" b="1" dirty="0" smtClean="0"/>
              <a:t>behavioral economics</a:t>
            </a:r>
            <a:r>
              <a:rPr lang="en-US" dirty="0" smtClean="0"/>
              <a:t> for marketers is immeasurable as it allows for a better understanding of the human mind.</a:t>
            </a:r>
          </a:p>
          <a:p>
            <a:r>
              <a:rPr lang="en-US" dirty="0" smtClean="0"/>
              <a:t>A Founding </a:t>
            </a:r>
            <a:r>
              <a:rPr lang="en-US" b="1" dirty="0" smtClean="0"/>
              <a:t>Father of Behavioral Economics</a:t>
            </a:r>
            <a:r>
              <a:rPr lang="en-US" dirty="0" smtClean="0"/>
              <a:t> Wins Nobel Prize. Richard H. </a:t>
            </a:r>
            <a:r>
              <a:rPr lang="en-US" dirty="0" err="1" smtClean="0"/>
              <a:t>Thaler</a:t>
            </a:r>
            <a:r>
              <a:rPr lang="en-US" dirty="0" smtClean="0"/>
              <a:t>, the University of Chicago </a:t>
            </a:r>
            <a:r>
              <a:rPr lang="en-US" b="1" dirty="0" smtClean="0"/>
              <a:t>economist</a:t>
            </a:r>
            <a:r>
              <a:rPr lang="en-US" dirty="0" smtClean="0"/>
              <a:t> whose contributions linking psychology to the 'dismal science' caught the public's eye in his co-authored bestselling book Nudge, has received this year's Nobel Prize in </a:t>
            </a:r>
            <a:r>
              <a:rPr lang="en-US" b="1" dirty="0" smtClean="0"/>
              <a:t>economic</a:t>
            </a:r>
            <a:r>
              <a:rPr lang="en-US" dirty="0" smtClean="0"/>
              <a:t> sciences.</a:t>
            </a:r>
            <a:endParaRPr lang="en-US" dirty="0"/>
          </a:p>
        </p:txBody>
      </p:sp>
      <p:sp>
        <p:nvSpPr>
          <p:cNvPr id="4" name="Title 1"/>
          <p:cNvSpPr>
            <a:spLocks noGrp="1"/>
          </p:cNvSpPr>
          <p:nvPr>
            <p:ph type="title"/>
          </p:nvPr>
        </p:nvSpPr>
        <p:spPr/>
        <p:txBody>
          <a:bodyPr/>
          <a:lstStyle/>
          <a:p>
            <a:r>
              <a:rPr lang="en-US" dirty="0" smtClean="0"/>
              <a:t>      Behavioral </a:t>
            </a:r>
            <a:r>
              <a:rPr lang="en-US" dirty="0" smtClean="0"/>
              <a:t>economics</a:t>
            </a:r>
            <a:endParaRPr lang="en-US" dirty="0"/>
          </a:p>
        </p:txBody>
      </p:sp>
    </p:spTree>
  </p:cSld>
  <p:clrMapOvr>
    <a:masterClrMapping/>
  </p:clrMapOvr>
  <p:transition>
    <p:dissolv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        Behavioral </a:t>
            </a:r>
            <a:r>
              <a:rPr lang="en-US" sz="2800" dirty="0" smtClean="0"/>
              <a:t>biases in financial </a:t>
            </a:r>
            <a:r>
              <a:rPr lang="en-US" sz="2800" dirty="0" smtClean="0"/>
              <a:t>                           decision </a:t>
            </a:r>
            <a:r>
              <a:rPr lang="en-US" sz="2800" dirty="0" smtClean="0"/>
              <a:t>making</a:t>
            </a:r>
            <a:endParaRPr lang="en-US" sz="2800" dirty="0"/>
          </a:p>
        </p:txBody>
      </p:sp>
      <p:sp>
        <p:nvSpPr>
          <p:cNvPr id="3" name="Content Placeholder 2"/>
          <p:cNvSpPr>
            <a:spLocks noGrp="1"/>
          </p:cNvSpPr>
          <p:nvPr>
            <p:ph idx="1"/>
          </p:nvPr>
        </p:nvSpPr>
        <p:spPr/>
        <p:txBody>
          <a:bodyPr/>
          <a:lstStyle/>
          <a:p>
            <a:r>
              <a:rPr lang="en-US" dirty="0" smtClean="0"/>
              <a:t>An efficient market is one where the market is an unbiased estimate of the true value of the investment. It is the degree to which stock prices reflect all available and relevant information. Market efficiency was introduced by </a:t>
            </a:r>
            <a:r>
              <a:rPr lang="en-US" dirty="0" err="1" smtClean="0"/>
              <a:t>Fama</a:t>
            </a:r>
            <a:r>
              <a:rPr lang="en-US" dirty="0" smtClean="0"/>
              <a:t> (1970), whose theory efficient market hypothesis (EHM) stated that is not possible for an investor to outperform the market because all available information is already built into stock prices.</a:t>
            </a:r>
            <a:endParaRPr lang="en-US" dirty="0"/>
          </a:p>
        </p:txBody>
      </p:sp>
    </p:spTree>
  </p:cSld>
  <p:clrMapOvr>
    <a:masterClrMapping/>
  </p:clrMapOvr>
  <p:transition>
    <p:dissolv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In a rational world investors make financial decision to maximize their risk-return tradeoff. They have all the information they need on estimated return and risk and they make their choices according to these information. In traditional theories of finance investment decisions are based on the assumption that investors act in a rational manner. This means that they behave rationally so they earn returns for the money they put in stock markets. To become successful in the stock market it is essential for investors to have rational behavior patterns. Rational behavior is also required to be financial successful and to overcome tendencies</a:t>
            </a:r>
            <a:endParaRPr lang="en-US" dirty="0"/>
          </a:p>
        </p:txBody>
      </p:sp>
      <p:sp>
        <p:nvSpPr>
          <p:cNvPr id="4" name="Title 1"/>
          <p:cNvSpPr>
            <a:spLocks noGrp="1"/>
          </p:cNvSpPr>
          <p:nvPr>
            <p:ph type="title"/>
          </p:nvPr>
        </p:nvSpPr>
        <p:spPr/>
        <p:txBody>
          <a:bodyPr>
            <a:normAutofit/>
          </a:bodyPr>
          <a:lstStyle/>
          <a:p>
            <a:pPr algn="ctr"/>
            <a:r>
              <a:rPr lang="en-US" sz="2800" dirty="0" smtClean="0"/>
              <a:t>        Behavioral </a:t>
            </a:r>
            <a:r>
              <a:rPr lang="en-US" sz="2800" dirty="0" smtClean="0"/>
              <a:t>biases in financial </a:t>
            </a:r>
            <a:r>
              <a:rPr lang="en-US" sz="2800" dirty="0" smtClean="0"/>
              <a:t>                           decision </a:t>
            </a:r>
            <a:r>
              <a:rPr lang="en-US" sz="2800" dirty="0" smtClean="0"/>
              <a:t>making</a:t>
            </a:r>
            <a:endParaRPr lang="en-US" sz="2800" dirty="0"/>
          </a:p>
        </p:txBody>
      </p:sp>
    </p:spTree>
  </p:cSld>
  <p:clrMapOvr>
    <a:masterClrMapping/>
  </p:clrMapOvr>
  <p:transition>
    <p:dissolv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Modern theory of investors’ decision-making suggests that investors do not always act rationally while making an investment decision. They deal with several cognitive and psychological errors. These errors are called behavioral biases and are there in many ways. I have discussed nine behavioral biases that occur in financial decision making. The four behavioral phenomena that I highlighted are prospect theory, overconfidence, disposition effect and narrow framing. These four behavioral phenomena have been explained and studied by several economics. And for all these phenomena there is prove that they influences financial decision making.</a:t>
            </a:r>
            <a:endParaRPr lang="en-US" dirty="0"/>
          </a:p>
        </p:txBody>
      </p:sp>
      <p:sp>
        <p:nvSpPr>
          <p:cNvPr id="4" name="Title 1"/>
          <p:cNvSpPr>
            <a:spLocks noGrp="1"/>
          </p:cNvSpPr>
          <p:nvPr>
            <p:ph type="title"/>
          </p:nvPr>
        </p:nvSpPr>
        <p:spPr/>
        <p:txBody>
          <a:bodyPr>
            <a:normAutofit/>
          </a:bodyPr>
          <a:lstStyle/>
          <a:p>
            <a:pPr algn="ctr"/>
            <a:r>
              <a:rPr lang="en-US" sz="2800" dirty="0" smtClean="0"/>
              <a:t>        Behavioral </a:t>
            </a:r>
            <a:r>
              <a:rPr lang="en-US" sz="2800" dirty="0" smtClean="0"/>
              <a:t>biases in financial </a:t>
            </a:r>
            <a:r>
              <a:rPr lang="en-US" sz="2800" dirty="0" smtClean="0"/>
              <a:t>                           decision </a:t>
            </a:r>
            <a:r>
              <a:rPr lang="en-US" sz="2800" dirty="0" smtClean="0"/>
              <a:t>making</a:t>
            </a:r>
            <a:endParaRPr lang="en-US" sz="2800" dirty="0"/>
          </a:p>
        </p:txBody>
      </p:sp>
    </p:spTree>
  </p:cSld>
  <p:clrMapOvr>
    <a:masterClrMapping/>
  </p:clrMapOvr>
  <p:transition>
    <p:dissolv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prospect theory state that people make decisions based on the potential value of losses and gains rather than the final outcome and thus will base decisions on perceived gains rather than perceived losses. Overconfidence creates mispricing of factor payoffs and all securities whose cash flows are derived from the overestimate signal precision. This ensures difficulties in the financial decision making process. The phenomenon disposition effect is the tendency of an investor to sell winners too early and hold losers too long. In this way investors gain losses instead of winners which is not if favor for financial decision making. As mentioned before narrow framing is the propensity of an investor to select investments individually, instead of considering the broad impact on her portfolio. So the expected outcome is the individually outcome, instead of the combined outcome what it should be. </a:t>
            </a:r>
            <a:endParaRPr lang="en-US" dirty="0"/>
          </a:p>
        </p:txBody>
      </p:sp>
      <p:sp>
        <p:nvSpPr>
          <p:cNvPr id="4" name="Title 1"/>
          <p:cNvSpPr>
            <a:spLocks noGrp="1"/>
          </p:cNvSpPr>
          <p:nvPr>
            <p:ph type="title"/>
          </p:nvPr>
        </p:nvSpPr>
        <p:spPr/>
        <p:txBody>
          <a:bodyPr>
            <a:normAutofit/>
          </a:bodyPr>
          <a:lstStyle/>
          <a:p>
            <a:pPr algn="ctr"/>
            <a:r>
              <a:rPr lang="en-US" sz="2800" dirty="0" smtClean="0"/>
              <a:t>        Behavioral </a:t>
            </a:r>
            <a:r>
              <a:rPr lang="en-US" sz="2800" dirty="0" smtClean="0"/>
              <a:t>biases in financial </a:t>
            </a:r>
            <a:r>
              <a:rPr lang="en-US" sz="2800" dirty="0" smtClean="0"/>
              <a:t>                           decision </a:t>
            </a:r>
            <a:r>
              <a:rPr lang="en-US" sz="2800" dirty="0" smtClean="0"/>
              <a:t>making</a:t>
            </a:r>
            <a:endParaRPr lang="en-US" sz="2800" dirty="0"/>
          </a:p>
        </p:txBody>
      </p:sp>
    </p:spTree>
  </p:cSld>
  <p:clrMapOvr>
    <a:masterClrMapping/>
  </p:clrMapOvr>
  <p:transition>
    <p:dissolv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There are also behavioral anomalies resulting from behavioral biases. Lam, Liu and Wong (2008) state that there are three anomalies that have a long history and receive the most empirical support. Those are market excess volatility, overreaction and </a:t>
            </a:r>
            <a:r>
              <a:rPr lang="en-US" dirty="0" err="1" smtClean="0"/>
              <a:t>underreaction</a:t>
            </a:r>
            <a:r>
              <a:rPr lang="en-US" dirty="0" smtClean="0"/>
              <a:t>. Financial economists construct different behavioral models to explain these anomalies. Two behavioral biases stand out: investors’ usage of the conservatism heuristics and the representativeness heuristics in decision making. The most important model of this is the work of </a:t>
            </a:r>
            <a:r>
              <a:rPr lang="en-US" dirty="0" err="1" smtClean="0"/>
              <a:t>Barberis</a:t>
            </a:r>
            <a:r>
              <a:rPr lang="en-US" dirty="0" smtClean="0"/>
              <a:t> et al. (1998). In this model they show that the short-run </a:t>
            </a:r>
            <a:r>
              <a:rPr lang="en-US" dirty="0" err="1" smtClean="0"/>
              <a:t>underreaction</a:t>
            </a:r>
            <a:r>
              <a:rPr lang="en-US" dirty="0" smtClean="0"/>
              <a:t> and the long-run overreaction are a consequence of the two mentioned heuristics.</a:t>
            </a:r>
            <a:endParaRPr lang="en-US" dirty="0"/>
          </a:p>
        </p:txBody>
      </p:sp>
      <p:sp>
        <p:nvSpPr>
          <p:cNvPr id="4" name="Title 1"/>
          <p:cNvSpPr>
            <a:spLocks noGrp="1"/>
          </p:cNvSpPr>
          <p:nvPr>
            <p:ph type="title"/>
          </p:nvPr>
        </p:nvSpPr>
        <p:spPr/>
        <p:txBody>
          <a:bodyPr>
            <a:normAutofit/>
          </a:bodyPr>
          <a:lstStyle/>
          <a:p>
            <a:pPr algn="ctr"/>
            <a:r>
              <a:rPr lang="en-US" sz="2800" dirty="0" smtClean="0"/>
              <a:t>        Behavioral </a:t>
            </a:r>
            <a:r>
              <a:rPr lang="en-US" sz="2800" dirty="0" smtClean="0"/>
              <a:t>biases in financial </a:t>
            </a:r>
            <a:r>
              <a:rPr lang="en-US" sz="2800" dirty="0" smtClean="0"/>
              <a:t>                           decision </a:t>
            </a:r>
            <a:r>
              <a:rPr lang="en-US" sz="2800" dirty="0" smtClean="0"/>
              <a:t>making</a:t>
            </a:r>
            <a:endParaRPr lang="en-US" sz="2800" dirty="0"/>
          </a:p>
        </p:txBody>
      </p:sp>
    </p:spTree>
  </p:cSld>
  <p:clrMapOvr>
    <a:masterClrMapping/>
  </p:clrMapOvr>
  <p:transition>
    <p:dissolv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endowment effect by </a:t>
            </a:r>
            <a:r>
              <a:rPr lang="en-US" dirty="0" err="1" smtClean="0"/>
              <a:t>Thalor</a:t>
            </a:r>
            <a:r>
              <a:rPr lang="en-US" dirty="0" smtClean="0"/>
              <a:t> (1990), also called status quo bias by Samuelson and </a:t>
            </a:r>
            <a:r>
              <a:rPr lang="en-US" dirty="0" err="1" smtClean="0"/>
              <a:t>Zeckhauser</a:t>
            </a:r>
            <a:r>
              <a:rPr lang="en-US" dirty="0" smtClean="0"/>
              <a:t> (1988), is the phenomenon in which people require a higher price for a product that they are an owner of than they would be prepared to pay for. These behavioral anomalies are a manifestation of an asymmetry of values that </a:t>
            </a:r>
            <a:r>
              <a:rPr lang="en-US" dirty="0" err="1" smtClean="0"/>
              <a:t>Kahneman</a:t>
            </a:r>
            <a:r>
              <a:rPr lang="en-US" dirty="0" smtClean="0"/>
              <a:t> and </a:t>
            </a:r>
            <a:r>
              <a:rPr lang="en-US" dirty="0" err="1" smtClean="0"/>
              <a:t>Tversky</a:t>
            </a:r>
            <a:r>
              <a:rPr lang="en-US" dirty="0" smtClean="0"/>
              <a:t> (1984) call loss aversion.</a:t>
            </a:r>
            <a:endParaRPr lang="en-US" dirty="0"/>
          </a:p>
        </p:txBody>
      </p:sp>
      <p:sp>
        <p:nvSpPr>
          <p:cNvPr id="4" name="Title 1"/>
          <p:cNvSpPr>
            <a:spLocks noGrp="1"/>
          </p:cNvSpPr>
          <p:nvPr>
            <p:ph type="title"/>
          </p:nvPr>
        </p:nvSpPr>
        <p:spPr/>
        <p:txBody>
          <a:bodyPr>
            <a:normAutofit/>
          </a:bodyPr>
          <a:lstStyle/>
          <a:p>
            <a:pPr algn="ctr"/>
            <a:r>
              <a:rPr lang="en-US" sz="2800" dirty="0" smtClean="0"/>
              <a:t>        Behavioral </a:t>
            </a:r>
            <a:r>
              <a:rPr lang="en-US" sz="2800" dirty="0" smtClean="0"/>
              <a:t>biases in financial </a:t>
            </a:r>
            <a:r>
              <a:rPr lang="en-US" sz="2800" dirty="0" smtClean="0"/>
              <a:t>                           decision </a:t>
            </a:r>
            <a:r>
              <a:rPr lang="en-US" sz="2800" dirty="0" smtClean="0"/>
              <a:t>making</a:t>
            </a:r>
            <a:endParaRPr lang="en-US" sz="2800" dirty="0"/>
          </a:p>
        </p:txBody>
      </p:sp>
    </p:spTree>
  </p:cSld>
  <p:clrMapOvr>
    <a:masterClrMapping/>
  </p:clrMapOvr>
  <p:transition>
    <p:dissolv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 conclusion can be drawn that investors not always act in a ration manner due to the cognitive and psychological errors they have to deal with. They are influence by behavioral factors that are important in financial markets because they influence the investors who make the financial decisions. </a:t>
            </a:r>
            <a:r>
              <a:rPr lang="en-US" dirty="0" err="1" smtClean="0"/>
              <a:t>Busenitz</a:t>
            </a:r>
            <a:r>
              <a:rPr lang="en-US" dirty="0" smtClean="0"/>
              <a:t> and Barney (1998) state that if the environment is uncertain and complex, biases and heuristics can be an effective and efficient aim to decision making. Under these circumstances a more comprehensive and careful decision making is not possible. Biases and heuristics present an effective way to estimate the appropriate decisions.</a:t>
            </a:r>
            <a:endParaRPr lang="en-US" dirty="0"/>
          </a:p>
        </p:txBody>
      </p:sp>
      <p:sp>
        <p:nvSpPr>
          <p:cNvPr id="4" name="Title 1"/>
          <p:cNvSpPr>
            <a:spLocks noGrp="1"/>
          </p:cNvSpPr>
          <p:nvPr>
            <p:ph type="title"/>
          </p:nvPr>
        </p:nvSpPr>
        <p:spPr/>
        <p:txBody>
          <a:bodyPr>
            <a:normAutofit/>
          </a:bodyPr>
          <a:lstStyle/>
          <a:p>
            <a:pPr algn="ctr"/>
            <a:r>
              <a:rPr lang="en-US" sz="2800" dirty="0" smtClean="0"/>
              <a:t>        Behavioral </a:t>
            </a:r>
            <a:r>
              <a:rPr lang="en-US" sz="2800" dirty="0" smtClean="0"/>
              <a:t>biases in financial </a:t>
            </a:r>
            <a:r>
              <a:rPr lang="en-US" sz="2800" dirty="0" smtClean="0"/>
              <a:t>                           decision </a:t>
            </a:r>
            <a:r>
              <a:rPr lang="en-US" sz="2800" dirty="0" smtClean="0"/>
              <a:t>making</a:t>
            </a:r>
            <a:endParaRPr lang="en-US" sz="2800" dirty="0"/>
          </a:p>
        </p:txBody>
      </p:sp>
    </p:spTree>
  </p:cSld>
  <p:clrMapOvr>
    <a:masterClrMapping/>
  </p:clrMapOvr>
  <p:transition>
    <p:dissolv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on Financial Decision Making</a:t>
            </a:r>
            <a:endParaRPr lang="en-US" dirty="0"/>
          </a:p>
        </p:txBody>
      </p:sp>
      <p:sp>
        <p:nvSpPr>
          <p:cNvPr id="3" name="Content Placeholder 2"/>
          <p:cNvSpPr>
            <a:spLocks noGrp="1"/>
          </p:cNvSpPr>
          <p:nvPr>
            <p:ph idx="1"/>
          </p:nvPr>
        </p:nvSpPr>
        <p:spPr/>
        <p:txBody>
          <a:bodyPr/>
          <a:lstStyle/>
          <a:p>
            <a:r>
              <a:rPr lang="en-US" dirty="0" smtClean="0"/>
              <a:t>In a rational world investors make financial decision to maximize their risk-return tradeoff. They have all the information they need on estimated return and risk. According to these information the make their choices. Rational investors value the securities for its fundamental value: the net present value of its future cash flow, minus their risk characteristics. When investors learn new things about fundamental values, they respond bidding up prices when the news is good and down when it is bad news.</a:t>
            </a:r>
            <a:endParaRPr lang="en-US" dirty="0"/>
          </a:p>
        </p:txBody>
      </p:sp>
    </p:spTree>
  </p:cSld>
  <p:clrMapOvr>
    <a:masterClrMapping/>
  </p:clrMapOvr>
  <p:transition>
    <p:dissolv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influence of behavioral biases in financial decision making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Rational decision making is coupled with a structured or reasonable thought process. The choice to decide rationally can help the decision maker by making the knowledge involved choice open and specific. The theory of rational choice starts with considering a set of alternatives faced by the decision maker. </a:t>
            </a:r>
          </a:p>
          <a:p>
            <a:r>
              <a:rPr lang="en-US" dirty="0" smtClean="0"/>
              <a:t>Most analysts only consider a restricted set of alternatives that contain the important or interesting difference among the alternatives. Mostly, this is necessary because the full range of possible actions exceeds comprehension. </a:t>
            </a:r>
          </a:p>
          <a:p>
            <a:r>
              <a:rPr lang="en-US" dirty="0" err="1" smtClean="0"/>
              <a:t>Sanglier</a:t>
            </a:r>
            <a:r>
              <a:rPr lang="en-US" dirty="0" smtClean="0"/>
              <a:t>, M. et al (1994) show that if different investors receive the same information they will have their own interpretation of this information. These various interpretations will lead to different perception of the signals and therefore create differentiated behaviors.</a:t>
            </a:r>
            <a:endParaRPr lang="en-US"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Types of Capital Market</a:t>
            </a:r>
            <a:endParaRPr lang="en-US" dirty="0">
              <a:solidFill>
                <a:srgbClr val="00B050"/>
              </a:solidFill>
            </a:endParaRPr>
          </a:p>
        </p:txBody>
      </p:sp>
      <p:pic>
        <p:nvPicPr>
          <p:cNvPr id="5" name="Content Placeholder 4"/>
          <p:cNvPicPr>
            <a:picLocks noGrp="1"/>
          </p:cNvPicPr>
          <p:nvPr>
            <p:ph idx="1"/>
          </p:nvPr>
        </p:nvPicPr>
        <p:blipFill>
          <a:blip r:embed="rId2"/>
          <a:srcRect/>
          <a:stretch>
            <a:fillRect/>
          </a:stretch>
        </p:blipFill>
        <p:spPr bwMode="auto">
          <a:xfrm>
            <a:off x="1066800" y="1981200"/>
            <a:ext cx="6858000" cy="3352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prices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Stock prices are important in financial decision making because they influence the investors. To determine stock prices there are different approaches. The fundamental analysis is the approach that is used by most traditional investment analysts. It determines intrinsic stock prices by calculating expected future earnings and then applying an acceptable return on investment to calculate the stock price. Lev and </a:t>
            </a:r>
            <a:r>
              <a:rPr lang="en-US" dirty="0" err="1" smtClean="0"/>
              <a:t>Thiagarjan</a:t>
            </a:r>
            <a:r>
              <a:rPr lang="en-US" dirty="0" smtClean="0"/>
              <a:t> (1993) state fundamental analysis is an aid to define the value of corporate securities. One can do this by gently examination of key value-drivers, such as earnings, risk, growth and competitive position. </a:t>
            </a:r>
            <a:endParaRPr lang="en-US" dirty="0"/>
          </a:p>
        </p:txBody>
      </p:sp>
    </p:spTree>
  </p:cSld>
  <p:clrMapOvr>
    <a:masterClrMapping/>
  </p:clrMapOvr>
  <p:transition>
    <p:dissolv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asset pricing model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of such a model that relies on rationality is the capital asset pricing model. </a:t>
            </a:r>
            <a:r>
              <a:rPr lang="en-US" dirty="0" err="1" smtClean="0"/>
              <a:t>Ferson</a:t>
            </a:r>
            <a:r>
              <a:rPr lang="en-US" dirty="0" smtClean="0"/>
              <a:t> and Harvey (1991) look at the issue of return predictability and rational pricing in a regression setting. They use a multi-beta capital asset pricing model to decompose the variance of the fitted values from a regression of returns on a set of instrumental variables into explained and unexplained components. The capital asset pricing model (CAPM) invented by Sharpe and </a:t>
            </a:r>
            <a:r>
              <a:rPr lang="en-US" dirty="0" err="1" smtClean="0"/>
              <a:t>Lintner</a:t>
            </a:r>
            <a:r>
              <a:rPr lang="en-US" dirty="0" smtClean="0"/>
              <a:t> in 1964 assumes rational expectations. According to </a:t>
            </a:r>
            <a:r>
              <a:rPr lang="en-US" dirty="0" err="1" smtClean="0"/>
              <a:t>Berk</a:t>
            </a:r>
            <a:r>
              <a:rPr lang="en-US" dirty="0" smtClean="0"/>
              <a:t> and </a:t>
            </a:r>
            <a:r>
              <a:rPr lang="en-US" dirty="0" err="1" smtClean="0"/>
              <a:t>DeMarzio</a:t>
            </a:r>
            <a:r>
              <a:rPr lang="en-US" dirty="0" smtClean="0"/>
              <a:t> (2008) the CAMP describes the relationship between risk and expected return and that is used in the pricing of risky securities.</a:t>
            </a:r>
            <a:endParaRPr lang="en-US" dirty="0"/>
          </a:p>
        </p:txBody>
      </p:sp>
    </p:spTree>
  </p:cSld>
  <p:clrMapOvr>
    <a:masterClrMapping/>
  </p:clrMapOvr>
  <p:transition>
    <p:dissolv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Fama</a:t>
            </a:r>
            <a:r>
              <a:rPr lang="en-US" dirty="0" smtClean="0"/>
              <a:t> and French three factor model</a:t>
            </a:r>
            <a:endParaRPr lang="en-US" dirty="0"/>
          </a:p>
        </p:txBody>
      </p:sp>
      <p:sp>
        <p:nvSpPr>
          <p:cNvPr id="3" name="Content Placeholder 2"/>
          <p:cNvSpPr>
            <a:spLocks noGrp="1"/>
          </p:cNvSpPr>
          <p:nvPr>
            <p:ph idx="1"/>
          </p:nvPr>
        </p:nvSpPr>
        <p:spPr/>
        <p:txBody>
          <a:bodyPr>
            <a:normAutofit fontScale="92500"/>
          </a:bodyPr>
          <a:lstStyle/>
          <a:p>
            <a:r>
              <a:rPr lang="en-US" dirty="0" smtClean="0"/>
              <a:t>An expansion on the capital asset pricing model is the ‘</a:t>
            </a:r>
            <a:r>
              <a:rPr lang="en-US" dirty="0" err="1" smtClean="0"/>
              <a:t>Fama</a:t>
            </a:r>
            <a:r>
              <a:rPr lang="en-US" dirty="0" smtClean="0"/>
              <a:t> and French three factor model’. In this model size and value factors are added in addition to the market risk factor in CAMP. The model explains the fact that value and small cap stocks outperform markets on a regular basis. By including these two additional factors, the model adjusts for the outperformance tendency, which is thought to make it a better tool for evaluation manager performance. There are many discussions about whether the outperformance tendency is due to market efficiency or market inefficiency.</a:t>
            </a:r>
            <a:endParaRPr lang="en-US" dirty="0"/>
          </a:p>
        </p:txBody>
      </p:sp>
    </p:spTree>
  </p:cSld>
  <p:clrMapOvr>
    <a:masterClrMapping/>
  </p:clrMapOvr>
  <p:transition>
    <p:dissolv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Arbitrage pricing theory</a:t>
            </a:r>
            <a:endParaRPr lang="en-US" dirty="0"/>
          </a:p>
        </p:txBody>
      </p:sp>
      <p:sp>
        <p:nvSpPr>
          <p:cNvPr id="3" name="Content Placeholder 2"/>
          <p:cNvSpPr>
            <a:spLocks noGrp="1"/>
          </p:cNvSpPr>
          <p:nvPr>
            <p:ph idx="1"/>
          </p:nvPr>
        </p:nvSpPr>
        <p:spPr/>
        <p:txBody>
          <a:bodyPr/>
          <a:lstStyle/>
          <a:p>
            <a:r>
              <a:rPr lang="en-US" dirty="0" smtClean="0"/>
              <a:t>Ross (1976) developed the arbitrage pricing theory (APT) as an alternative for the capital asset pricing model, since the APT has more flexible assumption requirements. The APT is based on the idea that an asset’s returns can be predicted using the relationship between the same asset and many common risk factors. It describes the price where a mispriced asset is expected to be. Arbitrageurs use the APT model to profit by taking advantage of mispriced securities.</a:t>
            </a:r>
            <a:endParaRPr lang="en-US" dirty="0"/>
          </a:p>
        </p:txBody>
      </p:sp>
    </p:spTree>
  </p:cSld>
  <p:clrMapOvr>
    <a:masterClrMapping/>
  </p:clrMapOvr>
  <p:transition>
    <p:dissolv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Arbitrage</a:t>
            </a:r>
            <a:endParaRPr lang="en-US" dirty="0"/>
          </a:p>
        </p:txBody>
      </p:sp>
      <p:sp>
        <p:nvSpPr>
          <p:cNvPr id="3" name="Content Placeholder 2"/>
          <p:cNvSpPr>
            <a:spLocks noGrp="1"/>
          </p:cNvSpPr>
          <p:nvPr>
            <p:ph idx="1"/>
          </p:nvPr>
        </p:nvSpPr>
        <p:spPr/>
        <p:txBody>
          <a:bodyPr/>
          <a:lstStyle/>
          <a:p>
            <a:r>
              <a:rPr lang="en-US" dirty="0" smtClean="0"/>
              <a:t>Arbitrage In theory, ‘arbitrage’ means the simultaneous purchase of and sale of the same, but in price different, options. According to Sharpe and Alexander (1999) arbitrage means one purchase of and sale of the same, or essentially similar, security in two different markets of affordable different prices. In this way it is possible to be profitable by using price differences of identical or similar financial products, on different markets or in different forms.</a:t>
            </a:r>
            <a:endParaRPr lang="en-US" dirty="0"/>
          </a:p>
        </p:txBody>
      </p:sp>
    </p:spTree>
  </p:cSld>
  <p:clrMapOvr>
    <a:masterClrMapping/>
  </p:clrMapOvr>
  <p:transition>
    <p:dissolv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efficiency</a:t>
            </a:r>
            <a:endParaRPr lang="en-US" dirty="0"/>
          </a:p>
        </p:txBody>
      </p:sp>
      <p:sp>
        <p:nvSpPr>
          <p:cNvPr id="3" name="Content Placeholder 2"/>
          <p:cNvSpPr>
            <a:spLocks noGrp="1"/>
          </p:cNvSpPr>
          <p:nvPr>
            <p:ph idx="1"/>
          </p:nvPr>
        </p:nvSpPr>
        <p:spPr/>
        <p:txBody>
          <a:bodyPr/>
          <a:lstStyle/>
          <a:p>
            <a:r>
              <a:rPr lang="en-US" dirty="0" smtClean="0"/>
              <a:t>An efficient market is one where the market is an unbiased estimate of the true value of the investment. It is the degree to which stock prices reflect all available and relevant information. Market efficiency was introduced by </a:t>
            </a:r>
            <a:r>
              <a:rPr lang="en-US" dirty="0" err="1" smtClean="0"/>
              <a:t>Fama</a:t>
            </a:r>
            <a:r>
              <a:rPr lang="en-US" dirty="0" smtClean="0"/>
              <a:t> (1970), whose theory efficient market hypothesis (EHM) stated that is not possible for an investor to outperform the market because all available information is already built into stock prices.</a:t>
            </a:r>
            <a:endParaRPr lang="en-US" dirty="0"/>
          </a:p>
        </p:txBody>
      </p:sp>
    </p:spTree>
  </p:cSld>
  <p:clrMapOvr>
    <a:masterClrMapping/>
  </p:clrMapOvr>
  <p:transition>
    <p:dissolv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Behavioral biases in financial decision making</a:t>
            </a:r>
            <a:endParaRPr lang="en-US" dirty="0"/>
          </a:p>
        </p:txBody>
      </p:sp>
      <p:sp>
        <p:nvSpPr>
          <p:cNvPr id="3" name="Content Placeholder 2"/>
          <p:cNvSpPr>
            <a:spLocks noGrp="1"/>
          </p:cNvSpPr>
          <p:nvPr>
            <p:ph idx="1"/>
          </p:nvPr>
        </p:nvSpPr>
        <p:spPr/>
        <p:txBody>
          <a:bodyPr/>
          <a:lstStyle/>
          <a:p>
            <a:r>
              <a:rPr lang="en-US" dirty="0" smtClean="0"/>
              <a:t>Prospect theory</a:t>
            </a:r>
          </a:p>
          <a:p>
            <a:r>
              <a:rPr lang="en-US" dirty="0" smtClean="0"/>
              <a:t>The prospect theory state that people make decisions based on the potential value of losses and gains rather than the final outcome. </a:t>
            </a:r>
            <a:r>
              <a:rPr lang="en-US" dirty="0" err="1" smtClean="0"/>
              <a:t>Kahneman</a:t>
            </a:r>
            <a:r>
              <a:rPr lang="en-US" dirty="0" smtClean="0"/>
              <a:t> and </a:t>
            </a:r>
            <a:r>
              <a:rPr lang="en-US" dirty="0" err="1" smtClean="0"/>
              <a:t>Tversky</a:t>
            </a:r>
            <a:r>
              <a:rPr lang="en-US" dirty="0" smtClean="0"/>
              <a:t> (1979) give a critique of expected utility theory as a descriptive model of decision making under risk and develop an alternative model, which they call prospect theory.</a:t>
            </a:r>
            <a:endParaRPr lang="en-US" dirty="0"/>
          </a:p>
        </p:txBody>
      </p:sp>
    </p:spTree>
  </p:cSld>
  <p:clrMapOvr>
    <a:masterClrMapping/>
  </p:clrMapOvr>
  <p:transition>
    <p:dissolv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Behavioral biases in investment decision making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Behavioral finance is the branch of finance that studies the effects of psychological anomalies in financial decisions and the subsequent effect on markets. Models in behavioral finance are commonly developed to interpret investor’s behavior or market anomalies when rational models give no sufficient explanations. </a:t>
            </a:r>
          </a:p>
          <a:p>
            <a:r>
              <a:rPr lang="en-US" dirty="0" smtClean="0"/>
              <a:t>It helps to understand economic decisions and how they affect market prices, returns and allocation of resources because it applies research on human and social cognitive and emotional biases. </a:t>
            </a:r>
          </a:p>
          <a:p>
            <a:r>
              <a:rPr lang="en-US" dirty="0" smtClean="0"/>
              <a:t>Behavioral finance searches for the reason why people forget fundamentals and make investment decisions based on emotions. It is primarily concerned with rationality of economic agents. Many psychological biases that affect investor’s behavior and decisions making have been studied intensively</a:t>
            </a:r>
            <a:endParaRPr lang="en-US" dirty="0"/>
          </a:p>
        </p:txBody>
      </p:sp>
    </p:spTree>
  </p:cSld>
  <p:clrMapOvr>
    <a:masterClrMapping/>
  </p:clrMapOvr>
  <p:transition>
    <p:dissolv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Behavioral anomalies resulting from behavioral biases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Financial economists meet these obstacles by constructing different behavioral models to explain these anomalies. Two behavioral biases stand out: investors’ usage of the conservatism heuristics and the representativeness heuristics in decision making.</a:t>
            </a:r>
            <a:endParaRPr lang="en-US" smtClean="0"/>
          </a:p>
          <a:p>
            <a:r>
              <a:rPr lang="en-US" smtClean="0"/>
              <a:t> </a:t>
            </a:r>
            <a:r>
              <a:rPr lang="en-US" dirty="0" smtClean="0"/>
              <a:t>The most important model of this is the work of </a:t>
            </a:r>
            <a:r>
              <a:rPr lang="en-US" dirty="0" err="1" smtClean="0"/>
              <a:t>Barberis</a:t>
            </a:r>
            <a:r>
              <a:rPr lang="en-US" dirty="0" smtClean="0"/>
              <a:t> et al. (1998). In this model they show that the short-run </a:t>
            </a:r>
            <a:r>
              <a:rPr lang="en-US" dirty="0" err="1" smtClean="0"/>
              <a:t>underreaction</a:t>
            </a:r>
            <a:r>
              <a:rPr lang="en-US" dirty="0" smtClean="0"/>
              <a:t> and the long-run overreaction are a consequence of the two mentioned heuristics.</a:t>
            </a:r>
            <a:endParaRPr lang="en-US" dirty="0"/>
          </a:p>
        </p:txBody>
      </p:sp>
    </p:spTree>
  </p:cSld>
  <p:clrMapOvr>
    <a:masterClrMapping/>
  </p:clrMapOvr>
  <p:transition>
    <p:dissolv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Thanks to all </a:t>
            </a:r>
            <a:endParaRPr lang="en-US" dirty="0"/>
          </a:p>
        </p:txBody>
      </p:sp>
      <p:pic>
        <p:nvPicPr>
          <p:cNvPr id="4" name="Content Placeholder 3" descr="Desert.jpg"/>
          <p:cNvPicPr>
            <a:picLocks noGrp="1" noChangeAspect="1"/>
          </p:cNvPicPr>
          <p:nvPr>
            <p:ph idx="1"/>
          </p:nvPr>
        </p:nvPicPr>
        <p:blipFill>
          <a:blip r:embed="rId2"/>
          <a:stretch>
            <a:fillRect/>
          </a:stretch>
        </p:blipFill>
        <p:spPr>
          <a:xfrm>
            <a:off x="845608" y="1609726"/>
            <a:ext cx="6545792" cy="3880644"/>
          </a:xfr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Primary Market</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t>Otherwise called as New Issues Market, it is the market for the trading of new securities, for the first time. </a:t>
            </a:r>
          </a:p>
          <a:p>
            <a:r>
              <a:rPr lang="en-US" dirty="0" smtClean="0"/>
              <a:t>It embraces both initial public offering and further public offering. </a:t>
            </a:r>
          </a:p>
          <a:p>
            <a:r>
              <a:rPr lang="en-US" dirty="0" smtClean="0"/>
              <a:t>In the primary market, the mobilization of funds takes place through prospectus, right issue and private placement of securities.</a:t>
            </a:r>
          </a:p>
          <a:p>
            <a:endParaRPr lang="en-US"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Types of Issue of Securities in Primary Market</a:t>
            </a:r>
            <a:endParaRPr lang="en-US" dirty="0">
              <a:solidFill>
                <a:srgbClr val="00B050"/>
              </a:solidFill>
            </a:endParaRPr>
          </a:p>
        </p:txBody>
      </p:sp>
      <p:pic>
        <p:nvPicPr>
          <p:cNvPr id="4" name="Content Placeholder 3" descr="https://businessjargons.com/wp-content/uploads/2019/10/types-of-issue-of-securities.jpg"/>
          <p:cNvPicPr>
            <a:picLocks noGrp="1"/>
          </p:cNvPicPr>
          <p:nvPr>
            <p:ph idx="1"/>
          </p:nvPr>
        </p:nvPicPr>
        <p:blipFill>
          <a:blip r:embed="rId2"/>
          <a:srcRect/>
          <a:stretch>
            <a:fillRect/>
          </a:stretch>
        </p:blipFill>
        <p:spPr bwMode="auto">
          <a:xfrm>
            <a:off x="533400" y="1734344"/>
            <a:ext cx="7315200" cy="436165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Secondary Market</a:t>
            </a:r>
            <a:endParaRPr lang="en-US" dirty="0">
              <a:solidFill>
                <a:srgbClr val="00B050"/>
              </a:solidFill>
            </a:endParaRPr>
          </a:p>
        </p:txBody>
      </p:sp>
      <p:sp>
        <p:nvSpPr>
          <p:cNvPr id="3" name="Content Placeholder 2"/>
          <p:cNvSpPr>
            <a:spLocks noGrp="1"/>
          </p:cNvSpPr>
          <p:nvPr>
            <p:ph idx="1"/>
          </p:nvPr>
        </p:nvSpPr>
        <p:spPr/>
        <p:txBody>
          <a:bodyPr>
            <a:normAutofit/>
          </a:bodyPr>
          <a:lstStyle/>
          <a:p>
            <a:pPr lvl="0"/>
            <a:r>
              <a:rPr lang="en-US" dirty="0" smtClean="0"/>
              <a:t>Secondary Market can be described as the market for old securities, in the sense that securities which are previously issued in the primary market are traded here. </a:t>
            </a:r>
          </a:p>
          <a:p>
            <a:pPr lvl="0"/>
            <a:r>
              <a:rPr lang="en-US" dirty="0" smtClean="0"/>
              <a:t>The trading takes place between investors, that follows the original issue in the primary market. </a:t>
            </a:r>
          </a:p>
          <a:p>
            <a:pPr lvl="0"/>
            <a:r>
              <a:rPr lang="en-US" dirty="0" smtClean="0"/>
              <a:t>It covers both stock exchange and over-the-counter market.</a:t>
            </a:r>
          </a:p>
          <a:p>
            <a:endParaRPr lang="en-US"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transaction cost </a:t>
            </a:r>
            <a:endParaRPr lang="en-US" dirty="0"/>
          </a:p>
        </p:txBody>
      </p:sp>
      <p:sp>
        <p:nvSpPr>
          <p:cNvPr id="3" name="Content Placeholder 2"/>
          <p:cNvSpPr>
            <a:spLocks noGrp="1"/>
          </p:cNvSpPr>
          <p:nvPr>
            <p:ph idx="1"/>
          </p:nvPr>
        </p:nvSpPr>
        <p:spPr/>
        <p:txBody>
          <a:bodyPr>
            <a:normAutofit lnSpcReduction="10000"/>
          </a:bodyPr>
          <a:lstStyle/>
          <a:p>
            <a:r>
              <a:rPr lang="en-US" i="1" dirty="0" smtClean="0">
                <a:solidFill>
                  <a:srgbClr val="00B050"/>
                </a:solidFill>
              </a:rPr>
              <a:t>Meaning : </a:t>
            </a:r>
            <a:r>
              <a:rPr lang="en-US" i="1" dirty="0" smtClean="0"/>
              <a:t>“A transaction cost is any cost involved in making an economic transaction. For example, when buying a good or buying foreign exchange, there will be some transaction costs (in addition to the price of the good. The cost could be financial, extra time or inconvenience.”</a:t>
            </a:r>
          </a:p>
          <a:p>
            <a:r>
              <a:rPr lang="en-US" dirty="0" smtClean="0">
                <a:solidFill>
                  <a:srgbClr val="FF0000"/>
                </a:solidFill>
              </a:rPr>
              <a:t>Definition: </a:t>
            </a:r>
            <a:r>
              <a:rPr lang="en-US" dirty="0" smtClean="0"/>
              <a:t>“The total cost of buying or selling an asset, including commission, stamp duty and other fees or taxes. More generally, the incidental or procedural costs of executing any business transaction.”</a:t>
            </a:r>
            <a:endParaRPr lang="en-US"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Explanation of transaction cost</a:t>
            </a:r>
            <a:endParaRPr lang="en-US" sz="3200" dirty="0"/>
          </a:p>
        </p:txBody>
      </p:sp>
      <p:sp>
        <p:nvSpPr>
          <p:cNvPr id="3" name="Content Placeholder 2"/>
          <p:cNvSpPr>
            <a:spLocks noGrp="1"/>
          </p:cNvSpPr>
          <p:nvPr>
            <p:ph idx="1"/>
          </p:nvPr>
        </p:nvSpPr>
        <p:spPr>
          <a:xfrm>
            <a:off x="457200" y="1609416"/>
            <a:ext cx="7239000" cy="3724584"/>
          </a:xfrm>
        </p:spPr>
        <p:txBody>
          <a:bodyPr/>
          <a:lstStyle/>
          <a:p>
            <a:r>
              <a:rPr lang="en-US" b="1" dirty="0" smtClean="0"/>
              <a:t>Transaction costs are expenses</a:t>
            </a:r>
            <a:r>
              <a:rPr lang="en-US" dirty="0" smtClean="0"/>
              <a:t> incurred when buying or selling a good or service.</a:t>
            </a:r>
          </a:p>
          <a:p>
            <a:r>
              <a:rPr lang="en-US" dirty="0" smtClean="0"/>
              <a:t>In a financial sense, </a:t>
            </a:r>
            <a:r>
              <a:rPr lang="en-US" b="1" dirty="0" smtClean="0"/>
              <a:t>transaction costs</a:t>
            </a:r>
            <a:r>
              <a:rPr lang="en-US" dirty="0" smtClean="0"/>
              <a:t> include brokers' commissions and spreads, which </a:t>
            </a:r>
            <a:r>
              <a:rPr lang="en-US" b="1" dirty="0" smtClean="0"/>
              <a:t>are</a:t>
            </a:r>
            <a:r>
              <a:rPr lang="en-US" dirty="0" smtClean="0"/>
              <a:t> the differences between the price the dealer paid for a security and the price the buyer pays.</a:t>
            </a:r>
            <a:endParaRPr lang="en-US"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Transaction cost and analysis</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rgbClr val="FF0000"/>
                </a:solidFill>
              </a:rPr>
              <a:t>Search &amp; Information Costs:</a:t>
            </a:r>
            <a:r>
              <a:rPr lang="en-US" dirty="0" smtClean="0"/>
              <a:t> these are the costs involved in determining that the required product is available on the market, which has the best price, etc.</a:t>
            </a:r>
          </a:p>
          <a:p>
            <a:r>
              <a:rPr lang="en-US" b="1" dirty="0" smtClean="0">
                <a:solidFill>
                  <a:srgbClr val="0070C0"/>
                </a:solidFill>
              </a:rPr>
              <a:t>Bargaining &amp; Decision Costs:</a:t>
            </a:r>
            <a:r>
              <a:rPr lang="en-US" dirty="0" smtClean="0"/>
              <a:t> the costs required to come to a mutually-acceptable agreement, drawing up the contract, etc.</a:t>
            </a:r>
          </a:p>
          <a:p>
            <a:r>
              <a:rPr lang="en-US" b="1" dirty="0" smtClean="0">
                <a:solidFill>
                  <a:srgbClr val="C00000"/>
                </a:solidFill>
              </a:rPr>
              <a:t>Policing &amp; Enforcement Costs:</a:t>
            </a:r>
            <a:r>
              <a:rPr lang="en-US" dirty="0" smtClean="0"/>
              <a:t> the costs required to make sure that the other party does not veer from the terms of the contract, and taking the necessary or appropriate action if the other party violates those terms.</a:t>
            </a:r>
          </a:p>
          <a:p>
            <a:endParaRPr lang="en-US"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6304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100" dirty="0" smtClean="0"/>
              <a:t>Breaking Down Transaction Costs</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7239000" cy="5160336"/>
          </a:xfrm>
        </p:spPr>
        <p:txBody>
          <a:bodyPr>
            <a:normAutofit/>
          </a:bodyPr>
          <a:lstStyle/>
          <a:p>
            <a:r>
              <a:rPr lang="en-US" dirty="0" smtClean="0"/>
              <a:t>The transaction costs to buyers and sellers are the payments that banks and brokers receive for their roles. </a:t>
            </a:r>
          </a:p>
          <a:p>
            <a:r>
              <a:rPr lang="en-US" dirty="0" smtClean="0"/>
              <a:t>There are also transaction costs in buying and selling real estate, which include the agent's commission and closing costs, such as title search fees, appraisal fees and government fees.</a:t>
            </a:r>
          </a:p>
          <a:p>
            <a:r>
              <a:rPr lang="en-US" dirty="0" smtClean="0"/>
              <a:t> Another type of transaction cost is the time and labor associated with transporting goods or commodities across long distances.</a:t>
            </a:r>
          </a:p>
          <a:p>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smtClean="0"/>
              <a:t>Financial Economics</a:t>
            </a:r>
            <a:br>
              <a:rPr lang="en-US" b="0" dirty="0" smtClean="0"/>
            </a:br>
            <a:endParaRPr lang="en-US" dirty="0"/>
          </a:p>
        </p:txBody>
      </p:sp>
      <p:sp>
        <p:nvSpPr>
          <p:cNvPr id="3" name="Content Placeholder 2"/>
          <p:cNvSpPr>
            <a:spLocks noGrp="1"/>
          </p:cNvSpPr>
          <p:nvPr>
            <p:ph idx="1"/>
          </p:nvPr>
        </p:nvSpPr>
        <p:spPr>
          <a:xfrm>
            <a:off x="457200" y="1609416"/>
            <a:ext cx="7239000" cy="4105584"/>
          </a:xfrm>
        </p:spPr>
        <p:txBody>
          <a:bodyPr>
            <a:normAutofit fontScale="92500" lnSpcReduction="20000"/>
          </a:bodyPr>
          <a:lstStyle/>
          <a:p>
            <a:pPr algn="just"/>
            <a:r>
              <a:rPr lang="en-US" dirty="0" smtClean="0"/>
              <a:t>Financial economics is a branch of economics that analyzes the use and distribution of resources in markets in which decisions are made under uncertainty. </a:t>
            </a:r>
          </a:p>
          <a:p>
            <a:pPr algn="just"/>
            <a:r>
              <a:rPr lang="en-US" dirty="0" smtClean="0"/>
              <a:t>Financial decisions must often take into account future events, whether those be related to individual stocks, portfolios or the market as a whole.</a:t>
            </a:r>
          </a:p>
          <a:p>
            <a:r>
              <a:rPr lang="en-US" dirty="0" smtClean="0"/>
              <a:t>Financial economics often involves the creation of sophisticated models to test the variables affecting a particular decision.</a:t>
            </a:r>
            <a:br>
              <a:rPr lang="en-US" dirty="0" smtClean="0"/>
            </a:br>
            <a:endParaRPr lang="en-US" dirty="0"/>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530478"/>
            <a:ext cx="5816473" cy="505267"/>
          </a:xfrm>
          <a:prstGeom prst="rect">
            <a:avLst/>
          </a:prstGeom>
        </p:spPr>
        <p:txBody>
          <a:bodyPr vert="horz" wrap="square" lIns="0" tIns="12700" rIns="0" bIns="0" rtlCol="0">
            <a:spAutoFit/>
          </a:bodyPr>
          <a:lstStyle/>
          <a:p>
            <a:pPr marL="12700">
              <a:lnSpc>
                <a:spcPct val="100000"/>
              </a:lnSpc>
              <a:spcBef>
                <a:spcPts val="100"/>
              </a:spcBef>
            </a:pPr>
            <a:r>
              <a:rPr sz="3200" spc="-5" dirty="0"/>
              <a:t>Fisher </a:t>
            </a:r>
            <a:r>
              <a:rPr sz="3200" spc="-15" dirty="0"/>
              <a:t>separation</a:t>
            </a:r>
            <a:r>
              <a:rPr sz="3200" spc="-70" dirty="0"/>
              <a:t> </a:t>
            </a:r>
            <a:r>
              <a:rPr sz="3200" spc="-10" dirty="0"/>
              <a:t>theorem</a:t>
            </a:r>
            <a:endParaRPr sz="3200"/>
          </a:p>
        </p:txBody>
      </p:sp>
      <p:sp>
        <p:nvSpPr>
          <p:cNvPr id="3" name="object 3"/>
          <p:cNvSpPr txBox="1"/>
          <p:nvPr/>
        </p:nvSpPr>
        <p:spPr>
          <a:xfrm>
            <a:off x="535941" y="1544776"/>
            <a:ext cx="7465060" cy="4179990"/>
          </a:xfrm>
          <a:prstGeom prst="rect">
            <a:avLst/>
          </a:prstGeom>
        </p:spPr>
        <p:txBody>
          <a:bodyPr vert="horz" wrap="square" lIns="0" tIns="88265" rIns="0" bIns="0" rtlCol="0">
            <a:spAutoFit/>
          </a:bodyPr>
          <a:lstStyle/>
          <a:p>
            <a:pPr marL="12700" marR="5080" algn="just">
              <a:lnSpc>
                <a:spcPct val="80000"/>
              </a:lnSpc>
              <a:spcBef>
                <a:spcPts val="695"/>
              </a:spcBef>
            </a:pPr>
            <a:r>
              <a:rPr sz="2500" spc="-5" dirty="0">
                <a:latin typeface="Calibri"/>
                <a:cs typeface="Calibri"/>
              </a:rPr>
              <a:t>This theorem </a:t>
            </a:r>
            <a:r>
              <a:rPr sz="2500" spc="-15" dirty="0">
                <a:latin typeface="Calibri"/>
                <a:cs typeface="Calibri"/>
              </a:rPr>
              <a:t>demonstrates </a:t>
            </a:r>
            <a:r>
              <a:rPr sz="2500" spc="-10" dirty="0">
                <a:latin typeface="Calibri"/>
                <a:cs typeface="Calibri"/>
              </a:rPr>
              <a:t>that by </a:t>
            </a:r>
            <a:r>
              <a:rPr sz="2500" spc="-5" dirty="0">
                <a:latin typeface="Calibri"/>
                <a:cs typeface="Calibri"/>
              </a:rPr>
              <a:t>assuming </a:t>
            </a:r>
            <a:r>
              <a:rPr sz="2500" spc="-10" dirty="0">
                <a:latin typeface="Calibri"/>
                <a:cs typeface="Calibri"/>
              </a:rPr>
              <a:t>utility  maximizing </a:t>
            </a:r>
            <a:r>
              <a:rPr sz="2500" spc="-5" dirty="0">
                <a:latin typeface="Calibri"/>
                <a:cs typeface="Calibri"/>
              </a:rPr>
              <a:t>and </a:t>
            </a:r>
            <a:r>
              <a:rPr sz="2500" spc="-10" dirty="0">
                <a:latin typeface="Calibri"/>
                <a:cs typeface="Calibri"/>
              </a:rPr>
              <a:t>perfectly </a:t>
            </a:r>
            <a:r>
              <a:rPr sz="2500" spc="-15" dirty="0">
                <a:latin typeface="Calibri"/>
                <a:cs typeface="Calibri"/>
              </a:rPr>
              <a:t>rational owners, </a:t>
            </a:r>
            <a:r>
              <a:rPr sz="2500" spc="-10" dirty="0">
                <a:latin typeface="Calibri"/>
                <a:cs typeface="Calibri"/>
              </a:rPr>
              <a:t>managers </a:t>
            </a:r>
            <a:r>
              <a:rPr sz="2500" spc="-5" dirty="0">
                <a:latin typeface="Calibri"/>
                <a:cs typeface="Calibri"/>
              </a:rPr>
              <a:t>of the  </a:t>
            </a:r>
            <a:r>
              <a:rPr sz="2500" spc="-10" dirty="0">
                <a:latin typeface="Calibri"/>
                <a:cs typeface="Calibri"/>
              </a:rPr>
              <a:t>firms should </a:t>
            </a:r>
            <a:r>
              <a:rPr sz="2500" spc="-15" dirty="0">
                <a:latin typeface="Calibri"/>
                <a:cs typeface="Calibri"/>
              </a:rPr>
              <a:t>follow </a:t>
            </a:r>
            <a:r>
              <a:rPr sz="2500" spc="-10" dirty="0">
                <a:latin typeface="Calibri"/>
                <a:cs typeface="Calibri"/>
              </a:rPr>
              <a:t>only one </a:t>
            </a:r>
            <a:r>
              <a:rPr sz="2500" spc="-5" dirty="0">
                <a:latin typeface="Calibri"/>
                <a:cs typeface="Calibri"/>
              </a:rPr>
              <a:t>criteria when </a:t>
            </a:r>
            <a:r>
              <a:rPr sz="2500" spc="-15" dirty="0">
                <a:latin typeface="Calibri"/>
                <a:cs typeface="Calibri"/>
              </a:rPr>
              <a:t>pursuing </a:t>
            </a:r>
            <a:r>
              <a:rPr sz="2500" spc="-5" dirty="0">
                <a:latin typeface="Calibri"/>
                <a:cs typeface="Calibri"/>
              </a:rPr>
              <a:t>the </a:t>
            </a:r>
            <a:r>
              <a:rPr sz="2500" spc="-10" dirty="0">
                <a:latin typeface="Calibri"/>
                <a:cs typeface="Calibri"/>
              </a:rPr>
              <a:t>profit-  maximizing </a:t>
            </a:r>
            <a:r>
              <a:rPr sz="2500" spc="-20" dirty="0">
                <a:latin typeface="Calibri"/>
                <a:cs typeface="Calibri"/>
              </a:rPr>
              <a:t>strategy </a:t>
            </a:r>
            <a:r>
              <a:rPr sz="2500" spc="-5" dirty="0">
                <a:latin typeface="Calibri"/>
                <a:cs typeface="Calibri"/>
              </a:rPr>
              <a:t>– </a:t>
            </a:r>
            <a:r>
              <a:rPr sz="2500" spc="-20" dirty="0">
                <a:latin typeface="Calibri"/>
                <a:cs typeface="Calibri"/>
              </a:rPr>
              <a:t>invest </a:t>
            </a:r>
            <a:r>
              <a:rPr sz="2500" spc="-5" dirty="0">
                <a:latin typeface="Calibri"/>
                <a:cs typeface="Calibri"/>
              </a:rPr>
              <a:t>in </a:t>
            </a:r>
            <a:r>
              <a:rPr sz="2500" spc="-10" dirty="0">
                <a:latin typeface="Calibri"/>
                <a:cs typeface="Calibri"/>
              </a:rPr>
              <a:t>NPV-positive</a:t>
            </a:r>
            <a:r>
              <a:rPr sz="2500" spc="85" dirty="0">
                <a:latin typeface="Calibri"/>
                <a:cs typeface="Calibri"/>
              </a:rPr>
              <a:t> </a:t>
            </a:r>
            <a:r>
              <a:rPr sz="2500" spc="-10">
                <a:latin typeface="Calibri"/>
                <a:cs typeface="Calibri"/>
              </a:rPr>
              <a:t>projects</a:t>
            </a:r>
            <a:r>
              <a:rPr sz="2500" spc="-10" smtClean="0">
                <a:latin typeface="Calibri"/>
                <a:cs typeface="Calibri"/>
              </a:rPr>
              <a:t>.</a:t>
            </a:r>
            <a:endParaRPr lang="en-US" sz="2500" spc="-10" dirty="0" smtClean="0">
              <a:latin typeface="Calibri"/>
              <a:cs typeface="Calibri"/>
            </a:endParaRPr>
          </a:p>
          <a:p>
            <a:pPr marL="12700" marR="5080" algn="just">
              <a:lnSpc>
                <a:spcPct val="80000"/>
              </a:lnSpc>
              <a:spcBef>
                <a:spcPts val="695"/>
              </a:spcBef>
            </a:pPr>
            <a:endParaRPr sz="2500">
              <a:latin typeface="Calibri"/>
              <a:cs typeface="Calibri"/>
            </a:endParaRPr>
          </a:p>
          <a:p>
            <a:pPr marL="355600" marR="536575" indent="-342900" algn="just">
              <a:lnSpc>
                <a:spcPct val="80000"/>
              </a:lnSpc>
              <a:spcBef>
                <a:spcPts val="5"/>
              </a:spcBef>
              <a:buFont typeface="Arial"/>
              <a:buChar char="•"/>
              <a:tabLst>
                <a:tab pos="354965" algn="l"/>
                <a:tab pos="355600" algn="l"/>
              </a:tabLst>
            </a:pPr>
            <a:r>
              <a:rPr sz="2500" spc="-5" smtClean="0">
                <a:latin typeface="Calibri"/>
                <a:cs typeface="Calibri"/>
              </a:rPr>
              <a:t>In </a:t>
            </a:r>
            <a:r>
              <a:rPr sz="2500" spc="-15" dirty="0">
                <a:latin typeface="Calibri"/>
                <a:cs typeface="Calibri"/>
              </a:rPr>
              <a:t>perfect </a:t>
            </a:r>
            <a:r>
              <a:rPr sz="2500" spc="-10" dirty="0">
                <a:latin typeface="Calibri"/>
                <a:cs typeface="Calibri"/>
              </a:rPr>
              <a:t>capital </a:t>
            </a:r>
            <a:r>
              <a:rPr sz="2500" spc="-15" dirty="0">
                <a:latin typeface="Calibri"/>
                <a:cs typeface="Calibri"/>
              </a:rPr>
              <a:t>markets </a:t>
            </a:r>
            <a:r>
              <a:rPr sz="2500" spc="-5" dirty="0">
                <a:latin typeface="Calibri"/>
                <a:cs typeface="Calibri"/>
              </a:rPr>
              <a:t>the </a:t>
            </a:r>
            <a:r>
              <a:rPr sz="2500" spc="-10" dirty="0">
                <a:latin typeface="Calibri"/>
                <a:cs typeface="Calibri"/>
              </a:rPr>
              <a:t>production decision </a:t>
            </a:r>
            <a:r>
              <a:rPr sz="2500" spc="-5" dirty="0">
                <a:latin typeface="Calibri"/>
                <a:cs typeface="Calibri"/>
              </a:rPr>
              <a:t>is  </a:t>
            </a:r>
            <a:r>
              <a:rPr sz="2500" spc="-10" dirty="0">
                <a:latin typeface="Calibri"/>
                <a:cs typeface="Calibri"/>
              </a:rPr>
              <a:t>governed </a:t>
            </a:r>
            <a:r>
              <a:rPr sz="2500" spc="-5" dirty="0">
                <a:latin typeface="Calibri"/>
                <a:cs typeface="Calibri"/>
              </a:rPr>
              <a:t>solely </a:t>
            </a:r>
            <a:r>
              <a:rPr sz="2500" spc="-15" dirty="0">
                <a:latin typeface="Calibri"/>
                <a:cs typeface="Calibri"/>
              </a:rPr>
              <a:t>by </a:t>
            </a:r>
            <a:r>
              <a:rPr sz="2500" spc="-5" dirty="0">
                <a:latin typeface="Calibri"/>
                <a:cs typeface="Calibri"/>
              </a:rPr>
              <a:t>the aim </a:t>
            </a:r>
            <a:r>
              <a:rPr sz="2500" spc="-15" dirty="0">
                <a:latin typeface="Calibri"/>
                <a:cs typeface="Calibri"/>
              </a:rPr>
              <a:t>to </a:t>
            </a:r>
            <a:r>
              <a:rPr sz="2500" spc="-20" dirty="0">
                <a:latin typeface="Calibri"/>
                <a:cs typeface="Calibri"/>
              </a:rPr>
              <a:t>maximize </a:t>
            </a:r>
            <a:r>
              <a:rPr sz="2500" spc="-5" dirty="0">
                <a:latin typeface="Calibri"/>
                <a:cs typeface="Calibri"/>
              </a:rPr>
              <a:t>wealth without  </a:t>
            </a:r>
            <a:r>
              <a:rPr sz="2500" spc="-15" dirty="0">
                <a:latin typeface="Calibri"/>
                <a:cs typeface="Calibri"/>
              </a:rPr>
              <a:t>regarding </a:t>
            </a:r>
            <a:r>
              <a:rPr sz="2500" spc="-10" dirty="0">
                <a:latin typeface="Calibri"/>
                <a:cs typeface="Calibri"/>
              </a:rPr>
              <a:t>subjective </a:t>
            </a:r>
            <a:r>
              <a:rPr sz="2500" spc="-20" dirty="0">
                <a:latin typeface="Calibri"/>
                <a:cs typeface="Calibri"/>
              </a:rPr>
              <a:t>preferences </a:t>
            </a:r>
            <a:r>
              <a:rPr sz="2500" spc="-10" dirty="0">
                <a:latin typeface="Calibri"/>
                <a:cs typeface="Calibri"/>
              </a:rPr>
              <a:t>that </a:t>
            </a:r>
            <a:r>
              <a:rPr sz="2500" spc="-15" dirty="0">
                <a:latin typeface="Calibri"/>
                <a:cs typeface="Calibri"/>
              </a:rPr>
              <a:t>govern </a:t>
            </a:r>
            <a:r>
              <a:rPr sz="2500" spc="-5" dirty="0">
                <a:latin typeface="Calibri"/>
                <a:cs typeface="Calibri"/>
              </a:rPr>
              <a:t>the  individuals’ </a:t>
            </a:r>
            <a:r>
              <a:rPr sz="2500" spc="-10" dirty="0">
                <a:latin typeface="Calibri"/>
                <a:cs typeface="Calibri"/>
              </a:rPr>
              <a:t>consumption</a:t>
            </a:r>
            <a:r>
              <a:rPr sz="2500" spc="35" dirty="0">
                <a:latin typeface="Calibri"/>
                <a:cs typeface="Calibri"/>
              </a:rPr>
              <a:t> </a:t>
            </a:r>
            <a:r>
              <a:rPr sz="2500" spc="-10" dirty="0">
                <a:latin typeface="Calibri"/>
                <a:cs typeface="Calibri"/>
              </a:rPr>
              <a:t>decisions</a:t>
            </a:r>
            <a:endParaRPr sz="2500">
              <a:latin typeface="Calibri"/>
              <a:cs typeface="Calibri"/>
            </a:endParaRPr>
          </a:p>
          <a:p>
            <a:pPr marL="355600" marR="866140" indent="-342900" algn="just">
              <a:lnSpc>
                <a:spcPts val="2400"/>
              </a:lnSpc>
              <a:buFont typeface="Arial"/>
              <a:buChar char="•"/>
              <a:tabLst>
                <a:tab pos="354965" algn="l"/>
                <a:tab pos="355600" algn="l"/>
              </a:tabLst>
            </a:pPr>
            <a:endParaRPr lang="en-US" sz="2500" spc="-10" dirty="0" smtClean="0">
              <a:latin typeface="Calibri"/>
              <a:cs typeface="Calibri"/>
            </a:endParaRPr>
          </a:p>
          <a:p>
            <a:pPr marL="355600" marR="866140" indent="-342900" algn="just">
              <a:lnSpc>
                <a:spcPts val="2400"/>
              </a:lnSpc>
              <a:buFont typeface="Arial"/>
              <a:buChar char="•"/>
              <a:tabLst>
                <a:tab pos="354965" algn="l"/>
                <a:tab pos="355600" algn="l"/>
              </a:tabLst>
            </a:pPr>
            <a:r>
              <a:rPr sz="2500" spc="-10" smtClean="0">
                <a:latin typeface="Calibri"/>
                <a:cs typeface="Calibri"/>
              </a:rPr>
              <a:t>The </a:t>
            </a:r>
            <a:r>
              <a:rPr sz="2500" spc="-5" dirty="0">
                <a:latin typeface="Calibri"/>
                <a:cs typeface="Calibri"/>
              </a:rPr>
              <a:t>optimal </a:t>
            </a:r>
            <a:r>
              <a:rPr sz="2500" spc="-10" dirty="0">
                <a:latin typeface="Calibri"/>
                <a:cs typeface="Calibri"/>
              </a:rPr>
              <a:t>production </a:t>
            </a:r>
            <a:r>
              <a:rPr sz="2500" spc="-15" dirty="0">
                <a:latin typeface="Calibri"/>
                <a:cs typeface="Calibri"/>
              </a:rPr>
              <a:t>(investment) </a:t>
            </a:r>
            <a:r>
              <a:rPr sz="2500" spc="-5" dirty="0">
                <a:latin typeface="Calibri"/>
                <a:cs typeface="Calibri"/>
              </a:rPr>
              <a:t>decision </a:t>
            </a:r>
            <a:r>
              <a:rPr sz="2500" spc="-15" dirty="0">
                <a:latin typeface="Calibri"/>
                <a:cs typeface="Calibri"/>
              </a:rPr>
              <a:t>can </a:t>
            </a:r>
            <a:r>
              <a:rPr sz="2500" spc="-10" dirty="0">
                <a:latin typeface="Calibri"/>
                <a:cs typeface="Calibri"/>
              </a:rPr>
              <a:t>be  </a:t>
            </a:r>
            <a:r>
              <a:rPr sz="2500" spc="-15" dirty="0">
                <a:latin typeface="Calibri"/>
                <a:cs typeface="Calibri"/>
              </a:rPr>
              <a:t>separated from </a:t>
            </a:r>
            <a:r>
              <a:rPr sz="2500" spc="-5" dirty="0">
                <a:latin typeface="Calibri"/>
                <a:cs typeface="Calibri"/>
              </a:rPr>
              <a:t>the </a:t>
            </a:r>
            <a:r>
              <a:rPr sz="2500" spc="-5">
                <a:latin typeface="Calibri"/>
                <a:cs typeface="Calibri"/>
              </a:rPr>
              <a:t>individual</a:t>
            </a:r>
            <a:r>
              <a:rPr sz="2500" spc="40">
                <a:latin typeface="Calibri"/>
                <a:cs typeface="Calibri"/>
              </a:rPr>
              <a:t> </a:t>
            </a:r>
            <a:r>
              <a:rPr sz="2500" spc="-5" smtClean="0">
                <a:latin typeface="Calibri"/>
                <a:cs typeface="Calibri"/>
              </a:rPr>
              <a:t>utility</a:t>
            </a:r>
            <a:r>
              <a:rPr lang="en-US" sz="2500" spc="-5" dirty="0" smtClean="0">
                <a:latin typeface="Calibri"/>
                <a:cs typeface="Calibri"/>
              </a:rPr>
              <a:t>.</a:t>
            </a:r>
            <a:endParaRPr sz="25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2600" y="461899"/>
            <a:ext cx="4291203" cy="696595"/>
          </a:xfrm>
          <a:prstGeom prst="rect">
            <a:avLst/>
          </a:prstGeom>
        </p:spPr>
        <p:txBody>
          <a:bodyPr vert="horz" wrap="square" lIns="0" tIns="13335" rIns="0" bIns="0" rtlCol="0">
            <a:spAutoFit/>
          </a:bodyPr>
          <a:lstStyle/>
          <a:p>
            <a:pPr marL="12700">
              <a:lnSpc>
                <a:spcPct val="100000"/>
              </a:lnSpc>
              <a:spcBef>
                <a:spcPts val="105"/>
              </a:spcBef>
            </a:pPr>
            <a:r>
              <a:rPr sz="4400" spc="-5" dirty="0"/>
              <a:t>Assumptions</a:t>
            </a:r>
            <a:endParaRPr sz="4400"/>
          </a:p>
        </p:txBody>
      </p:sp>
      <p:sp>
        <p:nvSpPr>
          <p:cNvPr id="3" name="object 3"/>
          <p:cNvSpPr txBox="1"/>
          <p:nvPr/>
        </p:nvSpPr>
        <p:spPr>
          <a:xfrm>
            <a:off x="535940" y="1219201"/>
            <a:ext cx="7465060" cy="4781437"/>
          </a:xfrm>
          <a:prstGeom prst="rect">
            <a:avLst/>
          </a:prstGeom>
        </p:spPr>
        <p:txBody>
          <a:bodyPr vert="horz" wrap="square" lIns="0" tIns="13335" rIns="0" bIns="0" rtlCol="0">
            <a:spAutoFit/>
          </a:bodyPr>
          <a:lstStyle/>
          <a:p>
            <a:pPr>
              <a:lnSpc>
                <a:spcPct val="100000"/>
              </a:lnSpc>
              <a:spcBef>
                <a:spcPts val="25"/>
              </a:spcBef>
            </a:pPr>
            <a:endParaRPr sz="1650">
              <a:latin typeface="Calibri"/>
              <a:cs typeface="Calibri"/>
            </a:endParaRPr>
          </a:p>
          <a:p>
            <a:pPr marL="12700">
              <a:lnSpc>
                <a:spcPts val="2020"/>
              </a:lnSpc>
            </a:pPr>
            <a:r>
              <a:rPr sz="1700" dirty="0">
                <a:latin typeface="Calibri"/>
                <a:cs typeface="Calibri"/>
              </a:rPr>
              <a:t>1</a:t>
            </a:r>
            <a:r>
              <a:rPr sz="2000" dirty="0">
                <a:latin typeface="Calibri"/>
                <a:cs typeface="Calibri"/>
              </a:rPr>
              <a:t>) </a:t>
            </a:r>
            <a:r>
              <a:rPr sz="2000" spc="-5" dirty="0">
                <a:latin typeface="Calibri"/>
                <a:cs typeface="Calibri"/>
              </a:rPr>
              <a:t>Capital </a:t>
            </a:r>
            <a:r>
              <a:rPr sz="2000" spc="-10" dirty="0">
                <a:latin typeface="Calibri"/>
                <a:cs typeface="Calibri"/>
              </a:rPr>
              <a:t>markets </a:t>
            </a:r>
            <a:r>
              <a:rPr sz="2000" spc="-5" dirty="0">
                <a:latin typeface="Calibri"/>
                <a:cs typeface="Calibri"/>
              </a:rPr>
              <a:t>are</a:t>
            </a:r>
            <a:r>
              <a:rPr sz="2000" spc="-45" dirty="0">
                <a:latin typeface="Calibri"/>
                <a:cs typeface="Calibri"/>
              </a:rPr>
              <a:t> </a:t>
            </a:r>
            <a:r>
              <a:rPr sz="2000" spc="-10" dirty="0">
                <a:latin typeface="Calibri"/>
                <a:cs typeface="Calibri"/>
              </a:rPr>
              <a:t>perfect</a:t>
            </a:r>
            <a:endParaRPr sz="2000">
              <a:latin typeface="Calibri"/>
              <a:cs typeface="Calibri"/>
            </a:endParaRPr>
          </a:p>
          <a:p>
            <a:pPr marL="355600" indent="-342900">
              <a:lnSpc>
                <a:spcPts val="2020"/>
              </a:lnSpc>
              <a:buFont typeface="Arial"/>
              <a:buChar char="•"/>
              <a:tabLst>
                <a:tab pos="354965" algn="l"/>
                <a:tab pos="355600" algn="l"/>
              </a:tabLst>
            </a:pPr>
            <a:r>
              <a:rPr sz="2000" spc="-5" dirty="0">
                <a:latin typeface="Calibri"/>
                <a:cs typeface="Calibri"/>
              </a:rPr>
              <a:t>Agents are perfectly rational and they pursue </a:t>
            </a:r>
            <a:r>
              <a:rPr sz="2000" dirty="0">
                <a:latin typeface="Calibri"/>
                <a:cs typeface="Calibri"/>
              </a:rPr>
              <a:t>utility</a:t>
            </a:r>
            <a:r>
              <a:rPr sz="2000" spc="-125" dirty="0">
                <a:latin typeface="Calibri"/>
                <a:cs typeface="Calibri"/>
              </a:rPr>
              <a:t> </a:t>
            </a:r>
            <a:r>
              <a:rPr sz="2000" spc="-5" dirty="0">
                <a:latin typeface="Calibri"/>
                <a:cs typeface="Calibri"/>
              </a:rPr>
              <a:t>maximization.</a:t>
            </a:r>
            <a:endParaRPr sz="2000">
              <a:latin typeface="Calibri"/>
              <a:cs typeface="Calibri"/>
            </a:endParaRPr>
          </a:p>
          <a:p>
            <a:pPr marL="355600" marR="313690" indent="-342900">
              <a:lnSpc>
                <a:spcPct val="100000"/>
              </a:lnSpc>
              <a:buFont typeface="Arial"/>
              <a:buChar char="•"/>
              <a:tabLst>
                <a:tab pos="354965" algn="l"/>
                <a:tab pos="355600" algn="l"/>
              </a:tabLst>
            </a:pPr>
            <a:r>
              <a:rPr sz="2000" spc="-5" dirty="0">
                <a:latin typeface="Calibri"/>
                <a:cs typeface="Calibri"/>
              </a:rPr>
              <a:t>There are </a:t>
            </a:r>
            <a:r>
              <a:rPr sz="2000" dirty="0">
                <a:latin typeface="Calibri"/>
                <a:cs typeface="Calibri"/>
              </a:rPr>
              <a:t>no </a:t>
            </a:r>
            <a:r>
              <a:rPr sz="2000" spc="-5" dirty="0">
                <a:latin typeface="Calibri"/>
                <a:cs typeface="Calibri"/>
              </a:rPr>
              <a:t>direct transaction </a:t>
            </a:r>
            <a:r>
              <a:rPr sz="2000" spc="-10" dirty="0">
                <a:latin typeface="Calibri"/>
                <a:cs typeface="Calibri"/>
              </a:rPr>
              <a:t>costs, </a:t>
            </a:r>
            <a:r>
              <a:rPr sz="2000" spc="-5" dirty="0">
                <a:latin typeface="Calibri"/>
                <a:cs typeface="Calibri"/>
              </a:rPr>
              <a:t>regulation or </a:t>
            </a:r>
            <a:r>
              <a:rPr sz="2000" spc="-15" dirty="0">
                <a:latin typeface="Calibri"/>
                <a:cs typeface="Calibri"/>
              </a:rPr>
              <a:t>taxes, </a:t>
            </a:r>
            <a:r>
              <a:rPr sz="2000" dirty="0">
                <a:latin typeface="Calibri"/>
                <a:cs typeface="Calibri"/>
              </a:rPr>
              <a:t>and all assets </a:t>
            </a:r>
            <a:r>
              <a:rPr sz="2000" spc="-5" dirty="0">
                <a:latin typeface="Calibri"/>
                <a:cs typeface="Calibri"/>
              </a:rPr>
              <a:t>are perfectly  divisible.</a:t>
            </a:r>
            <a:endParaRPr sz="2000">
              <a:latin typeface="Calibri"/>
              <a:cs typeface="Calibri"/>
            </a:endParaRPr>
          </a:p>
          <a:p>
            <a:pPr marL="355600" indent="-342900">
              <a:lnSpc>
                <a:spcPct val="100000"/>
              </a:lnSpc>
              <a:spcBef>
                <a:spcPts val="5"/>
              </a:spcBef>
              <a:buFont typeface="Arial"/>
              <a:buChar char="•"/>
              <a:tabLst>
                <a:tab pos="354965" algn="l"/>
                <a:tab pos="355600" algn="l"/>
              </a:tabLst>
            </a:pPr>
            <a:r>
              <a:rPr sz="2000" spc="-15" dirty="0">
                <a:latin typeface="Calibri"/>
                <a:cs typeface="Calibri"/>
              </a:rPr>
              <a:t>Perfect </a:t>
            </a:r>
            <a:r>
              <a:rPr sz="2000" spc="-5" dirty="0">
                <a:latin typeface="Calibri"/>
                <a:cs typeface="Calibri"/>
              </a:rPr>
              <a:t>competition </a:t>
            </a:r>
            <a:r>
              <a:rPr sz="2000" dirty="0">
                <a:latin typeface="Calibri"/>
                <a:cs typeface="Calibri"/>
              </a:rPr>
              <a:t>in </a:t>
            </a:r>
            <a:r>
              <a:rPr sz="2000" spc="-5" dirty="0">
                <a:latin typeface="Calibri"/>
                <a:cs typeface="Calibri"/>
              </a:rPr>
              <a:t>product </a:t>
            </a:r>
            <a:r>
              <a:rPr sz="2000" dirty="0">
                <a:latin typeface="Calibri"/>
                <a:cs typeface="Calibri"/>
              </a:rPr>
              <a:t>and securities</a:t>
            </a:r>
            <a:r>
              <a:rPr sz="2000" spc="-75" dirty="0">
                <a:latin typeface="Calibri"/>
                <a:cs typeface="Calibri"/>
              </a:rPr>
              <a:t> </a:t>
            </a:r>
            <a:r>
              <a:rPr sz="2000" spc="-10" dirty="0">
                <a:latin typeface="Calibri"/>
                <a:cs typeface="Calibri"/>
              </a:rPr>
              <a:t>markets.</a:t>
            </a:r>
            <a:endParaRPr sz="2000">
              <a:latin typeface="Calibri"/>
              <a:cs typeface="Calibri"/>
            </a:endParaRPr>
          </a:p>
          <a:p>
            <a:pPr marL="355600" marR="525145" indent="-342900">
              <a:lnSpc>
                <a:spcPct val="100000"/>
              </a:lnSpc>
              <a:buFont typeface="Arial"/>
              <a:buChar char="•"/>
              <a:tabLst>
                <a:tab pos="354965" algn="l"/>
                <a:tab pos="355600" algn="l"/>
              </a:tabLst>
            </a:pPr>
            <a:r>
              <a:rPr sz="2000" dirty="0">
                <a:latin typeface="Calibri"/>
                <a:cs typeface="Calibri"/>
              </a:rPr>
              <a:t>All </a:t>
            </a:r>
            <a:r>
              <a:rPr sz="2000" spc="-5" dirty="0">
                <a:latin typeface="Calibri"/>
                <a:cs typeface="Calibri"/>
              </a:rPr>
              <a:t>agents receive information simultaneously </a:t>
            </a:r>
            <a:r>
              <a:rPr sz="2000" dirty="0">
                <a:latin typeface="Calibri"/>
                <a:cs typeface="Calibri"/>
              </a:rPr>
              <a:t>and it is </a:t>
            </a:r>
            <a:r>
              <a:rPr sz="2000" spc="-5" dirty="0">
                <a:latin typeface="Calibri"/>
                <a:cs typeface="Calibri"/>
              </a:rPr>
              <a:t>costless. The information</a:t>
            </a:r>
            <a:r>
              <a:rPr sz="2000" spc="-175" dirty="0">
                <a:latin typeface="Calibri"/>
                <a:cs typeface="Calibri"/>
              </a:rPr>
              <a:t> </a:t>
            </a:r>
            <a:r>
              <a:rPr sz="2000" dirty="0">
                <a:latin typeface="Calibri"/>
                <a:cs typeface="Calibri"/>
              </a:rPr>
              <a:t>is  either </a:t>
            </a:r>
            <a:r>
              <a:rPr sz="2000" spc="-5" dirty="0">
                <a:latin typeface="Calibri"/>
                <a:cs typeface="Calibri"/>
              </a:rPr>
              <a:t>certain or</a:t>
            </a:r>
            <a:r>
              <a:rPr sz="2000" spc="-60" dirty="0">
                <a:latin typeface="Calibri"/>
                <a:cs typeface="Calibri"/>
              </a:rPr>
              <a:t> </a:t>
            </a:r>
            <a:r>
              <a:rPr sz="2000" spc="-15" dirty="0">
                <a:latin typeface="Calibri"/>
                <a:cs typeface="Calibri"/>
              </a:rPr>
              <a:t>risky.</a:t>
            </a:r>
            <a:endParaRPr sz="2000">
              <a:latin typeface="Calibri"/>
              <a:cs typeface="Calibri"/>
            </a:endParaRPr>
          </a:p>
          <a:p>
            <a:pPr>
              <a:lnSpc>
                <a:spcPct val="100000"/>
              </a:lnSpc>
              <a:spcBef>
                <a:spcPts val="25"/>
              </a:spcBef>
            </a:pPr>
            <a:endParaRPr sz="2000">
              <a:latin typeface="Calibri"/>
              <a:cs typeface="Calibri"/>
            </a:endParaRPr>
          </a:p>
          <a:p>
            <a:pPr marL="236220" indent="-224154">
              <a:lnSpc>
                <a:spcPct val="100000"/>
              </a:lnSpc>
              <a:buAutoNum type="arabicParenR" startAt="2"/>
              <a:tabLst>
                <a:tab pos="236854" algn="l"/>
              </a:tabLst>
            </a:pPr>
            <a:r>
              <a:rPr sz="2000" dirty="0">
                <a:latin typeface="Calibri"/>
                <a:cs typeface="Calibri"/>
              </a:rPr>
              <a:t>An </a:t>
            </a:r>
            <a:r>
              <a:rPr sz="2000" spc="-5" dirty="0">
                <a:latin typeface="Calibri"/>
                <a:cs typeface="Calibri"/>
              </a:rPr>
              <a:t>arbitrary </a:t>
            </a:r>
            <a:r>
              <a:rPr sz="2000" dirty="0">
                <a:latin typeface="Calibri"/>
                <a:cs typeface="Calibri"/>
              </a:rPr>
              <a:t>number </a:t>
            </a:r>
            <a:r>
              <a:rPr sz="2000" spc="-5" dirty="0">
                <a:latin typeface="Calibri"/>
                <a:cs typeface="Calibri"/>
              </a:rPr>
              <a:t>of agents are endowed </a:t>
            </a:r>
            <a:r>
              <a:rPr sz="2000" dirty="0">
                <a:latin typeface="Calibri"/>
                <a:cs typeface="Calibri"/>
              </a:rPr>
              <a:t>with </a:t>
            </a:r>
            <a:r>
              <a:rPr sz="2000" spc="-5" dirty="0">
                <a:latin typeface="Calibri"/>
                <a:cs typeface="Calibri"/>
              </a:rPr>
              <a:t>some </a:t>
            </a:r>
            <a:r>
              <a:rPr sz="2000" dirty="0">
                <a:latin typeface="Calibri"/>
                <a:cs typeface="Calibri"/>
              </a:rPr>
              <a:t>initial </a:t>
            </a:r>
            <a:r>
              <a:rPr sz="2000" spc="-5" dirty="0">
                <a:latin typeface="Calibri"/>
                <a:cs typeface="Calibri"/>
              </a:rPr>
              <a:t>good. This good </a:t>
            </a:r>
            <a:r>
              <a:rPr sz="2000" spc="-15" dirty="0">
                <a:latin typeface="Calibri"/>
                <a:cs typeface="Calibri"/>
              </a:rPr>
              <a:t>may</a:t>
            </a:r>
            <a:r>
              <a:rPr sz="2000" spc="-80" dirty="0">
                <a:latin typeface="Calibri"/>
                <a:cs typeface="Calibri"/>
              </a:rPr>
              <a:t> </a:t>
            </a:r>
            <a:r>
              <a:rPr sz="2000" dirty="0">
                <a:latin typeface="Calibri"/>
                <a:cs typeface="Calibri"/>
              </a:rPr>
              <a:t>either</a:t>
            </a:r>
            <a:endParaRPr sz="2000">
              <a:latin typeface="Calibri"/>
              <a:cs typeface="Calibri"/>
            </a:endParaRPr>
          </a:p>
          <a:p>
            <a:pPr marL="12700">
              <a:lnSpc>
                <a:spcPct val="100000"/>
              </a:lnSpc>
            </a:pPr>
            <a:r>
              <a:rPr sz="2000" dirty="0">
                <a:latin typeface="Calibri"/>
                <a:cs typeface="Calibri"/>
              </a:rPr>
              <a:t>be </a:t>
            </a:r>
            <a:r>
              <a:rPr sz="2000" spc="-5" dirty="0">
                <a:latin typeface="Calibri"/>
                <a:cs typeface="Calibri"/>
              </a:rPr>
              <a:t>consumed </a:t>
            </a:r>
            <a:r>
              <a:rPr sz="2000" spc="-10" dirty="0">
                <a:latin typeface="Calibri"/>
                <a:cs typeface="Calibri"/>
              </a:rPr>
              <a:t>today </a:t>
            </a:r>
            <a:r>
              <a:rPr sz="2000" dirty="0">
                <a:latin typeface="Calibri"/>
                <a:cs typeface="Calibri"/>
              </a:rPr>
              <a:t>or be </a:t>
            </a:r>
            <a:r>
              <a:rPr sz="2000" spc="-10" dirty="0">
                <a:latin typeface="Calibri"/>
                <a:cs typeface="Calibri"/>
              </a:rPr>
              <a:t>invested today </a:t>
            </a:r>
            <a:r>
              <a:rPr sz="2000" dirty="0">
                <a:latin typeface="Calibri"/>
                <a:cs typeface="Calibri"/>
              </a:rPr>
              <a:t>and </a:t>
            </a:r>
            <a:r>
              <a:rPr sz="2000" spc="-10" dirty="0">
                <a:latin typeface="Calibri"/>
                <a:cs typeface="Calibri"/>
              </a:rPr>
              <a:t>transformed </a:t>
            </a:r>
            <a:r>
              <a:rPr sz="2000" spc="-5" dirty="0">
                <a:latin typeface="Calibri"/>
                <a:cs typeface="Calibri"/>
              </a:rPr>
              <a:t>into consumption</a:t>
            </a:r>
            <a:r>
              <a:rPr sz="2000" spc="-110" dirty="0">
                <a:latin typeface="Calibri"/>
                <a:cs typeface="Calibri"/>
              </a:rPr>
              <a:t> </a:t>
            </a:r>
            <a:r>
              <a:rPr sz="2000" spc="-20" dirty="0">
                <a:latin typeface="Calibri"/>
                <a:cs typeface="Calibri"/>
              </a:rPr>
              <a:t>tomorrow.</a:t>
            </a:r>
            <a:endParaRPr sz="2000">
              <a:latin typeface="Calibri"/>
              <a:cs typeface="Calibri"/>
            </a:endParaRPr>
          </a:p>
          <a:p>
            <a:pPr>
              <a:lnSpc>
                <a:spcPct val="100000"/>
              </a:lnSpc>
              <a:spcBef>
                <a:spcPts val="25"/>
              </a:spcBef>
            </a:pPr>
            <a:endParaRPr sz="2000">
              <a:latin typeface="Calibri"/>
              <a:cs typeface="Calibri"/>
            </a:endParaRPr>
          </a:p>
          <a:p>
            <a:pPr marL="12700" marR="446405">
              <a:lnSpc>
                <a:spcPct val="100000"/>
              </a:lnSpc>
              <a:spcBef>
                <a:spcPts val="5"/>
              </a:spcBef>
              <a:buAutoNum type="arabicParenR" startAt="3"/>
              <a:tabLst>
                <a:tab pos="236854" algn="l"/>
              </a:tabLst>
            </a:pPr>
            <a:r>
              <a:rPr sz="2000" spc="-5" dirty="0">
                <a:latin typeface="Calibri"/>
                <a:cs typeface="Calibri"/>
              </a:rPr>
              <a:t>The agents </a:t>
            </a:r>
            <a:r>
              <a:rPr sz="2000" spc="-15" dirty="0">
                <a:latin typeface="Calibri"/>
                <a:cs typeface="Calibri"/>
              </a:rPr>
              <a:t>have </a:t>
            </a:r>
            <a:r>
              <a:rPr sz="2000" spc="-10" dirty="0">
                <a:latin typeface="Calibri"/>
                <a:cs typeface="Calibri"/>
              </a:rPr>
              <a:t>different </a:t>
            </a:r>
            <a:r>
              <a:rPr sz="2000" dirty="0">
                <a:latin typeface="Calibri"/>
                <a:cs typeface="Calibri"/>
              </a:rPr>
              <a:t>but </a:t>
            </a:r>
            <a:r>
              <a:rPr sz="2000" spc="-5" dirty="0">
                <a:latin typeface="Calibri"/>
                <a:cs typeface="Calibri"/>
              </a:rPr>
              <a:t>monotonous </a:t>
            </a:r>
            <a:r>
              <a:rPr sz="2000" spc="-10" dirty="0">
                <a:latin typeface="Calibri"/>
                <a:cs typeface="Calibri"/>
              </a:rPr>
              <a:t>preferences, </a:t>
            </a:r>
            <a:r>
              <a:rPr sz="2000" dirty="0">
                <a:latin typeface="Calibri"/>
                <a:cs typeface="Calibri"/>
              </a:rPr>
              <a:t>and </a:t>
            </a:r>
            <a:r>
              <a:rPr sz="2000" spc="-5" dirty="0">
                <a:latin typeface="Calibri"/>
                <a:cs typeface="Calibri"/>
              </a:rPr>
              <a:t>they exhibit decreasing  marginal</a:t>
            </a:r>
            <a:r>
              <a:rPr sz="2000" spc="-55" dirty="0">
                <a:latin typeface="Calibri"/>
                <a:cs typeface="Calibri"/>
              </a:rPr>
              <a:t> </a:t>
            </a:r>
            <a:r>
              <a:rPr sz="2000" spc="-15" dirty="0">
                <a:latin typeface="Calibri"/>
                <a:cs typeface="Calibri"/>
              </a:rPr>
              <a:t>utility.</a:t>
            </a:r>
            <a:endParaRPr sz="20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1446" y="496950"/>
            <a:ext cx="7740015" cy="443070"/>
          </a:xfrm>
          <a:prstGeom prst="rect">
            <a:avLst/>
          </a:prstGeom>
        </p:spPr>
        <p:txBody>
          <a:bodyPr vert="horz" wrap="square" lIns="0" tIns="12065" rIns="0" bIns="0" rtlCol="0">
            <a:spAutoFit/>
          </a:bodyPr>
          <a:lstStyle/>
          <a:p>
            <a:pPr marL="12700">
              <a:lnSpc>
                <a:spcPct val="100000"/>
              </a:lnSpc>
              <a:spcBef>
                <a:spcPts val="95"/>
              </a:spcBef>
            </a:pPr>
            <a:r>
              <a:rPr sz="2800" spc="-25" dirty="0"/>
              <a:t>Investment </a:t>
            </a:r>
            <a:r>
              <a:rPr sz="2800" spc="-5" dirty="0"/>
              <a:t>and </a:t>
            </a:r>
            <a:r>
              <a:rPr sz="2800" spc="-10" dirty="0"/>
              <a:t>Consumption </a:t>
            </a:r>
            <a:r>
              <a:rPr sz="2800" spc="-5" dirty="0"/>
              <a:t>-</a:t>
            </a:r>
            <a:r>
              <a:rPr sz="2800" spc="45" dirty="0"/>
              <a:t> </a:t>
            </a:r>
            <a:r>
              <a:rPr sz="2800" spc="-5" dirty="0"/>
              <a:t>Utility</a:t>
            </a:r>
          </a:p>
        </p:txBody>
      </p:sp>
      <p:sp>
        <p:nvSpPr>
          <p:cNvPr id="3" name="object 3"/>
          <p:cNvSpPr/>
          <p:nvPr/>
        </p:nvSpPr>
        <p:spPr>
          <a:xfrm>
            <a:off x="1764029" y="5620511"/>
            <a:ext cx="5762625" cy="86995"/>
          </a:xfrm>
          <a:custGeom>
            <a:avLst/>
            <a:gdLst/>
            <a:ahLst/>
            <a:cxnLst/>
            <a:rect l="l" t="t" r="r" b="b"/>
            <a:pathLst>
              <a:path w="5762625" h="86995">
                <a:moveTo>
                  <a:pt x="5675376" y="0"/>
                </a:moveTo>
                <a:lnTo>
                  <a:pt x="5675376" y="86868"/>
                </a:lnTo>
                <a:lnTo>
                  <a:pt x="5733288" y="57912"/>
                </a:lnTo>
                <a:lnTo>
                  <a:pt x="5689854" y="57912"/>
                </a:lnTo>
                <a:lnTo>
                  <a:pt x="5689854" y="28956"/>
                </a:lnTo>
                <a:lnTo>
                  <a:pt x="5733288" y="28956"/>
                </a:lnTo>
                <a:lnTo>
                  <a:pt x="5675376" y="0"/>
                </a:lnTo>
                <a:close/>
              </a:path>
              <a:path w="5762625" h="86995">
                <a:moveTo>
                  <a:pt x="5675376" y="28956"/>
                </a:moveTo>
                <a:lnTo>
                  <a:pt x="0" y="28956"/>
                </a:lnTo>
                <a:lnTo>
                  <a:pt x="0" y="57912"/>
                </a:lnTo>
                <a:lnTo>
                  <a:pt x="5675376" y="57912"/>
                </a:lnTo>
                <a:lnTo>
                  <a:pt x="5675376" y="28956"/>
                </a:lnTo>
                <a:close/>
              </a:path>
              <a:path w="5762625" h="86995">
                <a:moveTo>
                  <a:pt x="5733288" y="28956"/>
                </a:moveTo>
                <a:lnTo>
                  <a:pt x="5689854" y="28956"/>
                </a:lnTo>
                <a:lnTo>
                  <a:pt x="5689854" y="57912"/>
                </a:lnTo>
                <a:lnTo>
                  <a:pt x="5733288" y="57912"/>
                </a:lnTo>
                <a:lnTo>
                  <a:pt x="5762244" y="43434"/>
                </a:lnTo>
                <a:lnTo>
                  <a:pt x="5733288" y="28956"/>
                </a:lnTo>
                <a:close/>
              </a:path>
            </a:pathLst>
          </a:custGeom>
          <a:solidFill>
            <a:srgbClr val="000000"/>
          </a:solidFill>
        </p:spPr>
        <p:txBody>
          <a:bodyPr wrap="square" lIns="0" tIns="0" rIns="0" bIns="0" rtlCol="0"/>
          <a:lstStyle/>
          <a:p>
            <a:endParaRPr/>
          </a:p>
        </p:txBody>
      </p:sp>
      <p:sp>
        <p:nvSpPr>
          <p:cNvPr id="4" name="object 4"/>
          <p:cNvSpPr/>
          <p:nvPr/>
        </p:nvSpPr>
        <p:spPr>
          <a:xfrm>
            <a:off x="1720595" y="2205989"/>
            <a:ext cx="86995" cy="3458210"/>
          </a:xfrm>
          <a:custGeom>
            <a:avLst/>
            <a:gdLst/>
            <a:ahLst/>
            <a:cxnLst/>
            <a:rect l="l" t="t" r="r" b="b"/>
            <a:pathLst>
              <a:path w="86994" h="3458210">
                <a:moveTo>
                  <a:pt x="57912" y="72389"/>
                </a:moveTo>
                <a:lnTo>
                  <a:pt x="28956" y="72389"/>
                </a:lnTo>
                <a:lnTo>
                  <a:pt x="28956" y="3457956"/>
                </a:lnTo>
                <a:lnTo>
                  <a:pt x="57912" y="3457956"/>
                </a:lnTo>
                <a:lnTo>
                  <a:pt x="57912" y="72389"/>
                </a:lnTo>
                <a:close/>
              </a:path>
              <a:path w="86994" h="3458210">
                <a:moveTo>
                  <a:pt x="43434" y="0"/>
                </a:moveTo>
                <a:lnTo>
                  <a:pt x="0" y="86868"/>
                </a:lnTo>
                <a:lnTo>
                  <a:pt x="28956" y="86868"/>
                </a:lnTo>
                <a:lnTo>
                  <a:pt x="28956" y="72389"/>
                </a:lnTo>
                <a:lnTo>
                  <a:pt x="79628" y="72389"/>
                </a:lnTo>
                <a:lnTo>
                  <a:pt x="43434" y="0"/>
                </a:lnTo>
                <a:close/>
              </a:path>
              <a:path w="86994" h="3458210">
                <a:moveTo>
                  <a:pt x="79628" y="72389"/>
                </a:moveTo>
                <a:lnTo>
                  <a:pt x="57912" y="72389"/>
                </a:lnTo>
                <a:lnTo>
                  <a:pt x="57912" y="86868"/>
                </a:lnTo>
                <a:lnTo>
                  <a:pt x="86868" y="86868"/>
                </a:lnTo>
                <a:lnTo>
                  <a:pt x="79628" y="72389"/>
                </a:lnTo>
                <a:close/>
              </a:path>
            </a:pathLst>
          </a:custGeom>
          <a:solidFill>
            <a:srgbClr val="000000"/>
          </a:solidFill>
        </p:spPr>
        <p:txBody>
          <a:bodyPr wrap="square" lIns="0" tIns="0" rIns="0" bIns="0" rtlCol="0"/>
          <a:lstStyle/>
          <a:p>
            <a:endParaRPr/>
          </a:p>
        </p:txBody>
      </p:sp>
      <p:sp>
        <p:nvSpPr>
          <p:cNvPr id="5" name="object 5"/>
          <p:cNvSpPr/>
          <p:nvPr/>
        </p:nvSpPr>
        <p:spPr>
          <a:xfrm>
            <a:off x="1764029" y="2638805"/>
            <a:ext cx="5546090" cy="3025140"/>
          </a:xfrm>
          <a:custGeom>
            <a:avLst/>
            <a:gdLst/>
            <a:ahLst/>
            <a:cxnLst/>
            <a:rect l="l" t="t" r="r" b="b"/>
            <a:pathLst>
              <a:path w="5546090" h="3025140">
                <a:moveTo>
                  <a:pt x="0" y="3025140"/>
                </a:moveTo>
                <a:lnTo>
                  <a:pt x="22665" y="2982266"/>
                </a:lnTo>
                <a:lnTo>
                  <a:pt x="45346" y="2939402"/>
                </a:lnTo>
                <a:lnTo>
                  <a:pt x="68057" y="2896558"/>
                </a:lnTo>
                <a:lnTo>
                  <a:pt x="90812" y="2853744"/>
                </a:lnTo>
                <a:lnTo>
                  <a:pt x="113628" y="2810970"/>
                </a:lnTo>
                <a:lnTo>
                  <a:pt x="136519" y="2768246"/>
                </a:lnTo>
                <a:lnTo>
                  <a:pt x="159499" y="2725582"/>
                </a:lnTo>
                <a:lnTo>
                  <a:pt x="182585" y="2682989"/>
                </a:lnTo>
                <a:lnTo>
                  <a:pt x="205790" y="2640475"/>
                </a:lnTo>
                <a:lnTo>
                  <a:pt x="229129" y="2598051"/>
                </a:lnTo>
                <a:lnTo>
                  <a:pt x="252618" y="2555728"/>
                </a:lnTo>
                <a:lnTo>
                  <a:pt x="276272" y="2513515"/>
                </a:lnTo>
                <a:lnTo>
                  <a:pt x="300105" y="2471421"/>
                </a:lnTo>
                <a:lnTo>
                  <a:pt x="324133" y="2429458"/>
                </a:lnTo>
                <a:lnTo>
                  <a:pt x="348370" y="2387635"/>
                </a:lnTo>
                <a:lnTo>
                  <a:pt x="372831" y="2345963"/>
                </a:lnTo>
                <a:lnTo>
                  <a:pt x="397531" y="2304450"/>
                </a:lnTo>
                <a:lnTo>
                  <a:pt x="422485" y="2263107"/>
                </a:lnTo>
                <a:lnTo>
                  <a:pt x="447709" y="2221945"/>
                </a:lnTo>
                <a:lnTo>
                  <a:pt x="473216" y="2180973"/>
                </a:lnTo>
                <a:lnTo>
                  <a:pt x="499022" y="2140201"/>
                </a:lnTo>
                <a:lnTo>
                  <a:pt x="525142" y="2099639"/>
                </a:lnTo>
                <a:lnTo>
                  <a:pt x="551591" y="2059298"/>
                </a:lnTo>
                <a:lnTo>
                  <a:pt x="578384" y="2019186"/>
                </a:lnTo>
                <a:lnTo>
                  <a:pt x="605535" y="1979315"/>
                </a:lnTo>
                <a:lnTo>
                  <a:pt x="633060" y="1939695"/>
                </a:lnTo>
                <a:lnTo>
                  <a:pt x="660974" y="1900334"/>
                </a:lnTo>
                <a:lnTo>
                  <a:pt x="689290" y="1861244"/>
                </a:lnTo>
                <a:lnTo>
                  <a:pt x="718026" y="1822434"/>
                </a:lnTo>
                <a:lnTo>
                  <a:pt x="747194" y="1783914"/>
                </a:lnTo>
                <a:lnTo>
                  <a:pt x="776811" y="1745694"/>
                </a:lnTo>
                <a:lnTo>
                  <a:pt x="806891" y="1707785"/>
                </a:lnTo>
                <a:lnTo>
                  <a:pt x="837449" y="1670196"/>
                </a:lnTo>
                <a:lnTo>
                  <a:pt x="868501" y="1632938"/>
                </a:lnTo>
                <a:lnTo>
                  <a:pt x="900060" y="1596020"/>
                </a:lnTo>
                <a:lnTo>
                  <a:pt x="932142" y="1559452"/>
                </a:lnTo>
                <a:lnTo>
                  <a:pt x="964762" y="1523244"/>
                </a:lnTo>
                <a:lnTo>
                  <a:pt x="997935" y="1487407"/>
                </a:lnTo>
                <a:lnTo>
                  <a:pt x="1031675" y="1451950"/>
                </a:lnTo>
                <a:lnTo>
                  <a:pt x="1065999" y="1416884"/>
                </a:lnTo>
                <a:lnTo>
                  <a:pt x="1100919" y="1382218"/>
                </a:lnTo>
                <a:lnTo>
                  <a:pt x="1136453" y="1347962"/>
                </a:lnTo>
                <a:lnTo>
                  <a:pt x="1172614" y="1314127"/>
                </a:lnTo>
                <a:lnTo>
                  <a:pt x="1209417" y="1280722"/>
                </a:lnTo>
                <a:lnTo>
                  <a:pt x="1246878" y="1247758"/>
                </a:lnTo>
                <a:lnTo>
                  <a:pt x="1285010" y="1215244"/>
                </a:lnTo>
                <a:lnTo>
                  <a:pt x="1323830" y="1183190"/>
                </a:lnTo>
                <a:lnTo>
                  <a:pt x="1363353" y="1151607"/>
                </a:lnTo>
                <a:lnTo>
                  <a:pt x="1403592" y="1120504"/>
                </a:lnTo>
                <a:lnTo>
                  <a:pt x="1444563" y="1089892"/>
                </a:lnTo>
                <a:lnTo>
                  <a:pt x="1486282" y="1059781"/>
                </a:lnTo>
                <a:lnTo>
                  <a:pt x="1528762" y="1030180"/>
                </a:lnTo>
                <a:lnTo>
                  <a:pt x="1572019" y="1001099"/>
                </a:lnTo>
                <a:lnTo>
                  <a:pt x="1616067" y="972549"/>
                </a:lnTo>
                <a:lnTo>
                  <a:pt x="1660923" y="944539"/>
                </a:lnTo>
                <a:lnTo>
                  <a:pt x="1706600" y="917080"/>
                </a:lnTo>
                <a:lnTo>
                  <a:pt x="1753113" y="890181"/>
                </a:lnTo>
                <a:lnTo>
                  <a:pt x="1800479" y="863854"/>
                </a:lnTo>
                <a:lnTo>
                  <a:pt x="1837119" y="844384"/>
                </a:lnTo>
                <a:lnTo>
                  <a:pt x="1875010" y="825203"/>
                </a:lnTo>
                <a:lnTo>
                  <a:pt x="1914115" y="806308"/>
                </a:lnTo>
                <a:lnTo>
                  <a:pt x="1954396" y="787695"/>
                </a:lnTo>
                <a:lnTo>
                  <a:pt x="1995816" y="769361"/>
                </a:lnTo>
                <a:lnTo>
                  <a:pt x="2038338" y="751304"/>
                </a:lnTo>
                <a:lnTo>
                  <a:pt x="2081923" y="733521"/>
                </a:lnTo>
                <a:lnTo>
                  <a:pt x="2126536" y="716010"/>
                </a:lnTo>
                <a:lnTo>
                  <a:pt x="2172137" y="698766"/>
                </a:lnTo>
                <a:lnTo>
                  <a:pt x="2218691" y="681788"/>
                </a:lnTo>
                <a:lnTo>
                  <a:pt x="2266159" y="665072"/>
                </a:lnTo>
                <a:lnTo>
                  <a:pt x="2314503" y="648616"/>
                </a:lnTo>
                <a:lnTo>
                  <a:pt x="2363688" y="632417"/>
                </a:lnTo>
                <a:lnTo>
                  <a:pt x="2413675" y="616472"/>
                </a:lnTo>
                <a:lnTo>
                  <a:pt x="2464426" y="600779"/>
                </a:lnTo>
                <a:lnTo>
                  <a:pt x="2515905" y="585333"/>
                </a:lnTo>
                <a:lnTo>
                  <a:pt x="2568073" y="570133"/>
                </a:lnTo>
                <a:lnTo>
                  <a:pt x="2620895" y="555176"/>
                </a:lnTo>
                <a:lnTo>
                  <a:pt x="2674331" y="540459"/>
                </a:lnTo>
                <a:lnTo>
                  <a:pt x="2728345" y="525978"/>
                </a:lnTo>
                <a:lnTo>
                  <a:pt x="2782899" y="511732"/>
                </a:lnTo>
                <a:lnTo>
                  <a:pt x="2837957" y="497717"/>
                </a:lnTo>
                <a:lnTo>
                  <a:pt x="2893479" y="483931"/>
                </a:lnTo>
                <a:lnTo>
                  <a:pt x="2949430" y="470370"/>
                </a:lnTo>
                <a:lnTo>
                  <a:pt x="3005772" y="457032"/>
                </a:lnTo>
                <a:lnTo>
                  <a:pt x="3062466" y="443914"/>
                </a:lnTo>
                <a:lnTo>
                  <a:pt x="3119477" y="431013"/>
                </a:lnTo>
                <a:lnTo>
                  <a:pt x="3176765" y="418326"/>
                </a:lnTo>
                <a:lnTo>
                  <a:pt x="3234295" y="405851"/>
                </a:lnTo>
                <a:lnTo>
                  <a:pt x="3292029" y="393585"/>
                </a:lnTo>
                <a:lnTo>
                  <a:pt x="3349928" y="381524"/>
                </a:lnTo>
                <a:lnTo>
                  <a:pt x="3407956" y="369666"/>
                </a:lnTo>
                <a:lnTo>
                  <a:pt x="3466076" y="358008"/>
                </a:lnTo>
                <a:lnTo>
                  <a:pt x="3524250" y="346547"/>
                </a:lnTo>
                <a:lnTo>
                  <a:pt x="3582440" y="335281"/>
                </a:lnTo>
                <a:lnTo>
                  <a:pt x="3640609" y="324206"/>
                </a:lnTo>
                <a:lnTo>
                  <a:pt x="3698720" y="313320"/>
                </a:lnTo>
                <a:lnTo>
                  <a:pt x="3756735" y="302620"/>
                </a:lnTo>
                <a:lnTo>
                  <a:pt x="3814617" y="292102"/>
                </a:lnTo>
                <a:lnTo>
                  <a:pt x="3872328" y="281765"/>
                </a:lnTo>
                <a:lnTo>
                  <a:pt x="3929832" y="271606"/>
                </a:lnTo>
                <a:lnTo>
                  <a:pt x="3987090" y="261620"/>
                </a:lnTo>
                <a:lnTo>
                  <a:pt x="4044065" y="251807"/>
                </a:lnTo>
                <a:lnTo>
                  <a:pt x="4100720" y="242162"/>
                </a:lnTo>
                <a:lnTo>
                  <a:pt x="4157018" y="232683"/>
                </a:lnTo>
                <a:lnTo>
                  <a:pt x="4212920" y="223368"/>
                </a:lnTo>
                <a:lnTo>
                  <a:pt x="4268390" y="214213"/>
                </a:lnTo>
                <a:lnTo>
                  <a:pt x="4323390" y="205215"/>
                </a:lnTo>
                <a:lnTo>
                  <a:pt x="4377883" y="196371"/>
                </a:lnTo>
                <a:lnTo>
                  <a:pt x="4431831" y="187680"/>
                </a:lnTo>
                <a:lnTo>
                  <a:pt x="4485197" y="179137"/>
                </a:lnTo>
                <a:lnTo>
                  <a:pt x="4537944" y="170741"/>
                </a:lnTo>
                <a:lnTo>
                  <a:pt x="4590034" y="162488"/>
                </a:lnTo>
                <a:lnTo>
                  <a:pt x="4641429" y="154375"/>
                </a:lnTo>
                <a:lnTo>
                  <a:pt x="4692093" y="146400"/>
                </a:lnTo>
                <a:lnTo>
                  <a:pt x="4741987" y="138559"/>
                </a:lnTo>
                <a:lnTo>
                  <a:pt x="4791075" y="130851"/>
                </a:lnTo>
                <a:lnTo>
                  <a:pt x="4839319" y="123271"/>
                </a:lnTo>
                <a:lnTo>
                  <a:pt x="4886681" y="115818"/>
                </a:lnTo>
                <a:lnTo>
                  <a:pt x="4933125" y="108488"/>
                </a:lnTo>
                <a:lnTo>
                  <a:pt x="4978612" y="101278"/>
                </a:lnTo>
                <a:lnTo>
                  <a:pt x="5023106" y="94186"/>
                </a:lnTo>
                <a:lnTo>
                  <a:pt x="5066569" y="87209"/>
                </a:lnTo>
                <a:lnTo>
                  <a:pt x="5108963" y="80345"/>
                </a:lnTo>
                <a:lnTo>
                  <a:pt x="5150251" y="73589"/>
                </a:lnTo>
                <a:lnTo>
                  <a:pt x="5190397" y="66939"/>
                </a:lnTo>
                <a:lnTo>
                  <a:pt x="5229361" y="60393"/>
                </a:lnTo>
                <a:lnTo>
                  <a:pt x="5267107" y="53948"/>
                </a:lnTo>
                <a:lnTo>
                  <a:pt x="5338796" y="41348"/>
                </a:lnTo>
                <a:lnTo>
                  <a:pt x="5405163" y="29116"/>
                </a:lnTo>
                <a:lnTo>
                  <a:pt x="5465909" y="17230"/>
                </a:lnTo>
                <a:lnTo>
                  <a:pt x="5520736" y="5667"/>
                </a:lnTo>
                <a:lnTo>
                  <a:pt x="5545836" y="0"/>
                </a:lnTo>
              </a:path>
            </a:pathLst>
          </a:custGeom>
          <a:ln w="28956">
            <a:solidFill>
              <a:srgbClr val="000000"/>
            </a:solidFill>
          </a:ln>
        </p:spPr>
        <p:txBody>
          <a:bodyPr wrap="square" lIns="0" tIns="0" rIns="0" bIns="0" rtlCol="0"/>
          <a:lstStyle/>
          <a:p>
            <a:endParaRPr/>
          </a:p>
        </p:txBody>
      </p:sp>
      <p:sp>
        <p:nvSpPr>
          <p:cNvPr id="6" name="object 6"/>
          <p:cNvSpPr txBox="1"/>
          <p:nvPr/>
        </p:nvSpPr>
        <p:spPr>
          <a:xfrm>
            <a:off x="1312417" y="1799082"/>
            <a:ext cx="831850" cy="391160"/>
          </a:xfrm>
          <a:prstGeom prst="rect">
            <a:avLst/>
          </a:prstGeom>
        </p:spPr>
        <p:txBody>
          <a:bodyPr vert="horz" wrap="square" lIns="0" tIns="12700" rIns="0" bIns="0" rtlCol="0">
            <a:spAutoFit/>
          </a:bodyPr>
          <a:lstStyle/>
          <a:p>
            <a:pPr marL="38100">
              <a:lnSpc>
                <a:spcPct val="100000"/>
              </a:lnSpc>
              <a:spcBef>
                <a:spcPts val="100"/>
              </a:spcBef>
            </a:pPr>
            <a:r>
              <a:rPr sz="2400" b="1" spc="-5" dirty="0">
                <a:latin typeface="Arial"/>
                <a:cs typeface="Arial"/>
              </a:rPr>
              <a:t>U(C</a:t>
            </a:r>
            <a:r>
              <a:rPr sz="2400" b="1" spc="-7" baseline="-20833" dirty="0">
                <a:latin typeface="Arial"/>
                <a:cs typeface="Arial"/>
              </a:rPr>
              <a:t>0</a:t>
            </a:r>
            <a:r>
              <a:rPr sz="2400" b="1" spc="-5" dirty="0">
                <a:latin typeface="Arial"/>
                <a:cs typeface="Arial"/>
              </a:rPr>
              <a:t>)</a:t>
            </a:r>
            <a:endParaRPr sz="2400">
              <a:latin typeface="Arial"/>
              <a:cs typeface="Arial"/>
            </a:endParaRPr>
          </a:p>
        </p:txBody>
      </p:sp>
      <p:sp>
        <p:nvSpPr>
          <p:cNvPr id="7" name="object 7"/>
          <p:cNvSpPr txBox="1"/>
          <p:nvPr/>
        </p:nvSpPr>
        <p:spPr>
          <a:xfrm>
            <a:off x="3581401" y="3159074"/>
            <a:ext cx="4343400" cy="3164969"/>
          </a:xfrm>
          <a:prstGeom prst="rect">
            <a:avLst/>
          </a:prstGeom>
        </p:spPr>
        <p:txBody>
          <a:bodyPr vert="horz" wrap="square" lIns="0" tIns="12700" rIns="0" bIns="0" rtlCol="0">
            <a:spAutoFit/>
          </a:bodyPr>
          <a:lstStyle/>
          <a:p>
            <a:pPr marL="25400" marR="17780">
              <a:lnSpc>
                <a:spcPct val="100000"/>
              </a:lnSpc>
              <a:spcBef>
                <a:spcPts val="100"/>
              </a:spcBef>
            </a:pPr>
            <a:endParaRPr lang="en-US" sz="1800" spc="-5" dirty="0" smtClean="0">
              <a:latin typeface="Calibri"/>
              <a:cs typeface="Calibri"/>
            </a:endParaRPr>
          </a:p>
          <a:p>
            <a:pPr marL="25400" marR="17780">
              <a:lnSpc>
                <a:spcPct val="100000"/>
              </a:lnSpc>
              <a:spcBef>
                <a:spcPts val="100"/>
              </a:spcBef>
            </a:pPr>
            <a:r>
              <a:rPr sz="1800" spc="-5" smtClean="0">
                <a:latin typeface="Calibri"/>
                <a:cs typeface="Calibri"/>
              </a:rPr>
              <a:t>The </a:t>
            </a:r>
            <a:r>
              <a:rPr sz="1800" spc="-5" dirty="0">
                <a:latin typeface="Calibri"/>
                <a:cs typeface="Calibri"/>
              </a:rPr>
              <a:t>utility </a:t>
            </a:r>
            <a:r>
              <a:rPr sz="1800" spc="-15" dirty="0">
                <a:latin typeface="Calibri"/>
                <a:cs typeface="Calibri"/>
              </a:rPr>
              <a:t>for </a:t>
            </a:r>
            <a:r>
              <a:rPr sz="1800" dirty="0">
                <a:latin typeface="Calibri"/>
                <a:cs typeface="Calibri"/>
              </a:rPr>
              <a:t>an </a:t>
            </a:r>
            <a:r>
              <a:rPr sz="1800" spc="-5" dirty="0">
                <a:latin typeface="Calibri"/>
                <a:cs typeface="Calibri"/>
              </a:rPr>
              <a:t>individual increases with  </a:t>
            </a:r>
            <a:r>
              <a:rPr sz="1800" spc="-10" dirty="0">
                <a:latin typeface="Calibri"/>
                <a:cs typeface="Calibri"/>
              </a:rPr>
              <a:t>consumption. </a:t>
            </a:r>
            <a:r>
              <a:rPr sz="1800" spc="-35" dirty="0">
                <a:latin typeface="Calibri"/>
                <a:cs typeface="Calibri"/>
              </a:rPr>
              <a:t>We </a:t>
            </a:r>
            <a:r>
              <a:rPr sz="1800" spc="-15" dirty="0">
                <a:latin typeface="Calibri"/>
                <a:cs typeface="Calibri"/>
              </a:rPr>
              <a:t>always </a:t>
            </a:r>
            <a:r>
              <a:rPr sz="1800" spc="-20" dirty="0">
                <a:latin typeface="Calibri"/>
                <a:cs typeface="Calibri"/>
              </a:rPr>
              <a:t>prefer </a:t>
            </a:r>
            <a:r>
              <a:rPr sz="1800" spc="-10" dirty="0">
                <a:latin typeface="Calibri"/>
                <a:cs typeface="Calibri"/>
              </a:rPr>
              <a:t>more to  </a:t>
            </a:r>
            <a:r>
              <a:rPr sz="1800" dirty="0">
                <a:latin typeface="Calibri"/>
                <a:cs typeface="Calibri"/>
              </a:rPr>
              <a:t>less and </a:t>
            </a:r>
            <a:r>
              <a:rPr sz="1800" spc="-10" dirty="0">
                <a:latin typeface="Calibri"/>
                <a:cs typeface="Calibri"/>
              </a:rPr>
              <a:t>are </a:t>
            </a:r>
            <a:r>
              <a:rPr sz="1800" spc="-5" dirty="0">
                <a:latin typeface="Calibri"/>
                <a:cs typeface="Calibri"/>
              </a:rPr>
              <a:t>greedy (the marginal utility is  positive). </a:t>
            </a:r>
            <a:r>
              <a:rPr sz="1800" spc="-10" dirty="0">
                <a:latin typeface="Calibri"/>
                <a:cs typeface="Calibri"/>
              </a:rPr>
              <a:t>Each increment </a:t>
            </a:r>
            <a:r>
              <a:rPr sz="1800" spc="-5" dirty="0">
                <a:latin typeface="Calibri"/>
                <a:cs typeface="Calibri"/>
              </a:rPr>
              <a:t>in utility </a:t>
            </a:r>
            <a:r>
              <a:rPr sz="1800" spc="-15" dirty="0">
                <a:latin typeface="Calibri"/>
                <a:cs typeface="Calibri"/>
              </a:rPr>
              <a:t>for  </a:t>
            </a:r>
            <a:r>
              <a:rPr sz="1800" dirty="0">
                <a:latin typeface="Calibri"/>
                <a:cs typeface="Calibri"/>
              </a:rPr>
              <a:t>each </a:t>
            </a:r>
            <a:r>
              <a:rPr sz="1800" spc="-15" dirty="0">
                <a:latin typeface="Calibri"/>
                <a:cs typeface="Calibri"/>
              </a:rPr>
              <a:t>extra </a:t>
            </a:r>
            <a:r>
              <a:rPr sz="1800" spc="-10" dirty="0">
                <a:latin typeface="Calibri"/>
                <a:cs typeface="Calibri"/>
              </a:rPr>
              <a:t>consumption </a:t>
            </a:r>
            <a:r>
              <a:rPr sz="1800" spc="-5" dirty="0">
                <a:latin typeface="Calibri"/>
                <a:cs typeface="Calibri"/>
              </a:rPr>
              <a:t>is smaller </a:t>
            </a:r>
            <a:r>
              <a:rPr sz="1800" dirty="0">
                <a:latin typeface="Calibri"/>
                <a:cs typeface="Calibri"/>
              </a:rPr>
              <a:t>and  </a:t>
            </a:r>
            <a:r>
              <a:rPr sz="1800" spc="-5" dirty="0">
                <a:latin typeface="Calibri"/>
                <a:cs typeface="Calibri"/>
              </a:rPr>
              <a:t>smaller (the marginal utility is decreasing).  This </a:t>
            </a:r>
            <a:r>
              <a:rPr sz="1800" dirty="0">
                <a:latin typeface="Calibri"/>
                <a:cs typeface="Calibri"/>
              </a:rPr>
              <a:t>means </a:t>
            </a:r>
            <a:r>
              <a:rPr sz="1800" spc="-5" dirty="0">
                <a:latin typeface="Calibri"/>
                <a:cs typeface="Calibri"/>
              </a:rPr>
              <a:t>that </a:t>
            </a:r>
            <a:r>
              <a:rPr sz="1800" dirty="0">
                <a:latin typeface="Calibri"/>
                <a:cs typeface="Calibri"/>
              </a:rPr>
              <a:t>the </a:t>
            </a:r>
            <a:r>
              <a:rPr sz="1800" spc="-5" dirty="0">
                <a:latin typeface="Calibri"/>
                <a:cs typeface="Calibri"/>
              </a:rPr>
              <a:t>second </a:t>
            </a:r>
            <a:r>
              <a:rPr sz="1800" spc="-10" dirty="0">
                <a:latin typeface="Calibri"/>
                <a:cs typeface="Calibri"/>
              </a:rPr>
              <a:t>derivative </a:t>
            </a:r>
            <a:r>
              <a:rPr sz="1800" spc="-5" dirty="0">
                <a:latin typeface="Calibri"/>
                <a:cs typeface="Calibri"/>
              </a:rPr>
              <a:t>of  </a:t>
            </a:r>
            <a:r>
              <a:rPr sz="1800" dirty="0">
                <a:latin typeface="Calibri"/>
                <a:cs typeface="Calibri"/>
              </a:rPr>
              <a:t>the </a:t>
            </a:r>
            <a:r>
              <a:rPr sz="1800" spc="-5" dirty="0">
                <a:latin typeface="Calibri"/>
                <a:cs typeface="Calibri"/>
              </a:rPr>
              <a:t>utility function is</a:t>
            </a:r>
            <a:r>
              <a:rPr sz="1800" spc="30" dirty="0">
                <a:latin typeface="Calibri"/>
                <a:cs typeface="Calibri"/>
              </a:rPr>
              <a:t> </a:t>
            </a:r>
            <a:r>
              <a:rPr sz="1800" spc="-10" dirty="0">
                <a:latin typeface="Calibri"/>
                <a:cs typeface="Calibri"/>
              </a:rPr>
              <a:t>negative.</a:t>
            </a:r>
            <a:endParaRPr sz="1800">
              <a:latin typeface="Calibri"/>
              <a:cs typeface="Calibri"/>
            </a:endParaRPr>
          </a:p>
          <a:p>
            <a:pPr marL="1320800">
              <a:lnSpc>
                <a:spcPct val="100000"/>
              </a:lnSpc>
            </a:pPr>
            <a:endParaRPr lang="en-US" spc="-5" dirty="0" smtClean="0">
              <a:latin typeface="Calibri"/>
              <a:cs typeface="Arial"/>
            </a:endParaRPr>
          </a:p>
          <a:p>
            <a:pPr marL="1320800">
              <a:lnSpc>
                <a:spcPct val="100000"/>
              </a:lnSpc>
            </a:pPr>
            <a:r>
              <a:rPr sz="2400" spc="-5" smtClean="0">
                <a:latin typeface="Arial"/>
                <a:cs typeface="Arial"/>
              </a:rPr>
              <a:t>Consumption</a:t>
            </a:r>
            <a:r>
              <a:rPr sz="2400" spc="-5" dirty="0">
                <a:latin typeface="Arial"/>
                <a:cs typeface="Arial"/>
              </a:rPr>
              <a:t>,</a:t>
            </a:r>
            <a:r>
              <a:rPr sz="2400" spc="15" dirty="0">
                <a:latin typeface="Arial"/>
                <a:cs typeface="Arial"/>
              </a:rPr>
              <a:t> </a:t>
            </a:r>
            <a:r>
              <a:rPr sz="2400" b="1" spc="-5" dirty="0">
                <a:latin typeface="Arial"/>
                <a:cs typeface="Arial"/>
              </a:rPr>
              <a:t>C</a:t>
            </a:r>
            <a:r>
              <a:rPr sz="2400" b="1" spc="-7" baseline="-20833" dirty="0">
                <a:latin typeface="Arial"/>
                <a:cs typeface="Arial"/>
              </a:rPr>
              <a:t>0</a:t>
            </a:r>
            <a:endParaRPr sz="2400" baseline="-20833">
              <a:latin typeface="Arial"/>
              <a:cs typeface="Arial"/>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3698" y="564007"/>
            <a:ext cx="6758940" cy="382797"/>
          </a:xfrm>
          <a:prstGeom prst="rect">
            <a:avLst/>
          </a:prstGeom>
        </p:spPr>
        <p:txBody>
          <a:bodyPr vert="horz" wrap="square" lIns="0" tIns="13335" rIns="0" bIns="0" rtlCol="0">
            <a:spAutoFit/>
          </a:bodyPr>
          <a:lstStyle/>
          <a:p>
            <a:pPr marL="12700">
              <a:lnSpc>
                <a:spcPct val="100000"/>
              </a:lnSpc>
              <a:spcBef>
                <a:spcPts val="105"/>
              </a:spcBef>
            </a:pPr>
            <a:r>
              <a:rPr sz="2400" spc="-20" dirty="0"/>
              <a:t>Investment </a:t>
            </a:r>
            <a:r>
              <a:rPr sz="2400" dirty="0"/>
              <a:t>and </a:t>
            </a:r>
            <a:r>
              <a:rPr sz="2400" spc="-5" dirty="0"/>
              <a:t>Consumption </a:t>
            </a:r>
            <a:r>
              <a:rPr sz="2400" dirty="0"/>
              <a:t>–</a:t>
            </a:r>
            <a:r>
              <a:rPr sz="2400" spc="90" dirty="0"/>
              <a:t> </a:t>
            </a:r>
            <a:r>
              <a:rPr sz="2400" spc="-15" dirty="0"/>
              <a:t>trade-off</a:t>
            </a:r>
            <a:endParaRPr sz="2400"/>
          </a:p>
        </p:txBody>
      </p:sp>
      <p:sp>
        <p:nvSpPr>
          <p:cNvPr id="3" name="object 3"/>
          <p:cNvSpPr/>
          <p:nvPr/>
        </p:nvSpPr>
        <p:spPr>
          <a:xfrm>
            <a:off x="2158745" y="1629917"/>
            <a:ext cx="76200" cy="3385185"/>
          </a:xfrm>
          <a:custGeom>
            <a:avLst/>
            <a:gdLst/>
            <a:ahLst/>
            <a:cxnLst/>
            <a:rect l="l" t="t" r="r" b="b"/>
            <a:pathLst>
              <a:path w="76200" h="3385185">
                <a:moveTo>
                  <a:pt x="48006" y="63500"/>
                </a:moveTo>
                <a:lnTo>
                  <a:pt x="28193" y="63500"/>
                </a:lnTo>
                <a:lnTo>
                  <a:pt x="28193" y="3384804"/>
                </a:lnTo>
                <a:lnTo>
                  <a:pt x="48006" y="3384804"/>
                </a:lnTo>
                <a:lnTo>
                  <a:pt x="48006" y="63500"/>
                </a:lnTo>
                <a:close/>
              </a:path>
              <a:path w="76200" h="3385185">
                <a:moveTo>
                  <a:pt x="38100" y="0"/>
                </a:moveTo>
                <a:lnTo>
                  <a:pt x="0" y="76200"/>
                </a:lnTo>
                <a:lnTo>
                  <a:pt x="28193" y="76200"/>
                </a:lnTo>
                <a:lnTo>
                  <a:pt x="28193" y="63500"/>
                </a:lnTo>
                <a:lnTo>
                  <a:pt x="69850" y="63500"/>
                </a:lnTo>
                <a:lnTo>
                  <a:pt x="38100" y="0"/>
                </a:lnTo>
                <a:close/>
              </a:path>
              <a:path w="76200" h="3385185">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2192782" y="2710179"/>
            <a:ext cx="5092700" cy="2313940"/>
          </a:xfrm>
          <a:custGeom>
            <a:avLst/>
            <a:gdLst/>
            <a:ahLst/>
            <a:cxnLst/>
            <a:rect l="l" t="t" r="r" b="b"/>
            <a:pathLst>
              <a:path w="5092700" h="2313940">
                <a:moveTo>
                  <a:pt x="5019196" y="25659"/>
                </a:moveTo>
                <a:lnTo>
                  <a:pt x="0" y="2295525"/>
                </a:lnTo>
                <a:lnTo>
                  <a:pt x="8128" y="2313559"/>
                </a:lnTo>
                <a:lnTo>
                  <a:pt x="5027359" y="43735"/>
                </a:lnTo>
                <a:lnTo>
                  <a:pt x="5019196" y="25659"/>
                </a:lnTo>
                <a:close/>
              </a:path>
              <a:path w="5092700" h="2313940">
                <a:moveTo>
                  <a:pt x="5078779" y="20447"/>
                </a:moveTo>
                <a:lnTo>
                  <a:pt x="5030724" y="20447"/>
                </a:lnTo>
                <a:lnTo>
                  <a:pt x="5038979" y="38481"/>
                </a:lnTo>
                <a:lnTo>
                  <a:pt x="5027359" y="43735"/>
                </a:lnTo>
                <a:lnTo>
                  <a:pt x="5038979" y="69469"/>
                </a:lnTo>
                <a:lnTo>
                  <a:pt x="5078779" y="20447"/>
                </a:lnTo>
                <a:close/>
              </a:path>
              <a:path w="5092700" h="2313940">
                <a:moveTo>
                  <a:pt x="5030724" y="20447"/>
                </a:moveTo>
                <a:lnTo>
                  <a:pt x="5019196" y="25659"/>
                </a:lnTo>
                <a:lnTo>
                  <a:pt x="5027359" y="43735"/>
                </a:lnTo>
                <a:lnTo>
                  <a:pt x="5038979" y="38481"/>
                </a:lnTo>
                <a:lnTo>
                  <a:pt x="5030724" y="20447"/>
                </a:lnTo>
                <a:close/>
              </a:path>
              <a:path w="5092700" h="2313940">
                <a:moveTo>
                  <a:pt x="5007610" y="0"/>
                </a:moveTo>
                <a:lnTo>
                  <a:pt x="5019196" y="25659"/>
                </a:lnTo>
                <a:lnTo>
                  <a:pt x="5030724" y="20447"/>
                </a:lnTo>
                <a:lnTo>
                  <a:pt x="5078779" y="20447"/>
                </a:lnTo>
                <a:lnTo>
                  <a:pt x="5092700" y="3302"/>
                </a:lnTo>
                <a:lnTo>
                  <a:pt x="5007610" y="0"/>
                </a:lnTo>
                <a:close/>
              </a:path>
            </a:pathLst>
          </a:custGeom>
          <a:solidFill>
            <a:srgbClr val="000000"/>
          </a:solidFill>
        </p:spPr>
        <p:txBody>
          <a:bodyPr wrap="square" lIns="0" tIns="0" rIns="0" bIns="0" rtlCol="0"/>
          <a:lstStyle/>
          <a:p>
            <a:endParaRPr/>
          </a:p>
        </p:txBody>
      </p:sp>
      <p:sp>
        <p:nvSpPr>
          <p:cNvPr id="5" name="object 5"/>
          <p:cNvSpPr/>
          <p:nvPr/>
        </p:nvSpPr>
        <p:spPr>
          <a:xfrm>
            <a:off x="2191766" y="5006213"/>
            <a:ext cx="2669540" cy="1591945"/>
          </a:xfrm>
          <a:custGeom>
            <a:avLst/>
            <a:gdLst/>
            <a:ahLst/>
            <a:cxnLst/>
            <a:rect l="l" t="t" r="r" b="b"/>
            <a:pathLst>
              <a:path w="2669540" h="1591945">
                <a:moveTo>
                  <a:pt x="2598473" y="1561558"/>
                </a:moveTo>
                <a:lnTo>
                  <a:pt x="2584069" y="1585760"/>
                </a:lnTo>
                <a:lnTo>
                  <a:pt x="2669032" y="1591945"/>
                </a:lnTo>
                <a:lnTo>
                  <a:pt x="2653688" y="1568018"/>
                </a:lnTo>
                <a:lnTo>
                  <a:pt x="2609342" y="1568018"/>
                </a:lnTo>
                <a:lnTo>
                  <a:pt x="2598473" y="1561558"/>
                </a:lnTo>
                <a:close/>
              </a:path>
              <a:path w="2669540" h="1591945">
                <a:moveTo>
                  <a:pt x="2608616" y="1544517"/>
                </a:moveTo>
                <a:lnTo>
                  <a:pt x="2598473" y="1561558"/>
                </a:lnTo>
                <a:lnTo>
                  <a:pt x="2609342" y="1568018"/>
                </a:lnTo>
                <a:lnTo>
                  <a:pt x="2619501" y="1550987"/>
                </a:lnTo>
                <a:lnTo>
                  <a:pt x="2608616" y="1544517"/>
                </a:lnTo>
                <a:close/>
              </a:path>
              <a:path w="2669540" h="1591945">
                <a:moveTo>
                  <a:pt x="2623058" y="1520253"/>
                </a:moveTo>
                <a:lnTo>
                  <a:pt x="2608616" y="1544517"/>
                </a:lnTo>
                <a:lnTo>
                  <a:pt x="2619501" y="1550987"/>
                </a:lnTo>
                <a:lnTo>
                  <a:pt x="2609342" y="1568018"/>
                </a:lnTo>
                <a:lnTo>
                  <a:pt x="2653688" y="1568018"/>
                </a:lnTo>
                <a:lnTo>
                  <a:pt x="2623058" y="1520253"/>
                </a:lnTo>
                <a:close/>
              </a:path>
              <a:path w="2669540" h="1591945">
                <a:moveTo>
                  <a:pt x="10159" y="0"/>
                </a:moveTo>
                <a:lnTo>
                  <a:pt x="0" y="17018"/>
                </a:lnTo>
                <a:lnTo>
                  <a:pt x="2598473" y="1561558"/>
                </a:lnTo>
                <a:lnTo>
                  <a:pt x="2608616" y="1544517"/>
                </a:lnTo>
                <a:lnTo>
                  <a:pt x="10159" y="0"/>
                </a:lnTo>
                <a:close/>
              </a:path>
            </a:pathLst>
          </a:custGeom>
          <a:solidFill>
            <a:srgbClr val="000000"/>
          </a:solidFill>
        </p:spPr>
        <p:txBody>
          <a:bodyPr wrap="square" lIns="0" tIns="0" rIns="0" bIns="0" rtlCol="0"/>
          <a:lstStyle/>
          <a:p>
            <a:endParaRPr/>
          </a:p>
        </p:txBody>
      </p:sp>
      <p:sp>
        <p:nvSpPr>
          <p:cNvPr id="6" name="object 6"/>
          <p:cNvSpPr/>
          <p:nvPr/>
        </p:nvSpPr>
        <p:spPr>
          <a:xfrm>
            <a:off x="2196845" y="1413510"/>
            <a:ext cx="4030979" cy="3601720"/>
          </a:xfrm>
          <a:custGeom>
            <a:avLst/>
            <a:gdLst/>
            <a:ahLst/>
            <a:cxnLst/>
            <a:rect l="l" t="t" r="r" b="b"/>
            <a:pathLst>
              <a:path w="4030979" h="3601720">
                <a:moveTo>
                  <a:pt x="0" y="3601212"/>
                </a:moveTo>
                <a:lnTo>
                  <a:pt x="23027" y="3555229"/>
                </a:lnTo>
                <a:lnTo>
                  <a:pt x="46065" y="3509258"/>
                </a:lnTo>
                <a:lnTo>
                  <a:pt x="69125" y="3463307"/>
                </a:lnTo>
                <a:lnTo>
                  <a:pt x="92217" y="3417386"/>
                </a:lnTo>
                <a:lnTo>
                  <a:pt x="115352" y="3371502"/>
                </a:lnTo>
                <a:lnTo>
                  <a:pt x="138541" y="3325663"/>
                </a:lnTo>
                <a:lnTo>
                  <a:pt x="161794" y="3279879"/>
                </a:lnTo>
                <a:lnTo>
                  <a:pt x="185122" y="3234157"/>
                </a:lnTo>
                <a:lnTo>
                  <a:pt x="208535" y="3188506"/>
                </a:lnTo>
                <a:lnTo>
                  <a:pt x="232045" y="3142935"/>
                </a:lnTo>
                <a:lnTo>
                  <a:pt x="255662" y="3097451"/>
                </a:lnTo>
                <a:lnTo>
                  <a:pt x="279397" y="3052064"/>
                </a:lnTo>
                <a:lnTo>
                  <a:pt x="303259" y="3006782"/>
                </a:lnTo>
                <a:lnTo>
                  <a:pt x="327261" y="2961613"/>
                </a:lnTo>
                <a:lnTo>
                  <a:pt x="351413" y="2916566"/>
                </a:lnTo>
                <a:lnTo>
                  <a:pt x="375725" y="2871649"/>
                </a:lnTo>
                <a:lnTo>
                  <a:pt x="400208" y="2826870"/>
                </a:lnTo>
                <a:lnTo>
                  <a:pt x="424872" y="2782239"/>
                </a:lnTo>
                <a:lnTo>
                  <a:pt x="449729" y="2737763"/>
                </a:lnTo>
                <a:lnTo>
                  <a:pt x="474789" y="2693451"/>
                </a:lnTo>
                <a:lnTo>
                  <a:pt x="500063" y="2649311"/>
                </a:lnTo>
                <a:lnTo>
                  <a:pt x="525561" y="2605352"/>
                </a:lnTo>
                <a:lnTo>
                  <a:pt x="551294" y="2561582"/>
                </a:lnTo>
                <a:lnTo>
                  <a:pt x="577273" y="2518010"/>
                </a:lnTo>
                <a:lnTo>
                  <a:pt x="603509" y="2474643"/>
                </a:lnTo>
                <a:lnTo>
                  <a:pt x="630011" y="2431492"/>
                </a:lnTo>
                <a:lnTo>
                  <a:pt x="656791" y="2388563"/>
                </a:lnTo>
                <a:lnTo>
                  <a:pt x="683860" y="2345866"/>
                </a:lnTo>
                <a:lnTo>
                  <a:pt x="711227" y="2303409"/>
                </a:lnTo>
                <a:lnTo>
                  <a:pt x="738904" y="2261199"/>
                </a:lnTo>
                <a:lnTo>
                  <a:pt x="766902" y="2219247"/>
                </a:lnTo>
                <a:lnTo>
                  <a:pt x="795231" y="2177560"/>
                </a:lnTo>
                <a:lnTo>
                  <a:pt x="823902" y="2136146"/>
                </a:lnTo>
                <a:lnTo>
                  <a:pt x="852925" y="2095015"/>
                </a:lnTo>
                <a:lnTo>
                  <a:pt x="882311" y="2054174"/>
                </a:lnTo>
                <a:lnTo>
                  <a:pt x="912071" y="2013632"/>
                </a:lnTo>
                <a:lnTo>
                  <a:pt x="942215" y="1973397"/>
                </a:lnTo>
                <a:lnTo>
                  <a:pt x="972754" y="1933478"/>
                </a:lnTo>
                <a:lnTo>
                  <a:pt x="1003700" y="1893883"/>
                </a:lnTo>
                <a:lnTo>
                  <a:pt x="1035062" y="1854621"/>
                </a:lnTo>
                <a:lnTo>
                  <a:pt x="1066850" y="1815700"/>
                </a:lnTo>
                <a:lnTo>
                  <a:pt x="1099077" y="1777129"/>
                </a:lnTo>
                <a:lnTo>
                  <a:pt x="1131752" y="1738916"/>
                </a:lnTo>
                <a:lnTo>
                  <a:pt x="1164887" y="1701069"/>
                </a:lnTo>
                <a:lnTo>
                  <a:pt x="1198491" y="1663597"/>
                </a:lnTo>
                <a:lnTo>
                  <a:pt x="1232575" y="1626508"/>
                </a:lnTo>
                <a:lnTo>
                  <a:pt x="1267151" y="1589812"/>
                </a:lnTo>
                <a:lnTo>
                  <a:pt x="1302229" y="1553515"/>
                </a:lnTo>
                <a:lnTo>
                  <a:pt x="1337819" y="1517627"/>
                </a:lnTo>
                <a:lnTo>
                  <a:pt x="1373933" y="1482156"/>
                </a:lnTo>
                <a:lnTo>
                  <a:pt x="1410580" y="1447111"/>
                </a:lnTo>
                <a:lnTo>
                  <a:pt x="1447772" y="1412499"/>
                </a:lnTo>
                <a:lnTo>
                  <a:pt x="1485519" y="1378330"/>
                </a:lnTo>
                <a:lnTo>
                  <a:pt x="1520953" y="1347359"/>
                </a:lnTo>
                <a:lnTo>
                  <a:pt x="1557719" y="1316485"/>
                </a:lnTo>
                <a:lnTo>
                  <a:pt x="1595762" y="1285719"/>
                </a:lnTo>
                <a:lnTo>
                  <a:pt x="1635025" y="1255069"/>
                </a:lnTo>
                <a:lnTo>
                  <a:pt x="1675455" y="1224542"/>
                </a:lnTo>
                <a:lnTo>
                  <a:pt x="1716994" y="1194147"/>
                </a:lnTo>
                <a:lnTo>
                  <a:pt x="1759588" y="1163892"/>
                </a:lnTo>
                <a:lnTo>
                  <a:pt x="1803181" y="1133785"/>
                </a:lnTo>
                <a:lnTo>
                  <a:pt x="1847718" y="1103835"/>
                </a:lnTo>
                <a:lnTo>
                  <a:pt x="1893143" y="1074050"/>
                </a:lnTo>
                <a:lnTo>
                  <a:pt x="1939401" y="1044438"/>
                </a:lnTo>
                <a:lnTo>
                  <a:pt x="1986436" y="1015007"/>
                </a:lnTo>
                <a:lnTo>
                  <a:pt x="2034193" y="985766"/>
                </a:lnTo>
                <a:lnTo>
                  <a:pt x="2082616" y="956723"/>
                </a:lnTo>
                <a:lnTo>
                  <a:pt x="2131650" y="927886"/>
                </a:lnTo>
                <a:lnTo>
                  <a:pt x="2181240" y="899263"/>
                </a:lnTo>
                <a:lnTo>
                  <a:pt x="2231330" y="870863"/>
                </a:lnTo>
                <a:lnTo>
                  <a:pt x="2281864" y="842694"/>
                </a:lnTo>
                <a:lnTo>
                  <a:pt x="2332787" y="814764"/>
                </a:lnTo>
                <a:lnTo>
                  <a:pt x="2384044" y="787082"/>
                </a:lnTo>
                <a:lnTo>
                  <a:pt x="2435578" y="759655"/>
                </a:lnTo>
                <a:lnTo>
                  <a:pt x="2487336" y="732492"/>
                </a:lnTo>
                <a:lnTo>
                  <a:pt x="2539261" y="705601"/>
                </a:lnTo>
                <a:lnTo>
                  <a:pt x="2591297" y="678991"/>
                </a:lnTo>
                <a:lnTo>
                  <a:pt x="2643389" y="652669"/>
                </a:lnTo>
                <a:lnTo>
                  <a:pt x="2695483" y="626644"/>
                </a:lnTo>
                <a:lnTo>
                  <a:pt x="2747522" y="600924"/>
                </a:lnTo>
                <a:lnTo>
                  <a:pt x="2799450" y="575518"/>
                </a:lnTo>
                <a:lnTo>
                  <a:pt x="2851213" y="550433"/>
                </a:lnTo>
                <a:lnTo>
                  <a:pt x="2902755" y="525679"/>
                </a:lnTo>
                <a:lnTo>
                  <a:pt x="2954020" y="501262"/>
                </a:lnTo>
                <a:lnTo>
                  <a:pt x="3004953" y="477192"/>
                </a:lnTo>
                <a:lnTo>
                  <a:pt x="3055499" y="453477"/>
                </a:lnTo>
                <a:lnTo>
                  <a:pt x="3105602" y="430124"/>
                </a:lnTo>
                <a:lnTo>
                  <a:pt x="3155207" y="407143"/>
                </a:lnTo>
                <a:lnTo>
                  <a:pt x="3204257" y="384541"/>
                </a:lnTo>
                <a:lnTo>
                  <a:pt x="3252698" y="362327"/>
                </a:lnTo>
                <a:lnTo>
                  <a:pt x="3300475" y="340509"/>
                </a:lnTo>
                <a:lnTo>
                  <a:pt x="3347531" y="319095"/>
                </a:lnTo>
                <a:lnTo>
                  <a:pt x="3393812" y="298093"/>
                </a:lnTo>
                <a:lnTo>
                  <a:pt x="3439261" y="277512"/>
                </a:lnTo>
                <a:lnTo>
                  <a:pt x="3483823" y="257360"/>
                </a:lnTo>
                <a:lnTo>
                  <a:pt x="3527444" y="237645"/>
                </a:lnTo>
                <a:lnTo>
                  <a:pt x="3570067" y="218376"/>
                </a:lnTo>
                <a:lnTo>
                  <a:pt x="3611637" y="199561"/>
                </a:lnTo>
                <a:lnTo>
                  <a:pt x="3652098" y="181207"/>
                </a:lnTo>
                <a:lnTo>
                  <a:pt x="3691395" y="163323"/>
                </a:lnTo>
                <a:lnTo>
                  <a:pt x="3729473" y="145918"/>
                </a:lnTo>
                <a:lnTo>
                  <a:pt x="3766276" y="129000"/>
                </a:lnTo>
                <a:lnTo>
                  <a:pt x="3801749" y="112577"/>
                </a:lnTo>
                <a:lnTo>
                  <a:pt x="3868481" y="81248"/>
                </a:lnTo>
                <a:lnTo>
                  <a:pt x="3929226" y="51998"/>
                </a:lnTo>
                <a:lnTo>
                  <a:pt x="3983540" y="24893"/>
                </a:lnTo>
                <a:lnTo>
                  <a:pt x="4008147" y="12166"/>
                </a:lnTo>
                <a:lnTo>
                  <a:pt x="4030979" y="0"/>
                </a:lnTo>
              </a:path>
            </a:pathLst>
          </a:custGeom>
          <a:ln w="38100">
            <a:solidFill>
              <a:srgbClr val="000000"/>
            </a:solidFill>
          </a:ln>
        </p:spPr>
        <p:txBody>
          <a:bodyPr wrap="square" lIns="0" tIns="0" rIns="0" bIns="0" rtlCol="0"/>
          <a:lstStyle/>
          <a:p>
            <a:endParaRPr/>
          </a:p>
        </p:txBody>
      </p:sp>
      <p:sp>
        <p:nvSpPr>
          <p:cNvPr id="7" name="object 7"/>
          <p:cNvSpPr/>
          <p:nvPr/>
        </p:nvSpPr>
        <p:spPr>
          <a:xfrm>
            <a:off x="2196845" y="3934205"/>
            <a:ext cx="3816350" cy="1080770"/>
          </a:xfrm>
          <a:custGeom>
            <a:avLst/>
            <a:gdLst/>
            <a:ahLst/>
            <a:cxnLst/>
            <a:rect l="l" t="t" r="r" b="b"/>
            <a:pathLst>
              <a:path w="3816350" h="1080770">
                <a:moveTo>
                  <a:pt x="0" y="1080516"/>
                </a:moveTo>
                <a:lnTo>
                  <a:pt x="36370" y="1027159"/>
                </a:lnTo>
                <a:lnTo>
                  <a:pt x="74697" y="973900"/>
                </a:lnTo>
                <a:lnTo>
                  <a:pt x="116943" y="920836"/>
                </a:lnTo>
                <a:lnTo>
                  <a:pt x="165071" y="868065"/>
                </a:lnTo>
                <a:lnTo>
                  <a:pt x="221043" y="815685"/>
                </a:lnTo>
                <a:lnTo>
                  <a:pt x="252584" y="789672"/>
                </a:lnTo>
                <a:lnTo>
                  <a:pt x="286822" y="763794"/>
                </a:lnTo>
                <a:lnTo>
                  <a:pt x="324003" y="738062"/>
                </a:lnTo>
                <a:lnTo>
                  <a:pt x="364371" y="712489"/>
                </a:lnTo>
                <a:lnTo>
                  <a:pt x="408172" y="687087"/>
                </a:lnTo>
                <a:lnTo>
                  <a:pt x="455651" y="661868"/>
                </a:lnTo>
                <a:lnTo>
                  <a:pt x="507054" y="636844"/>
                </a:lnTo>
                <a:lnTo>
                  <a:pt x="562626" y="612028"/>
                </a:lnTo>
                <a:lnTo>
                  <a:pt x="622612" y="587432"/>
                </a:lnTo>
                <a:lnTo>
                  <a:pt x="687258" y="563068"/>
                </a:lnTo>
                <a:lnTo>
                  <a:pt x="756808" y="538948"/>
                </a:lnTo>
                <a:lnTo>
                  <a:pt x="831509" y="515084"/>
                </a:lnTo>
                <a:lnTo>
                  <a:pt x="911606" y="491490"/>
                </a:lnTo>
                <a:lnTo>
                  <a:pt x="981337" y="472730"/>
                </a:lnTo>
                <a:lnTo>
                  <a:pt x="1019092" y="463232"/>
                </a:lnTo>
                <a:lnTo>
                  <a:pt x="1058672" y="453663"/>
                </a:lnTo>
                <a:lnTo>
                  <a:pt x="1100001" y="444030"/>
                </a:lnTo>
                <a:lnTo>
                  <a:pt x="1143006" y="434339"/>
                </a:lnTo>
                <a:lnTo>
                  <a:pt x="1187609" y="424595"/>
                </a:lnTo>
                <a:lnTo>
                  <a:pt x="1233736" y="414804"/>
                </a:lnTo>
                <a:lnTo>
                  <a:pt x="1281311" y="404974"/>
                </a:lnTo>
                <a:lnTo>
                  <a:pt x="1330260" y="395108"/>
                </a:lnTo>
                <a:lnTo>
                  <a:pt x="1380505" y="385215"/>
                </a:lnTo>
                <a:lnTo>
                  <a:pt x="1431973" y="375300"/>
                </a:lnTo>
                <a:lnTo>
                  <a:pt x="1484587" y="365368"/>
                </a:lnTo>
                <a:lnTo>
                  <a:pt x="1538272" y="355427"/>
                </a:lnTo>
                <a:lnTo>
                  <a:pt x="1592953" y="345481"/>
                </a:lnTo>
                <a:lnTo>
                  <a:pt x="1648554" y="335538"/>
                </a:lnTo>
                <a:lnTo>
                  <a:pt x="1705001" y="325602"/>
                </a:lnTo>
                <a:lnTo>
                  <a:pt x="1762217" y="315681"/>
                </a:lnTo>
                <a:lnTo>
                  <a:pt x="1820126" y="305780"/>
                </a:lnTo>
                <a:lnTo>
                  <a:pt x="1878655" y="295905"/>
                </a:lnTo>
                <a:lnTo>
                  <a:pt x="1937727" y="286063"/>
                </a:lnTo>
                <a:lnTo>
                  <a:pt x="1997267" y="276259"/>
                </a:lnTo>
                <a:lnTo>
                  <a:pt x="2057199" y="266500"/>
                </a:lnTo>
                <a:lnTo>
                  <a:pt x="2117448" y="256791"/>
                </a:lnTo>
                <a:lnTo>
                  <a:pt x="2177939" y="247138"/>
                </a:lnTo>
                <a:lnTo>
                  <a:pt x="2238596" y="237549"/>
                </a:lnTo>
                <a:lnTo>
                  <a:pt x="2299344" y="228028"/>
                </a:lnTo>
                <a:lnTo>
                  <a:pt x="2360107" y="218582"/>
                </a:lnTo>
                <a:lnTo>
                  <a:pt x="2420810" y="209216"/>
                </a:lnTo>
                <a:lnTo>
                  <a:pt x="2481378" y="199938"/>
                </a:lnTo>
                <a:lnTo>
                  <a:pt x="2541734" y="190752"/>
                </a:lnTo>
                <a:lnTo>
                  <a:pt x="2601805" y="181665"/>
                </a:lnTo>
                <a:lnTo>
                  <a:pt x="2661514" y="172684"/>
                </a:lnTo>
                <a:lnTo>
                  <a:pt x="2720786" y="163813"/>
                </a:lnTo>
                <a:lnTo>
                  <a:pt x="2779545" y="155060"/>
                </a:lnTo>
                <a:lnTo>
                  <a:pt x="2837716" y="146430"/>
                </a:lnTo>
                <a:lnTo>
                  <a:pt x="2895224" y="137929"/>
                </a:lnTo>
                <a:lnTo>
                  <a:pt x="2951993" y="129563"/>
                </a:lnTo>
                <a:lnTo>
                  <a:pt x="3007948" y="121339"/>
                </a:lnTo>
                <a:lnTo>
                  <a:pt x="3063013" y="113262"/>
                </a:lnTo>
                <a:lnTo>
                  <a:pt x="3117114" y="105339"/>
                </a:lnTo>
                <a:lnTo>
                  <a:pt x="3170173" y="97575"/>
                </a:lnTo>
                <a:lnTo>
                  <a:pt x="3222117" y="89977"/>
                </a:lnTo>
                <a:lnTo>
                  <a:pt x="3272870" y="82551"/>
                </a:lnTo>
                <a:lnTo>
                  <a:pt x="3322356" y="75302"/>
                </a:lnTo>
                <a:lnTo>
                  <a:pt x="3370500" y="68238"/>
                </a:lnTo>
                <a:lnTo>
                  <a:pt x="3417227" y="61363"/>
                </a:lnTo>
                <a:lnTo>
                  <a:pt x="3462461" y="54683"/>
                </a:lnTo>
                <a:lnTo>
                  <a:pt x="3506126" y="48206"/>
                </a:lnTo>
                <a:lnTo>
                  <a:pt x="3548147" y="41937"/>
                </a:lnTo>
                <a:lnTo>
                  <a:pt x="3588450" y="35882"/>
                </a:lnTo>
                <a:lnTo>
                  <a:pt x="3626958" y="30047"/>
                </a:lnTo>
                <a:lnTo>
                  <a:pt x="3698288" y="19062"/>
                </a:lnTo>
                <a:lnTo>
                  <a:pt x="3761535" y="9030"/>
                </a:lnTo>
                <a:lnTo>
                  <a:pt x="3789939" y="4386"/>
                </a:lnTo>
                <a:lnTo>
                  <a:pt x="3816096" y="0"/>
                </a:lnTo>
              </a:path>
            </a:pathLst>
          </a:custGeom>
          <a:ln w="38100">
            <a:solidFill>
              <a:srgbClr val="000000"/>
            </a:solidFill>
          </a:ln>
        </p:spPr>
        <p:txBody>
          <a:bodyPr wrap="square" lIns="0" tIns="0" rIns="0" bIns="0" rtlCol="0"/>
          <a:lstStyle/>
          <a:p>
            <a:endParaRPr/>
          </a:p>
        </p:txBody>
      </p:sp>
      <p:sp>
        <p:nvSpPr>
          <p:cNvPr id="8" name="object 8"/>
          <p:cNvSpPr/>
          <p:nvPr/>
        </p:nvSpPr>
        <p:spPr>
          <a:xfrm>
            <a:off x="5286578" y="1629917"/>
            <a:ext cx="510540" cy="2376170"/>
          </a:xfrm>
          <a:custGeom>
            <a:avLst/>
            <a:gdLst/>
            <a:ahLst/>
            <a:cxnLst/>
            <a:rect l="l" t="t" r="r" b="b"/>
            <a:pathLst>
              <a:path w="510539" h="2376170">
                <a:moveTo>
                  <a:pt x="178358" y="2375916"/>
                </a:moveTo>
                <a:lnTo>
                  <a:pt x="160182" y="2336327"/>
                </a:lnTo>
                <a:lnTo>
                  <a:pt x="142172" y="2296572"/>
                </a:lnTo>
                <a:lnTo>
                  <a:pt x="124497" y="2256489"/>
                </a:lnTo>
                <a:lnTo>
                  <a:pt x="107327" y="2215914"/>
                </a:lnTo>
                <a:lnTo>
                  <a:pt x="90829" y="2174684"/>
                </a:lnTo>
                <a:lnTo>
                  <a:pt x="75173" y="2132635"/>
                </a:lnTo>
                <a:lnTo>
                  <a:pt x="60527" y="2089605"/>
                </a:lnTo>
                <a:lnTo>
                  <a:pt x="47061" y="2045430"/>
                </a:lnTo>
                <a:lnTo>
                  <a:pt x="34943" y="1999948"/>
                </a:lnTo>
                <a:lnTo>
                  <a:pt x="24342" y="1952994"/>
                </a:lnTo>
                <a:lnTo>
                  <a:pt x="15427" y="1904406"/>
                </a:lnTo>
                <a:lnTo>
                  <a:pt x="8366" y="1854021"/>
                </a:lnTo>
                <a:lnTo>
                  <a:pt x="3329" y="1801675"/>
                </a:lnTo>
                <a:lnTo>
                  <a:pt x="484" y="1747205"/>
                </a:lnTo>
                <a:lnTo>
                  <a:pt x="0" y="1690448"/>
                </a:lnTo>
                <a:lnTo>
                  <a:pt x="2045" y="1631240"/>
                </a:lnTo>
                <a:lnTo>
                  <a:pt x="6789" y="1569420"/>
                </a:lnTo>
                <a:lnTo>
                  <a:pt x="14401" y="1504823"/>
                </a:lnTo>
                <a:lnTo>
                  <a:pt x="20628" y="1465073"/>
                </a:lnTo>
                <a:lnTo>
                  <a:pt x="28637" y="1422661"/>
                </a:lnTo>
                <a:lnTo>
                  <a:pt x="38311" y="1377800"/>
                </a:lnTo>
                <a:lnTo>
                  <a:pt x="49534" y="1330705"/>
                </a:lnTo>
                <a:lnTo>
                  <a:pt x="62186" y="1281591"/>
                </a:lnTo>
                <a:lnTo>
                  <a:pt x="76153" y="1230674"/>
                </a:lnTo>
                <a:lnTo>
                  <a:pt x="91317" y="1178167"/>
                </a:lnTo>
                <a:lnTo>
                  <a:pt x="107560" y="1124287"/>
                </a:lnTo>
                <a:lnTo>
                  <a:pt x="124766" y="1069247"/>
                </a:lnTo>
                <a:lnTo>
                  <a:pt x="142817" y="1013262"/>
                </a:lnTo>
                <a:lnTo>
                  <a:pt x="161598" y="956549"/>
                </a:lnTo>
                <a:lnTo>
                  <a:pt x="180989" y="899320"/>
                </a:lnTo>
                <a:lnTo>
                  <a:pt x="200875" y="841792"/>
                </a:lnTo>
                <a:lnTo>
                  <a:pt x="221139" y="784179"/>
                </a:lnTo>
                <a:lnTo>
                  <a:pt x="241663" y="726696"/>
                </a:lnTo>
                <a:lnTo>
                  <a:pt x="262331" y="669558"/>
                </a:lnTo>
                <a:lnTo>
                  <a:pt x="283024" y="612980"/>
                </a:lnTo>
                <a:lnTo>
                  <a:pt x="303627" y="557177"/>
                </a:lnTo>
                <a:lnTo>
                  <a:pt x="324023" y="502363"/>
                </a:lnTo>
                <a:lnTo>
                  <a:pt x="344093" y="448753"/>
                </a:lnTo>
                <a:lnTo>
                  <a:pt x="363722" y="396563"/>
                </a:lnTo>
                <a:lnTo>
                  <a:pt x="382791" y="346007"/>
                </a:lnTo>
                <a:lnTo>
                  <a:pt x="401185" y="297301"/>
                </a:lnTo>
                <a:lnTo>
                  <a:pt x="418786" y="250658"/>
                </a:lnTo>
                <a:lnTo>
                  <a:pt x="435477" y="206294"/>
                </a:lnTo>
                <a:lnTo>
                  <a:pt x="451140" y="164424"/>
                </a:lnTo>
                <a:lnTo>
                  <a:pt x="465660" y="125262"/>
                </a:lnTo>
                <a:lnTo>
                  <a:pt x="478918" y="89024"/>
                </a:lnTo>
                <a:lnTo>
                  <a:pt x="501183" y="26178"/>
                </a:lnTo>
                <a:lnTo>
                  <a:pt x="509955" y="0"/>
                </a:lnTo>
              </a:path>
            </a:pathLst>
          </a:custGeom>
          <a:ln w="19812">
            <a:solidFill>
              <a:srgbClr val="000000"/>
            </a:solidFill>
            <a:prstDash val="sysDash"/>
          </a:ln>
        </p:spPr>
        <p:txBody>
          <a:bodyPr wrap="square" lIns="0" tIns="0" rIns="0" bIns="0" rtlCol="0"/>
          <a:lstStyle/>
          <a:p>
            <a:endParaRPr/>
          </a:p>
        </p:txBody>
      </p:sp>
      <p:sp>
        <p:nvSpPr>
          <p:cNvPr id="9" name="object 9"/>
          <p:cNvSpPr/>
          <p:nvPr/>
        </p:nvSpPr>
        <p:spPr>
          <a:xfrm>
            <a:off x="4675983" y="1989582"/>
            <a:ext cx="401320" cy="2087880"/>
          </a:xfrm>
          <a:custGeom>
            <a:avLst/>
            <a:gdLst/>
            <a:ahLst/>
            <a:cxnLst/>
            <a:rect l="l" t="t" r="r" b="b"/>
            <a:pathLst>
              <a:path w="401320" h="2087879">
                <a:moveTo>
                  <a:pt x="140364" y="2087879"/>
                </a:moveTo>
                <a:lnTo>
                  <a:pt x="124274" y="2048721"/>
                </a:lnTo>
                <a:lnTo>
                  <a:pt x="108373" y="2009359"/>
                </a:lnTo>
                <a:lnTo>
                  <a:pt x="92851" y="1969588"/>
                </a:lnTo>
                <a:lnTo>
                  <a:pt x="77895" y="1929203"/>
                </a:lnTo>
                <a:lnTo>
                  <a:pt x="63696" y="1888000"/>
                </a:lnTo>
                <a:lnTo>
                  <a:pt x="50442" y="1845776"/>
                </a:lnTo>
                <a:lnTo>
                  <a:pt x="38321" y="1802324"/>
                </a:lnTo>
                <a:lnTo>
                  <a:pt x="27524" y="1757441"/>
                </a:lnTo>
                <a:lnTo>
                  <a:pt x="18239" y="1710923"/>
                </a:lnTo>
                <a:lnTo>
                  <a:pt x="10655" y="1662565"/>
                </a:lnTo>
                <a:lnTo>
                  <a:pt x="4961" y="1612162"/>
                </a:lnTo>
                <a:lnTo>
                  <a:pt x="1346" y="1559510"/>
                </a:lnTo>
                <a:lnTo>
                  <a:pt x="0" y="1504405"/>
                </a:lnTo>
                <a:lnTo>
                  <a:pt x="1110" y="1446641"/>
                </a:lnTo>
                <a:lnTo>
                  <a:pt x="4867" y="1386016"/>
                </a:lnTo>
                <a:lnTo>
                  <a:pt x="11459" y="1322323"/>
                </a:lnTo>
                <a:lnTo>
                  <a:pt x="17190" y="1282012"/>
                </a:lnTo>
                <a:lnTo>
                  <a:pt x="24752" y="1238652"/>
                </a:lnTo>
                <a:lnTo>
                  <a:pt x="34007" y="1192531"/>
                </a:lnTo>
                <a:lnTo>
                  <a:pt x="44813" y="1143934"/>
                </a:lnTo>
                <a:lnTo>
                  <a:pt x="57032" y="1093146"/>
                </a:lnTo>
                <a:lnTo>
                  <a:pt x="70524" y="1040454"/>
                </a:lnTo>
                <a:lnTo>
                  <a:pt x="85151" y="986143"/>
                </a:lnTo>
                <a:lnTo>
                  <a:pt x="100773" y="930498"/>
                </a:lnTo>
                <a:lnTo>
                  <a:pt x="117250" y="873807"/>
                </a:lnTo>
                <a:lnTo>
                  <a:pt x="134442" y="816353"/>
                </a:lnTo>
                <a:lnTo>
                  <a:pt x="152212" y="758424"/>
                </a:lnTo>
                <a:lnTo>
                  <a:pt x="170419" y="700304"/>
                </a:lnTo>
                <a:lnTo>
                  <a:pt x="188923" y="642280"/>
                </a:lnTo>
                <a:lnTo>
                  <a:pt x="207586" y="584638"/>
                </a:lnTo>
                <a:lnTo>
                  <a:pt x="226269" y="527662"/>
                </a:lnTo>
                <a:lnTo>
                  <a:pt x="244831" y="471640"/>
                </a:lnTo>
                <a:lnTo>
                  <a:pt x="263134" y="416856"/>
                </a:lnTo>
                <a:lnTo>
                  <a:pt x="281037" y="363596"/>
                </a:lnTo>
                <a:lnTo>
                  <a:pt x="298403" y="312146"/>
                </a:lnTo>
                <a:lnTo>
                  <a:pt x="315090" y="262792"/>
                </a:lnTo>
                <a:lnTo>
                  <a:pt x="330961" y="215820"/>
                </a:lnTo>
                <a:lnTo>
                  <a:pt x="345875" y="171515"/>
                </a:lnTo>
                <a:lnTo>
                  <a:pt x="359693" y="130163"/>
                </a:lnTo>
                <a:lnTo>
                  <a:pt x="372276" y="92049"/>
                </a:lnTo>
                <a:lnTo>
                  <a:pt x="393180" y="26682"/>
                </a:lnTo>
                <a:lnTo>
                  <a:pt x="401222" y="0"/>
                </a:lnTo>
              </a:path>
            </a:pathLst>
          </a:custGeom>
          <a:ln w="19812">
            <a:solidFill>
              <a:srgbClr val="000000"/>
            </a:solidFill>
            <a:prstDash val="sysDash"/>
          </a:ln>
        </p:spPr>
        <p:txBody>
          <a:bodyPr wrap="square" lIns="0" tIns="0" rIns="0" bIns="0" rtlCol="0"/>
          <a:lstStyle/>
          <a:p>
            <a:endParaRPr/>
          </a:p>
        </p:txBody>
      </p:sp>
      <p:sp>
        <p:nvSpPr>
          <p:cNvPr id="10" name="object 10"/>
          <p:cNvSpPr/>
          <p:nvPr/>
        </p:nvSpPr>
        <p:spPr>
          <a:xfrm>
            <a:off x="4023145" y="2350770"/>
            <a:ext cx="333375" cy="1871980"/>
          </a:xfrm>
          <a:custGeom>
            <a:avLst/>
            <a:gdLst/>
            <a:ahLst/>
            <a:cxnLst/>
            <a:rect l="l" t="t" r="r" b="b"/>
            <a:pathLst>
              <a:path w="333375" h="1871979">
                <a:moveTo>
                  <a:pt x="116419" y="1871471"/>
                </a:moveTo>
                <a:lnTo>
                  <a:pt x="101162" y="1831341"/>
                </a:lnTo>
                <a:lnTo>
                  <a:pt x="86136" y="1790941"/>
                </a:lnTo>
                <a:lnTo>
                  <a:pt x="71575" y="1749996"/>
                </a:lnTo>
                <a:lnTo>
                  <a:pt x="57714" y="1708232"/>
                </a:lnTo>
                <a:lnTo>
                  <a:pt x="44787" y="1665377"/>
                </a:lnTo>
                <a:lnTo>
                  <a:pt x="33030" y="1621154"/>
                </a:lnTo>
                <a:lnTo>
                  <a:pt x="22678" y="1575292"/>
                </a:lnTo>
                <a:lnTo>
                  <a:pt x="13963" y="1527514"/>
                </a:lnTo>
                <a:lnTo>
                  <a:pt x="7123" y="1477548"/>
                </a:lnTo>
                <a:lnTo>
                  <a:pt x="2390" y="1425118"/>
                </a:lnTo>
                <a:lnTo>
                  <a:pt x="0" y="1369952"/>
                </a:lnTo>
                <a:lnTo>
                  <a:pt x="187" y="1311775"/>
                </a:lnTo>
                <a:lnTo>
                  <a:pt x="3186" y="1250312"/>
                </a:lnTo>
                <a:lnTo>
                  <a:pt x="9231" y="1185290"/>
                </a:lnTo>
                <a:lnTo>
                  <a:pt x="14716" y="1144440"/>
                </a:lnTo>
                <a:lnTo>
                  <a:pt x="22106" y="1100173"/>
                </a:lnTo>
                <a:lnTo>
                  <a:pt x="31237" y="1052855"/>
                </a:lnTo>
                <a:lnTo>
                  <a:pt x="41943" y="1002850"/>
                </a:lnTo>
                <a:lnTo>
                  <a:pt x="54061" y="950522"/>
                </a:lnTo>
                <a:lnTo>
                  <a:pt x="67425" y="896237"/>
                </a:lnTo>
                <a:lnTo>
                  <a:pt x="81871" y="840358"/>
                </a:lnTo>
                <a:lnTo>
                  <a:pt x="97233" y="783251"/>
                </a:lnTo>
                <a:lnTo>
                  <a:pt x="113347" y="725280"/>
                </a:lnTo>
                <a:lnTo>
                  <a:pt x="130048" y="666810"/>
                </a:lnTo>
                <a:lnTo>
                  <a:pt x="147172" y="608205"/>
                </a:lnTo>
                <a:lnTo>
                  <a:pt x="164552" y="549830"/>
                </a:lnTo>
                <a:lnTo>
                  <a:pt x="182026" y="492050"/>
                </a:lnTo>
                <a:lnTo>
                  <a:pt x="199427" y="435229"/>
                </a:lnTo>
                <a:lnTo>
                  <a:pt x="216591" y="379732"/>
                </a:lnTo>
                <a:lnTo>
                  <a:pt x="233353" y="325924"/>
                </a:lnTo>
                <a:lnTo>
                  <a:pt x="249549" y="274169"/>
                </a:lnTo>
                <a:lnTo>
                  <a:pt x="265013" y="224831"/>
                </a:lnTo>
                <a:lnTo>
                  <a:pt x="279581" y="178276"/>
                </a:lnTo>
                <a:lnTo>
                  <a:pt x="293088" y="134868"/>
                </a:lnTo>
                <a:lnTo>
                  <a:pt x="305369" y="94972"/>
                </a:lnTo>
                <a:lnTo>
                  <a:pt x="316259" y="58952"/>
                </a:lnTo>
                <a:lnTo>
                  <a:pt x="325594" y="27173"/>
                </a:lnTo>
                <a:lnTo>
                  <a:pt x="333208" y="0"/>
                </a:lnTo>
              </a:path>
            </a:pathLst>
          </a:custGeom>
          <a:ln w="19812">
            <a:solidFill>
              <a:srgbClr val="000000"/>
            </a:solidFill>
            <a:prstDash val="sysDash"/>
          </a:ln>
        </p:spPr>
        <p:txBody>
          <a:bodyPr wrap="square" lIns="0" tIns="0" rIns="0" bIns="0" rtlCol="0"/>
          <a:lstStyle/>
          <a:p>
            <a:endParaRPr/>
          </a:p>
        </p:txBody>
      </p:sp>
      <p:sp>
        <p:nvSpPr>
          <p:cNvPr id="11" name="object 11"/>
          <p:cNvSpPr/>
          <p:nvPr/>
        </p:nvSpPr>
        <p:spPr>
          <a:xfrm>
            <a:off x="3364755" y="2925317"/>
            <a:ext cx="200660" cy="1442085"/>
          </a:xfrm>
          <a:custGeom>
            <a:avLst/>
            <a:gdLst/>
            <a:ahLst/>
            <a:cxnLst/>
            <a:rect l="l" t="t" r="r" b="b"/>
            <a:pathLst>
              <a:path w="200660" h="1442085">
                <a:moveTo>
                  <a:pt x="70213" y="1441704"/>
                </a:moveTo>
                <a:lnTo>
                  <a:pt x="58551" y="1402350"/>
                </a:lnTo>
                <a:lnTo>
                  <a:pt x="47175" y="1362558"/>
                </a:lnTo>
                <a:lnTo>
                  <a:pt x="36375" y="1321892"/>
                </a:lnTo>
                <a:lnTo>
                  <a:pt x="26442" y="1279920"/>
                </a:lnTo>
                <a:lnTo>
                  <a:pt x="17670" y="1236208"/>
                </a:lnTo>
                <a:lnTo>
                  <a:pt x="10347" y="1190323"/>
                </a:lnTo>
                <a:lnTo>
                  <a:pt x="4767" y="1141831"/>
                </a:lnTo>
                <a:lnTo>
                  <a:pt x="1221" y="1090299"/>
                </a:lnTo>
                <a:lnTo>
                  <a:pt x="0" y="1035294"/>
                </a:lnTo>
                <a:lnTo>
                  <a:pt x="1394" y="976382"/>
                </a:lnTo>
                <a:lnTo>
                  <a:pt x="5697" y="913130"/>
                </a:lnTo>
                <a:lnTo>
                  <a:pt x="10363" y="870563"/>
                </a:lnTo>
                <a:lnTo>
                  <a:pt x="17006" y="823485"/>
                </a:lnTo>
                <a:lnTo>
                  <a:pt x="25394" y="772562"/>
                </a:lnTo>
                <a:lnTo>
                  <a:pt x="35289" y="718460"/>
                </a:lnTo>
                <a:lnTo>
                  <a:pt x="46458" y="661845"/>
                </a:lnTo>
                <a:lnTo>
                  <a:pt x="58665" y="603381"/>
                </a:lnTo>
                <a:lnTo>
                  <a:pt x="71676" y="543736"/>
                </a:lnTo>
                <a:lnTo>
                  <a:pt x="85256" y="483573"/>
                </a:lnTo>
                <a:lnTo>
                  <a:pt x="99169" y="423560"/>
                </a:lnTo>
                <a:lnTo>
                  <a:pt x="113181" y="364362"/>
                </a:lnTo>
                <a:lnTo>
                  <a:pt x="127057" y="306645"/>
                </a:lnTo>
                <a:lnTo>
                  <a:pt x="140561" y="251074"/>
                </a:lnTo>
                <a:lnTo>
                  <a:pt x="153460" y="198315"/>
                </a:lnTo>
                <a:lnTo>
                  <a:pt x="165518" y="149033"/>
                </a:lnTo>
                <a:lnTo>
                  <a:pt x="176500" y="103895"/>
                </a:lnTo>
                <a:lnTo>
                  <a:pt x="186171" y="63567"/>
                </a:lnTo>
                <a:lnTo>
                  <a:pt x="194297" y="28713"/>
                </a:lnTo>
                <a:lnTo>
                  <a:pt x="200642" y="0"/>
                </a:lnTo>
              </a:path>
            </a:pathLst>
          </a:custGeom>
          <a:ln w="19812">
            <a:solidFill>
              <a:srgbClr val="000000"/>
            </a:solidFill>
            <a:prstDash val="sysDash"/>
          </a:ln>
        </p:spPr>
        <p:txBody>
          <a:bodyPr wrap="square" lIns="0" tIns="0" rIns="0" bIns="0" rtlCol="0"/>
          <a:lstStyle/>
          <a:p>
            <a:endParaRPr/>
          </a:p>
        </p:txBody>
      </p:sp>
      <p:sp>
        <p:nvSpPr>
          <p:cNvPr id="12" name="object 12"/>
          <p:cNvSpPr/>
          <p:nvPr/>
        </p:nvSpPr>
        <p:spPr>
          <a:xfrm>
            <a:off x="2849874" y="3789426"/>
            <a:ext cx="67945" cy="719455"/>
          </a:xfrm>
          <a:custGeom>
            <a:avLst/>
            <a:gdLst/>
            <a:ahLst/>
            <a:cxnLst/>
            <a:rect l="l" t="t" r="r" b="b"/>
            <a:pathLst>
              <a:path w="67944" h="719454">
                <a:moveTo>
                  <a:pt x="23754" y="719328"/>
                </a:moveTo>
                <a:lnTo>
                  <a:pt x="15179" y="675813"/>
                </a:lnTo>
                <a:lnTo>
                  <a:pt x="7670" y="629989"/>
                </a:lnTo>
                <a:lnTo>
                  <a:pt x="2265" y="579543"/>
                </a:lnTo>
                <a:lnTo>
                  <a:pt x="0" y="522167"/>
                </a:lnTo>
                <a:lnTo>
                  <a:pt x="1910" y="455549"/>
                </a:lnTo>
                <a:lnTo>
                  <a:pt x="5717" y="410855"/>
                </a:lnTo>
                <a:lnTo>
                  <a:pt x="11889" y="358474"/>
                </a:lnTo>
                <a:lnTo>
                  <a:pt x="19788" y="301065"/>
                </a:lnTo>
                <a:lnTo>
                  <a:pt x="28779" y="241288"/>
                </a:lnTo>
                <a:lnTo>
                  <a:pt x="38225" y="181804"/>
                </a:lnTo>
                <a:lnTo>
                  <a:pt x="47488" y="125273"/>
                </a:lnTo>
                <a:lnTo>
                  <a:pt x="55934" y="74355"/>
                </a:lnTo>
                <a:lnTo>
                  <a:pt x="62924" y="31711"/>
                </a:lnTo>
                <a:lnTo>
                  <a:pt x="67823" y="0"/>
                </a:lnTo>
              </a:path>
            </a:pathLst>
          </a:custGeom>
          <a:ln w="19812">
            <a:solidFill>
              <a:srgbClr val="000000"/>
            </a:solidFill>
            <a:prstDash val="sysDash"/>
          </a:ln>
        </p:spPr>
        <p:txBody>
          <a:bodyPr wrap="square" lIns="0" tIns="0" rIns="0" bIns="0" rtlCol="0"/>
          <a:lstStyle/>
          <a:p>
            <a:endParaRPr/>
          </a:p>
        </p:txBody>
      </p:sp>
      <p:sp>
        <p:nvSpPr>
          <p:cNvPr id="13" name="object 13"/>
          <p:cNvSpPr txBox="1"/>
          <p:nvPr/>
        </p:nvSpPr>
        <p:spPr>
          <a:xfrm>
            <a:off x="6355079" y="1436573"/>
            <a:ext cx="831850" cy="391795"/>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U(C</a:t>
            </a:r>
            <a:r>
              <a:rPr sz="2400" spc="-7" baseline="-20833" dirty="0">
                <a:latin typeface="Arial"/>
                <a:cs typeface="Arial"/>
              </a:rPr>
              <a:t>1</a:t>
            </a:r>
            <a:r>
              <a:rPr sz="2400" spc="-5" dirty="0">
                <a:latin typeface="Arial"/>
                <a:cs typeface="Arial"/>
              </a:rPr>
              <a:t>)</a:t>
            </a:r>
            <a:endParaRPr sz="2400">
              <a:latin typeface="Arial"/>
              <a:cs typeface="Arial"/>
            </a:endParaRPr>
          </a:p>
        </p:txBody>
      </p:sp>
      <p:sp>
        <p:nvSpPr>
          <p:cNvPr id="14" name="object 14"/>
          <p:cNvSpPr txBox="1"/>
          <p:nvPr/>
        </p:nvSpPr>
        <p:spPr>
          <a:xfrm>
            <a:off x="953719" y="1510029"/>
            <a:ext cx="124968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U(C</a:t>
            </a:r>
            <a:r>
              <a:rPr sz="2400" spc="-7" baseline="-20833" dirty="0">
                <a:latin typeface="Arial"/>
                <a:cs typeface="Arial"/>
              </a:rPr>
              <a:t>0</a:t>
            </a:r>
            <a:r>
              <a:rPr sz="2400" spc="-5" dirty="0">
                <a:latin typeface="Arial"/>
                <a:cs typeface="Arial"/>
              </a:rPr>
              <a:t>,C</a:t>
            </a:r>
            <a:r>
              <a:rPr sz="2400" spc="-7" baseline="-20833" dirty="0">
                <a:latin typeface="Arial"/>
                <a:cs typeface="Arial"/>
              </a:rPr>
              <a:t>1</a:t>
            </a:r>
            <a:r>
              <a:rPr sz="2400" spc="-5" dirty="0">
                <a:latin typeface="Arial"/>
                <a:cs typeface="Arial"/>
              </a:rPr>
              <a:t>)</a:t>
            </a:r>
            <a:endParaRPr sz="2400">
              <a:latin typeface="Arial"/>
              <a:cs typeface="Arial"/>
            </a:endParaRPr>
          </a:p>
        </p:txBody>
      </p:sp>
      <p:sp>
        <p:nvSpPr>
          <p:cNvPr id="15" name="object 15"/>
          <p:cNvSpPr txBox="1"/>
          <p:nvPr/>
        </p:nvSpPr>
        <p:spPr>
          <a:xfrm>
            <a:off x="7506334" y="2421077"/>
            <a:ext cx="408940" cy="391795"/>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1</a:t>
            </a:r>
            <a:endParaRPr sz="2400" baseline="-20833">
              <a:latin typeface="Arial"/>
              <a:cs typeface="Arial"/>
            </a:endParaRPr>
          </a:p>
        </p:txBody>
      </p:sp>
      <p:sp>
        <p:nvSpPr>
          <p:cNvPr id="16" name="object 16"/>
          <p:cNvSpPr txBox="1"/>
          <p:nvPr/>
        </p:nvSpPr>
        <p:spPr>
          <a:xfrm>
            <a:off x="3714750" y="2987420"/>
            <a:ext cx="419100" cy="8483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B</a:t>
            </a:r>
            <a:r>
              <a:rPr sz="5400" dirty="0">
                <a:latin typeface="Arial"/>
                <a:cs typeface="Arial"/>
              </a:rPr>
              <a:t>.</a:t>
            </a:r>
            <a:endParaRPr sz="5400">
              <a:latin typeface="Arial"/>
              <a:cs typeface="Arial"/>
            </a:endParaRPr>
          </a:p>
        </p:txBody>
      </p:sp>
      <p:sp>
        <p:nvSpPr>
          <p:cNvPr id="17" name="object 17"/>
          <p:cNvSpPr txBox="1"/>
          <p:nvPr/>
        </p:nvSpPr>
        <p:spPr>
          <a:xfrm>
            <a:off x="3859148" y="2291841"/>
            <a:ext cx="419100" cy="8483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A</a:t>
            </a:r>
            <a:r>
              <a:rPr sz="5400" dirty="0">
                <a:latin typeface="Arial"/>
                <a:cs typeface="Arial"/>
              </a:rPr>
              <a:t>.</a:t>
            </a:r>
            <a:endParaRPr sz="5400">
              <a:latin typeface="Arial"/>
              <a:cs typeface="Arial"/>
            </a:endParaRPr>
          </a:p>
        </p:txBody>
      </p:sp>
      <p:sp>
        <p:nvSpPr>
          <p:cNvPr id="18" name="object 18"/>
          <p:cNvSpPr txBox="1"/>
          <p:nvPr/>
        </p:nvSpPr>
        <p:spPr>
          <a:xfrm>
            <a:off x="5375909" y="6439306"/>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0</a:t>
            </a:r>
            <a:endParaRPr sz="1600">
              <a:latin typeface="Arial"/>
              <a:cs typeface="Arial"/>
            </a:endParaRPr>
          </a:p>
        </p:txBody>
      </p:sp>
      <p:sp>
        <p:nvSpPr>
          <p:cNvPr id="19" name="object 19"/>
          <p:cNvSpPr txBox="1"/>
          <p:nvPr/>
        </p:nvSpPr>
        <p:spPr>
          <a:xfrm>
            <a:off x="4495801" y="3690366"/>
            <a:ext cx="3352800" cy="2577629"/>
          </a:xfrm>
          <a:prstGeom prst="rect">
            <a:avLst/>
          </a:prstGeom>
        </p:spPr>
        <p:txBody>
          <a:bodyPr vert="horz" wrap="square" lIns="0" tIns="12700" rIns="0" bIns="0" rtlCol="0">
            <a:spAutoFit/>
          </a:bodyPr>
          <a:lstStyle/>
          <a:p>
            <a:pPr marL="982344">
              <a:lnSpc>
                <a:spcPct val="100000"/>
              </a:lnSpc>
              <a:spcBef>
                <a:spcPts val="100"/>
              </a:spcBef>
            </a:pPr>
            <a:r>
              <a:rPr sz="2400" spc="-5" dirty="0">
                <a:latin typeface="Arial"/>
                <a:cs typeface="Arial"/>
              </a:rPr>
              <a:t>U(C</a:t>
            </a:r>
            <a:r>
              <a:rPr sz="2400" spc="-7" baseline="-20833" dirty="0">
                <a:latin typeface="Arial"/>
                <a:cs typeface="Arial"/>
              </a:rPr>
              <a:t>0</a:t>
            </a:r>
            <a:r>
              <a:rPr sz="2400" spc="-5" dirty="0">
                <a:latin typeface="Arial"/>
                <a:cs typeface="Arial"/>
              </a:rPr>
              <a:t>)</a:t>
            </a:r>
            <a:endParaRPr sz="2400">
              <a:latin typeface="Arial"/>
              <a:cs typeface="Arial"/>
            </a:endParaRPr>
          </a:p>
          <a:p>
            <a:pPr marL="38100" marR="30480">
              <a:lnSpc>
                <a:spcPct val="100000"/>
              </a:lnSpc>
              <a:spcBef>
                <a:spcPts val="1980"/>
              </a:spcBef>
            </a:pPr>
            <a:r>
              <a:rPr sz="1800" spc="-5" dirty="0">
                <a:latin typeface="Calibri"/>
                <a:cs typeface="Calibri"/>
              </a:rPr>
              <a:t>This </a:t>
            </a:r>
            <a:r>
              <a:rPr sz="1800" spc="-10" dirty="0">
                <a:latin typeface="Calibri"/>
                <a:cs typeface="Calibri"/>
              </a:rPr>
              <a:t>figure shows </a:t>
            </a:r>
            <a:r>
              <a:rPr sz="1800" dirty="0">
                <a:latin typeface="Calibri"/>
                <a:cs typeface="Calibri"/>
              </a:rPr>
              <a:t>the </a:t>
            </a:r>
            <a:r>
              <a:rPr sz="1800" spc="-5" dirty="0">
                <a:latin typeface="Calibri"/>
                <a:cs typeface="Calibri"/>
              </a:rPr>
              <a:t>utility in two  dimensions: utility of </a:t>
            </a:r>
            <a:r>
              <a:rPr sz="1800" spc="-10" dirty="0">
                <a:latin typeface="Calibri"/>
                <a:cs typeface="Calibri"/>
              </a:rPr>
              <a:t>consuming </a:t>
            </a:r>
            <a:r>
              <a:rPr sz="1800" spc="-5" dirty="0">
                <a:latin typeface="Calibri"/>
                <a:cs typeface="Calibri"/>
              </a:rPr>
              <a:t>at  time </a:t>
            </a:r>
            <a:r>
              <a:rPr sz="1800" spc="-20" dirty="0">
                <a:latin typeface="Calibri"/>
                <a:cs typeface="Calibri"/>
              </a:rPr>
              <a:t>zero </a:t>
            </a:r>
            <a:r>
              <a:rPr sz="1800" dirty="0">
                <a:latin typeface="Calibri"/>
                <a:cs typeface="Calibri"/>
              </a:rPr>
              <a:t>and </a:t>
            </a:r>
            <a:r>
              <a:rPr sz="1800" spc="-5" dirty="0">
                <a:latin typeface="Calibri"/>
                <a:cs typeface="Calibri"/>
              </a:rPr>
              <a:t>utility of </a:t>
            </a:r>
            <a:r>
              <a:rPr sz="1800" spc="-10" dirty="0">
                <a:latin typeface="Calibri"/>
                <a:cs typeface="Calibri"/>
              </a:rPr>
              <a:t>consuming  at </a:t>
            </a:r>
            <a:r>
              <a:rPr sz="1800" spc="-5" dirty="0">
                <a:latin typeface="Calibri"/>
                <a:cs typeface="Calibri"/>
              </a:rPr>
              <a:t>time one. The </a:t>
            </a:r>
            <a:r>
              <a:rPr sz="1800" spc="-15" dirty="0">
                <a:latin typeface="Calibri"/>
                <a:cs typeface="Calibri"/>
              </a:rPr>
              <a:t>dotted </a:t>
            </a:r>
            <a:r>
              <a:rPr sz="1800" spc="-10" dirty="0">
                <a:latin typeface="Calibri"/>
                <a:cs typeface="Calibri"/>
              </a:rPr>
              <a:t>lines  represent indifference </a:t>
            </a:r>
            <a:r>
              <a:rPr sz="1800" spc="-5" dirty="0">
                <a:latin typeface="Calibri"/>
                <a:cs typeface="Calibri"/>
              </a:rPr>
              <a:t>curves. </a:t>
            </a:r>
            <a:r>
              <a:rPr sz="1800" dirty="0">
                <a:latin typeface="Calibri"/>
                <a:cs typeface="Calibri"/>
              </a:rPr>
              <a:t>All  </a:t>
            </a:r>
            <a:r>
              <a:rPr sz="1800" spc="-5" dirty="0">
                <a:latin typeface="Calibri"/>
                <a:cs typeface="Calibri"/>
              </a:rPr>
              <a:t>points </a:t>
            </a:r>
            <a:r>
              <a:rPr sz="1800" dirty="0">
                <a:latin typeface="Calibri"/>
                <a:cs typeface="Calibri"/>
              </a:rPr>
              <a:t>along a </a:t>
            </a:r>
            <a:r>
              <a:rPr sz="1800" spc="-15" dirty="0">
                <a:latin typeface="Calibri"/>
                <a:cs typeface="Calibri"/>
              </a:rPr>
              <a:t>dotted </a:t>
            </a:r>
            <a:r>
              <a:rPr sz="1800" spc="-5" dirty="0">
                <a:latin typeface="Calibri"/>
                <a:cs typeface="Calibri"/>
              </a:rPr>
              <a:t>line </a:t>
            </a:r>
            <a:r>
              <a:rPr sz="1800" spc="-10" dirty="0">
                <a:latin typeface="Calibri"/>
                <a:cs typeface="Calibri"/>
              </a:rPr>
              <a:t>are </a:t>
            </a:r>
            <a:r>
              <a:rPr sz="1800" spc="-5" dirty="0">
                <a:latin typeface="Calibri"/>
                <a:cs typeface="Calibri"/>
              </a:rPr>
              <a:t>on  </a:t>
            </a:r>
            <a:r>
              <a:rPr sz="1800" dirty="0">
                <a:latin typeface="Calibri"/>
                <a:cs typeface="Calibri"/>
              </a:rPr>
              <a:t>the </a:t>
            </a:r>
            <a:r>
              <a:rPr sz="1800" spc="-5" dirty="0">
                <a:latin typeface="Calibri"/>
                <a:cs typeface="Calibri"/>
              </a:rPr>
              <a:t>same level on </a:t>
            </a:r>
            <a:r>
              <a:rPr sz="1800" dirty="0">
                <a:latin typeface="Calibri"/>
                <a:cs typeface="Calibri"/>
              </a:rPr>
              <a:t>the </a:t>
            </a:r>
            <a:r>
              <a:rPr sz="1800" spc="-5" dirty="0">
                <a:latin typeface="Calibri"/>
                <a:cs typeface="Calibri"/>
              </a:rPr>
              <a:t>y-axis,</a:t>
            </a:r>
            <a:r>
              <a:rPr sz="1800" spc="-45" dirty="0">
                <a:latin typeface="Calibri"/>
                <a:cs typeface="Calibri"/>
              </a:rPr>
              <a:t> </a:t>
            </a:r>
            <a:r>
              <a:rPr sz="1800" spc="-5" dirty="0">
                <a:latin typeface="Calibri"/>
                <a:cs typeface="Calibri"/>
              </a:rPr>
              <a:t>having</a:t>
            </a:r>
            <a:endParaRPr sz="1800">
              <a:latin typeface="Calibri"/>
              <a:cs typeface="Calibri"/>
            </a:endParaRPr>
          </a:p>
        </p:txBody>
      </p:sp>
      <p:sp>
        <p:nvSpPr>
          <p:cNvPr id="20" name="object 20"/>
          <p:cNvSpPr txBox="1"/>
          <p:nvPr/>
        </p:nvSpPr>
        <p:spPr>
          <a:xfrm>
            <a:off x="5131053" y="6152489"/>
            <a:ext cx="1819910" cy="391160"/>
          </a:xfrm>
          <a:prstGeom prst="rect">
            <a:avLst/>
          </a:prstGeom>
        </p:spPr>
        <p:txBody>
          <a:bodyPr vert="horz" wrap="square" lIns="0" tIns="12700" rIns="0" bIns="0" rtlCol="0">
            <a:spAutoFit/>
          </a:bodyPr>
          <a:lstStyle/>
          <a:p>
            <a:pPr marL="38100">
              <a:lnSpc>
                <a:spcPct val="100000"/>
              </a:lnSpc>
              <a:spcBef>
                <a:spcPts val="100"/>
              </a:spcBef>
            </a:pPr>
            <a:r>
              <a:rPr sz="3600" spc="-7" baseline="-19675" dirty="0">
                <a:latin typeface="Arial"/>
                <a:cs typeface="Arial"/>
              </a:rPr>
              <a:t>C</a:t>
            </a:r>
            <a:r>
              <a:rPr sz="3600" spc="-622" baseline="-19675" dirty="0">
                <a:latin typeface="Arial"/>
                <a:cs typeface="Arial"/>
              </a:rPr>
              <a:t> </a:t>
            </a:r>
            <a:r>
              <a:rPr sz="1800" dirty="0">
                <a:latin typeface="Calibri"/>
                <a:cs typeface="Calibri"/>
              </a:rPr>
              <a:t>the </a:t>
            </a:r>
            <a:r>
              <a:rPr sz="1800" spc="-5" dirty="0">
                <a:latin typeface="Calibri"/>
                <a:cs typeface="Calibri"/>
              </a:rPr>
              <a:t>same </a:t>
            </a:r>
            <a:r>
              <a:rPr sz="1800" spc="-20" dirty="0">
                <a:latin typeface="Calibri"/>
                <a:cs typeface="Calibri"/>
              </a:rPr>
              <a:t>utility.</a:t>
            </a:r>
            <a:endParaRPr sz="18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555497"/>
            <a:ext cx="5092954" cy="505908"/>
          </a:xfrm>
          <a:prstGeom prst="rect">
            <a:avLst/>
          </a:prstGeom>
        </p:spPr>
        <p:txBody>
          <a:bodyPr vert="horz" wrap="square" lIns="0" tIns="13335" rIns="0" bIns="0" rtlCol="0">
            <a:spAutoFit/>
          </a:bodyPr>
          <a:lstStyle/>
          <a:p>
            <a:pPr marL="12700">
              <a:lnSpc>
                <a:spcPct val="100000"/>
              </a:lnSpc>
              <a:spcBef>
                <a:spcPts val="105"/>
              </a:spcBef>
            </a:pPr>
            <a:r>
              <a:rPr sz="3200" spc="-15" dirty="0"/>
              <a:t>Indifference</a:t>
            </a:r>
            <a:r>
              <a:rPr sz="3200" spc="-60" dirty="0"/>
              <a:t> </a:t>
            </a:r>
            <a:r>
              <a:rPr sz="3200" spc="-5" dirty="0"/>
              <a:t>curves</a:t>
            </a:r>
            <a:endParaRPr sz="3200"/>
          </a:p>
        </p:txBody>
      </p:sp>
      <p:sp>
        <p:nvSpPr>
          <p:cNvPr id="3" name="object 3"/>
          <p:cNvSpPr/>
          <p:nvPr/>
        </p:nvSpPr>
        <p:spPr>
          <a:xfrm>
            <a:off x="1796795" y="2203704"/>
            <a:ext cx="76200" cy="3672840"/>
          </a:xfrm>
          <a:custGeom>
            <a:avLst/>
            <a:gdLst/>
            <a:ahLst/>
            <a:cxnLst/>
            <a:rect l="l" t="t" r="r" b="b"/>
            <a:pathLst>
              <a:path w="76200" h="3672840">
                <a:moveTo>
                  <a:pt x="44450" y="63500"/>
                </a:moveTo>
                <a:lnTo>
                  <a:pt x="31750" y="63500"/>
                </a:lnTo>
                <a:lnTo>
                  <a:pt x="31750" y="3672840"/>
                </a:lnTo>
                <a:lnTo>
                  <a:pt x="44450" y="3672840"/>
                </a:lnTo>
                <a:lnTo>
                  <a:pt x="44450" y="63500"/>
                </a:lnTo>
                <a:close/>
              </a:path>
              <a:path w="76200" h="3672840">
                <a:moveTo>
                  <a:pt x="38100" y="0"/>
                </a:moveTo>
                <a:lnTo>
                  <a:pt x="0" y="76200"/>
                </a:lnTo>
                <a:lnTo>
                  <a:pt x="31750" y="76200"/>
                </a:lnTo>
                <a:lnTo>
                  <a:pt x="31750" y="63500"/>
                </a:lnTo>
                <a:lnTo>
                  <a:pt x="69850" y="63500"/>
                </a:lnTo>
                <a:lnTo>
                  <a:pt x="38100" y="0"/>
                </a:lnTo>
                <a:close/>
              </a:path>
              <a:path w="76200" h="367284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5838444"/>
            <a:ext cx="5832475" cy="76200"/>
          </a:xfrm>
          <a:custGeom>
            <a:avLst/>
            <a:gdLst/>
            <a:ahLst/>
            <a:cxnLst/>
            <a:rect l="l" t="t" r="r" b="b"/>
            <a:pathLst>
              <a:path w="5832475" h="76200">
                <a:moveTo>
                  <a:pt x="5756148" y="0"/>
                </a:moveTo>
                <a:lnTo>
                  <a:pt x="5756148" y="76199"/>
                </a:lnTo>
                <a:lnTo>
                  <a:pt x="5819648" y="44449"/>
                </a:lnTo>
                <a:lnTo>
                  <a:pt x="5768848" y="44449"/>
                </a:lnTo>
                <a:lnTo>
                  <a:pt x="5768848" y="31749"/>
                </a:lnTo>
                <a:lnTo>
                  <a:pt x="5819648" y="31749"/>
                </a:lnTo>
                <a:lnTo>
                  <a:pt x="5756148" y="0"/>
                </a:lnTo>
                <a:close/>
              </a:path>
              <a:path w="5832475" h="76200">
                <a:moveTo>
                  <a:pt x="5756148" y="31749"/>
                </a:moveTo>
                <a:lnTo>
                  <a:pt x="0" y="31749"/>
                </a:lnTo>
                <a:lnTo>
                  <a:pt x="0" y="44449"/>
                </a:lnTo>
                <a:lnTo>
                  <a:pt x="5756148" y="44449"/>
                </a:lnTo>
                <a:lnTo>
                  <a:pt x="5756148" y="31749"/>
                </a:lnTo>
                <a:close/>
              </a:path>
              <a:path w="5832475" h="76200">
                <a:moveTo>
                  <a:pt x="5819648" y="31749"/>
                </a:moveTo>
                <a:lnTo>
                  <a:pt x="5768848" y="31749"/>
                </a:lnTo>
                <a:lnTo>
                  <a:pt x="5768848" y="44449"/>
                </a:lnTo>
                <a:lnTo>
                  <a:pt x="5819648" y="44449"/>
                </a:lnTo>
                <a:lnTo>
                  <a:pt x="5832348" y="38099"/>
                </a:lnTo>
                <a:lnTo>
                  <a:pt x="5819648" y="31749"/>
                </a:lnTo>
                <a:close/>
              </a:path>
            </a:pathLst>
          </a:custGeom>
          <a:solidFill>
            <a:srgbClr val="000000"/>
          </a:solidFill>
        </p:spPr>
        <p:txBody>
          <a:bodyPr wrap="square" lIns="0" tIns="0" rIns="0" bIns="0" rtlCol="0"/>
          <a:lstStyle/>
          <a:p>
            <a:endParaRPr/>
          </a:p>
        </p:txBody>
      </p:sp>
      <p:sp>
        <p:nvSpPr>
          <p:cNvPr id="5" name="object 5"/>
          <p:cNvSpPr txBox="1"/>
          <p:nvPr/>
        </p:nvSpPr>
        <p:spPr>
          <a:xfrm>
            <a:off x="1293241" y="1816734"/>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1</a:t>
            </a:r>
            <a:endParaRPr sz="2400" baseline="-20833">
              <a:latin typeface="Arial"/>
              <a:cs typeface="Arial"/>
            </a:endParaRPr>
          </a:p>
        </p:txBody>
      </p:sp>
      <p:sp>
        <p:nvSpPr>
          <p:cNvPr id="6" name="object 6"/>
          <p:cNvSpPr txBox="1"/>
          <p:nvPr/>
        </p:nvSpPr>
        <p:spPr>
          <a:xfrm>
            <a:off x="7696201" y="5687669"/>
            <a:ext cx="45720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0</a:t>
            </a:r>
            <a:endParaRPr sz="2400" baseline="-20833">
              <a:latin typeface="Arial"/>
              <a:cs typeface="Arial"/>
            </a:endParaRPr>
          </a:p>
        </p:txBody>
      </p:sp>
      <p:sp>
        <p:nvSpPr>
          <p:cNvPr id="7" name="object 7"/>
          <p:cNvSpPr/>
          <p:nvPr/>
        </p:nvSpPr>
        <p:spPr>
          <a:xfrm>
            <a:off x="3131820" y="2276855"/>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8"/>
                </a:lnTo>
                <a:lnTo>
                  <a:pt x="750005" y="1968223"/>
                </a:lnTo>
                <a:lnTo>
                  <a:pt x="782750" y="1991123"/>
                </a:lnTo>
                <a:lnTo>
                  <a:pt x="817362" y="2013584"/>
                </a:lnTo>
                <a:lnTo>
                  <a:pt x="853768" y="2035612"/>
                </a:lnTo>
                <a:lnTo>
                  <a:pt x="891895" y="2057212"/>
                </a:lnTo>
                <a:lnTo>
                  <a:pt x="931670" y="2078389"/>
                </a:lnTo>
                <a:lnTo>
                  <a:pt x="973020" y="2099149"/>
                </a:lnTo>
                <a:lnTo>
                  <a:pt x="1015871" y="2119498"/>
                </a:lnTo>
                <a:lnTo>
                  <a:pt x="1060150" y="2139441"/>
                </a:lnTo>
                <a:lnTo>
                  <a:pt x="1105785" y="2158984"/>
                </a:lnTo>
                <a:lnTo>
                  <a:pt x="1152702" y="2178133"/>
                </a:lnTo>
                <a:lnTo>
                  <a:pt x="1200827" y="2196892"/>
                </a:lnTo>
                <a:lnTo>
                  <a:pt x="1250089" y="2215268"/>
                </a:lnTo>
                <a:lnTo>
                  <a:pt x="1300413" y="2233266"/>
                </a:lnTo>
                <a:lnTo>
                  <a:pt x="1351727" y="2250892"/>
                </a:lnTo>
                <a:lnTo>
                  <a:pt x="1403957" y="2268150"/>
                </a:lnTo>
                <a:lnTo>
                  <a:pt x="1457030" y="2285048"/>
                </a:lnTo>
                <a:lnTo>
                  <a:pt x="1510874" y="2301590"/>
                </a:lnTo>
                <a:lnTo>
                  <a:pt x="1565414" y="2317782"/>
                </a:lnTo>
                <a:lnTo>
                  <a:pt x="1620578" y="2333629"/>
                </a:lnTo>
                <a:lnTo>
                  <a:pt x="1676293" y="2349138"/>
                </a:lnTo>
                <a:lnTo>
                  <a:pt x="1732486" y="2364313"/>
                </a:lnTo>
                <a:lnTo>
                  <a:pt x="1789083" y="2379160"/>
                </a:lnTo>
                <a:lnTo>
                  <a:pt x="1846011" y="2393685"/>
                </a:lnTo>
                <a:lnTo>
                  <a:pt x="1903197" y="2407894"/>
                </a:lnTo>
                <a:lnTo>
                  <a:pt x="1960568" y="2421791"/>
                </a:lnTo>
                <a:lnTo>
                  <a:pt x="2018051" y="2435383"/>
                </a:lnTo>
                <a:lnTo>
                  <a:pt x="2075573" y="2448675"/>
                </a:lnTo>
                <a:lnTo>
                  <a:pt x="2133060" y="2461672"/>
                </a:lnTo>
                <a:lnTo>
                  <a:pt x="2190439" y="2474381"/>
                </a:lnTo>
                <a:lnTo>
                  <a:pt x="2247638" y="2486806"/>
                </a:lnTo>
                <a:lnTo>
                  <a:pt x="2304583" y="2498954"/>
                </a:lnTo>
                <a:lnTo>
                  <a:pt x="2361201" y="2510830"/>
                </a:lnTo>
                <a:lnTo>
                  <a:pt x="2417419" y="2522439"/>
                </a:lnTo>
                <a:lnTo>
                  <a:pt x="2473164" y="2533787"/>
                </a:lnTo>
                <a:lnTo>
                  <a:pt x="2528362" y="2544880"/>
                </a:lnTo>
                <a:lnTo>
                  <a:pt x="2582940" y="2555723"/>
                </a:lnTo>
                <a:lnTo>
                  <a:pt x="2636826" y="2566322"/>
                </a:lnTo>
                <a:lnTo>
                  <a:pt x="2689946" y="2576682"/>
                </a:lnTo>
                <a:lnTo>
                  <a:pt x="2742227" y="2586809"/>
                </a:lnTo>
                <a:lnTo>
                  <a:pt x="2793595" y="2596708"/>
                </a:lnTo>
                <a:lnTo>
                  <a:pt x="2843979" y="2606386"/>
                </a:lnTo>
                <a:lnTo>
                  <a:pt x="2893304" y="2615847"/>
                </a:lnTo>
                <a:lnTo>
                  <a:pt x="2941497" y="2625097"/>
                </a:lnTo>
                <a:lnTo>
                  <a:pt x="2988486" y="2634142"/>
                </a:lnTo>
                <a:lnTo>
                  <a:pt x="3034197" y="2642987"/>
                </a:lnTo>
                <a:lnTo>
                  <a:pt x="3078557" y="2651638"/>
                </a:lnTo>
                <a:lnTo>
                  <a:pt x="3121493" y="2660100"/>
                </a:lnTo>
                <a:lnTo>
                  <a:pt x="3162931" y="2668380"/>
                </a:lnTo>
                <a:lnTo>
                  <a:pt x="3202799" y="2676482"/>
                </a:lnTo>
                <a:lnTo>
                  <a:pt x="3241024" y="2684412"/>
                </a:lnTo>
                <a:lnTo>
                  <a:pt x="3312249" y="2699779"/>
                </a:lnTo>
                <a:lnTo>
                  <a:pt x="3376023" y="2714526"/>
                </a:lnTo>
                <a:lnTo>
                  <a:pt x="3431760" y="2728696"/>
                </a:lnTo>
                <a:lnTo>
                  <a:pt x="3456431" y="2735580"/>
                </a:lnTo>
              </a:path>
            </a:pathLst>
          </a:custGeom>
          <a:ln w="9144">
            <a:solidFill>
              <a:srgbClr val="000000"/>
            </a:solidFill>
          </a:ln>
        </p:spPr>
        <p:txBody>
          <a:bodyPr wrap="square" lIns="0" tIns="0" rIns="0" bIns="0" rtlCol="0"/>
          <a:lstStyle/>
          <a:p>
            <a:endParaRPr/>
          </a:p>
        </p:txBody>
      </p:sp>
      <p:sp>
        <p:nvSpPr>
          <p:cNvPr id="8" name="object 8"/>
          <p:cNvSpPr/>
          <p:nvPr/>
        </p:nvSpPr>
        <p:spPr>
          <a:xfrm>
            <a:off x="3707891" y="1772411"/>
            <a:ext cx="3456940" cy="2734310"/>
          </a:xfrm>
          <a:custGeom>
            <a:avLst/>
            <a:gdLst/>
            <a:ahLst/>
            <a:cxnLst/>
            <a:rect l="l" t="t" r="r" b="b"/>
            <a:pathLst>
              <a:path w="3456940" h="2734310">
                <a:moveTo>
                  <a:pt x="0" y="0"/>
                </a:moveTo>
                <a:lnTo>
                  <a:pt x="4880" y="50738"/>
                </a:lnTo>
                <a:lnTo>
                  <a:pt x="9796" y="101457"/>
                </a:lnTo>
                <a:lnTo>
                  <a:pt x="14783" y="152135"/>
                </a:lnTo>
                <a:lnTo>
                  <a:pt x="19876" y="202752"/>
                </a:lnTo>
                <a:lnTo>
                  <a:pt x="25111" y="253287"/>
                </a:lnTo>
                <a:lnTo>
                  <a:pt x="30524" y="303721"/>
                </a:lnTo>
                <a:lnTo>
                  <a:pt x="36149" y="354033"/>
                </a:lnTo>
                <a:lnTo>
                  <a:pt x="42023" y="404202"/>
                </a:lnTo>
                <a:lnTo>
                  <a:pt x="48182" y="454208"/>
                </a:lnTo>
                <a:lnTo>
                  <a:pt x="54660" y="504032"/>
                </a:lnTo>
                <a:lnTo>
                  <a:pt x="61493" y="553652"/>
                </a:lnTo>
                <a:lnTo>
                  <a:pt x="68718" y="603048"/>
                </a:lnTo>
                <a:lnTo>
                  <a:pt x="76369" y="652201"/>
                </a:lnTo>
                <a:lnTo>
                  <a:pt x="84482" y="701088"/>
                </a:lnTo>
                <a:lnTo>
                  <a:pt x="93093" y="749691"/>
                </a:lnTo>
                <a:lnTo>
                  <a:pt x="102237" y="797989"/>
                </a:lnTo>
                <a:lnTo>
                  <a:pt x="111949" y="845962"/>
                </a:lnTo>
                <a:lnTo>
                  <a:pt x="122266" y="893588"/>
                </a:lnTo>
                <a:lnTo>
                  <a:pt x="133224" y="940849"/>
                </a:lnTo>
                <a:lnTo>
                  <a:pt x="144856" y="987723"/>
                </a:lnTo>
                <a:lnTo>
                  <a:pt x="157200" y="1034190"/>
                </a:lnTo>
                <a:lnTo>
                  <a:pt x="170291" y="1080230"/>
                </a:lnTo>
                <a:lnTo>
                  <a:pt x="184163" y="1125822"/>
                </a:lnTo>
                <a:lnTo>
                  <a:pt x="198854" y="1170947"/>
                </a:lnTo>
                <a:lnTo>
                  <a:pt x="214398" y="1215583"/>
                </a:lnTo>
                <a:lnTo>
                  <a:pt x="230831" y="1259711"/>
                </a:lnTo>
                <a:lnTo>
                  <a:pt x="248189" y="1303310"/>
                </a:lnTo>
                <a:lnTo>
                  <a:pt x="266506" y="1346360"/>
                </a:lnTo>
                <a:lnTo>
                  <a:pt x="285820" y="1388840"/>
                </a:lnTo>
                <a:lnTo>
                  <a:pt x="306165" y="1430730"/>
                </a:lnTo>
                <a:lnTo>
                  <a:pt x="327576" y="1472010"/>
                </a:lnTo>
                <a:lnTo>
                  <a:pt x="350091" y="1512659"/>
                </a:lnTo>
                <a:lnTo>
                  <a:pt x="373743" y="1552658"/>
                </a:lnTo>
                <a:lnTo>
                  <a:pt x="398568" y="1591985"/>
                </a:lnTo>
                <a:lnTo>
                  <a:pt x="424603" y="1630621"/>
                </a:lnTo>
                <a:lnTo>
                  <a:pt x="451883" y="1668544"/>
                </a:lnTo>
                <a:lnTo>
                  <a:pt x="480443" y="1705736"/>
                </a:lnTo>
                <a:lnTo>
                  <a:pt x="510319" y="1742174"/>
                </a:lnTo>
                <a:lnTo>
                  <a:pt x="541546" y="1777840"/>
                </a:lnTo>
                <a:lnTo>
                  <a:pt x="574161" y="1812712"/>
                </a:lnTo>
                <a:lnTo>
                  <a:pt x="608198" y="1846771"/>
                </a:lnTo>
                <a:lnTo>
                  <a:pt x="643693" y="1879996"/>
                </a:lnTo>
                <a:lnTo>
                  <a:pt x="680682" y="1912366"/>
                </a:lnTo>
                <a:lnTo>
                  <a:pt x="719201" y="1943862"/>
                </a:lnTo>
                <a:lnTo>
                  <a:pt x="750005" y="1967194"/>
                </a:lnTo>
                <a:lnTo>
                  <a:pt x="782750" y="1990081"/>
                </a:lnTo>
                <a:lnTo>
                  <a:pt x="817362" y="2012530"/>
                </a:lnTo>
                <a:lnTo>
                  <a:pt x="853768" y="2034545"/>
                </a:lnTo>
                <a:lnTo>
                  <a:pt x="891895" y="2056133"/>
                </a:lnTo>
                <a:lnTo>
                  <a:pt x="931670" y="2077298"/>
                </a:lnTo>
                <a:lnTo>
                  <a:pt x="973020" y="2098047"/>
                </a:lnTo>
                <a:lnTo>
                  <a:pt x="1015871" y="2118384"/>
                </a:lnTo>
                <a:lnTo>
                  <a:pt x="1060150" y="2138316"/>
                </a:lnTo>
                <a:lnTo>
                  <a:pt x="1105785" y="2157848"/>
                </a:lnTo>
                <a:lnTo>
                  <a:pt x="1152702" y="2176985"/>
                </a:lnTo>
                <a:lnTo>
                  <a:pt x="1200827" y="2195734"/>
                </a:lnTo>
                <a:lnTo>
                  <a:pt x="1250089" y="2214099"/>
                </a:lnTo>
                <a:lnTo>
                  <a:pt x="1300413" y="2232086"/>
                </a:lnTo>
                <a:lnTo>
                  <a:pt x="1351727" y="2249702"/>
                </a:lnTo>
                <a:lnTo>
                  <a:pt x="1403957" y="2266950"/>
                </a:lnTo>
                <a:lnTo>
                  <a:pt x="1457030" y="2283838"/>
                </a:lnTo>
                <a:lnTo>
                  <a:pt x="1510874" y="2300370"/>
                </a:lnTo>
                <a:lnTo>
                  <a:pt x="1565414" y="2316553"/>
                </a:lnTo>
                <a:lnTo>
                  <a:pt x="1620578" y="2332391"/>
                </a:lnTo>
                <a:lnTo>
                  <a:pt x="1676293" y="2347890"/>
                </a:lnTo>
                <a:lnTo>
                  <a:pt x="1732486" y="2363056"/>
                </a:lnTo>
                <a:lnTo>
                  <a:pt x="1789083" y="2377894"/>
                </a:lnTo>
                <a:lnTo>
                  <a:pt x="1846011" y="2392410"/>
                </a:lnTo>
                <a:lnTo>
                  <a:pt x="1903197" y="2406610"/>
                </a:lnTo>
                <a:lnTo>
                  <a:pt x="1960568" y="2420499"/>
                </a:lnTo>
                <a:lnTo>
                  <a:pt x="2018051" y="2434082"/>
                </a:lnTo>
                <a:lnTo>
                  <a:pt x="2075573" y="2447365"/>
                </a:lnTo>
                <a:lnTo>
                  <a:pt x="2133060" y="2460355"/>
                </a:lnTo>
                <a:lnTo>
                  <a:pt x="2190439" y="2473055"/>
                </a:lnTo>
                <a:lnTo>
                  <a:pt x="2247638" y="2485473"/>
                </a:lnTo>
                <a:lnTo>
                  <a:pt x="2304583" y="2497612"/>
                </a:lnTo>
                <a:lnTo>
                  <a:pt x="2361201" y="2509480"/>
                </a:lnTo>
                <a:lnTo>
                  <a:pt x="2417419" y="2521082"/>
                </a:lnTo>
                <a:lnTo>
                  <a:pt x="2473164" y="2532422"/>
                </a:lnTo>
                <a:lnTo>
                  <a:pt x="2528362" y="2543508"/>
                </a:lnTo>
                <a:lnTo>
                  <a:pt x="2582940" y="2554343"/>
                </a:lnTo>
                <a:lnTo>
                  <a:pt x="2636826" y="2564934"/>
                </a:lnTo>
                <a:lnTo>
                  <a:pt x="2689946" y="2575287"/>
                </a:lnTo>
                <a:lnTo>
                  <a:pt x="2742227" y="2585407"/>
                </a:lnTo>
                <a:lnTo>
                  <a:pt x="2793595" y="2595299"/>
                </a:lnTo>
                <a:lnTo>
                  <a:pt x="2843979" y="2604969"/>
                </a:lnTo>
                <a:lnTo>
                  <a:pt x="2893304" y="2614423"/>
                </a:lnTo>
                <a:lnTo>
                  <a:pt x="2941497" y="2623666"/>
                </a:lnTo>
                <a:lnTo>
                  <a:pt x="2988486" y="2632704"/>
                </a:lnTo>
                <a:lnTo>
                  <a:pt x="3034197" y="2641543"/>
                </a:lnTo>
                <a:lnTo>
                  <a:pt x="3078557" y="2650187"/>
                </a:lnTo>
                <a:lnTo>
                  <a:pt x="3121493" y="2658643"/>
                </a:lnTo>
                <a:lnTo>
                  <a:pt x="3162931" y="2666915"/>
                </a:lnTo>
                <a:lnTo>
                  <a:pt x="3202799" y="2675011"/>
                </a:lnTo>
                <a:lnTo>
                  <a:pt x="3241024" y="2682934"/>
                </a:lnTo>
                <a:lnTo>
                  <a:pt x="3312249" y="2698288"/>
                </a:lnTo>
                <a:lnTo>
                  <a:pt x="3376023" y="2713022"/>
                </a:lnTo>
                <a:lnTo>
                  <a:pt x="3431760" y="2727179"/>
                </a:lnTo>
                <a:lnTo>
                  <a:pt x="3456432" y="2734056"/>
                </a:lnTo>
              </a:path>
            </a:pathLst>
          </a:custGeom>
          <a:ln w="9144">
            <a:solidFill>
              <a:srgbClr val="000000"/>
            </a:solidFill>
          </a:ln>
        </p:spPr>
        <p:txBody>
          <a:bodyPr wrap="square" lIns="0" tIns="0" rIns="0" bIns="0" rtlCol="0"/>
          <a:lstStyle/>
          <a:p>
            <a:endParaRPr/>
          </a:p>
        </p:txBody>
      </p:sp>
      <p:sp>
        <p:nvSpPr>
          <p:cNvPr id="9" name="object 9"/>
          <p:cNvSpPr/>
          <p:nvPr/>
        </p:nvSpPr>
        <p:spPr>
          <a:xfrm>
            <a:off x="2555748" y="2852927"/>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8"/>
                </a:lnTo>
                <a:lnTo>
                  <a:pt x="750005" y="1968223"/>
                </a:lnTo>
                <a:lnTo>
                  <a:pt x="782750" y="1991123"/>
                </a:lnTo>
                <a:lnTo>
                  <a:pt x="817362" y="2013584"/>
                </a:lnTo>
                <a:lnTo>
                  <a:pt x="853768" y="2035612"/>
                </a:lnTo>
                <a:lnTo>
                  <a:pt x="891895" y="2057212"/>
                </a:lnTo>
                <a:lnTo>
                  <a:pt x="931670" y="2078389"/>
                </a:lnTo>
                <a:lnTo>
                  <a:pt x="973020" y="2099149"/>
                </a:lnTo>
                <a:lnTo>
                  <a:pt x="1015871" y="2119498"/>
                </a:lnTo>
                <a:lnTo>
                  <a:pt x="1060150" y="2139441"/>
                </a:lnTo>
                <a:lnTo>
                  <a:pt x="1105785" y="2158984"/>
                </a:lnTo>
                <a:lnTo>
                  <a:pt x="1152702" y="2178133"/>
                </a:lnTo>
                <a:lnTo>
                  <a:pt x="1200827" y="2196892"/>
                </a:lnTo>
                <a:lnTo>
                  <a:pt x="1250089" y="2215268"/>
                </a:lnTo>
                <a:lnTo>
                  <a:pt x="1300413" y="2233266"/>
                </a:lnTo>
                <a:lnTo>
                  <a:pt x="1351727" y="2250892"/>
                </a:lnTo>
                <a:lnTo>
                  <a:pt x="1403957" y="2268150"/>
                </a:lnTo>
                <a:lnTo>
                  <a:pt x="1457030" y="2285048"/>
                </a:lnTo>
                <a:lnTo>
                  <a:pt x="1510874" y="2301590"/>
                </a:lnTo>
                <a:lnTo>
                  <a:pt x="1565414" y="2317782"/>
                </a:lnTo>
                <a:lnTo>
                  <a:pt x="1620578" y="2333629"/>
                </a:lnTo>
                <a:lnTo>
                  <a:pt x="1676293" y="2349138"/>
                </a:lnTo>
                <a:lnTo>
                  <a:pt x="1732486" y="2364313"/>
                </a:lnTo>
                <a:lnTo>
                  <a:pt x="1789083" y="2379160"/>
                </a:lnTo>
                <a:lnTo>
                  <a:pt x="1846011" y="2393685"/>
                </a:lnTo>
                <a:lnTo>
                  <a:pt x="1903197" y="2407894"/>
                </a:lnTo>
                <a:lnTo>
                  <a:pt x="1960568" y="2421791"/>
                </a:lnTo>
                <a:lnTo>
                  <a:pt x="2018051" y="2435383"/>
                </a:lnTo>
                <a:lnTo>
                  <a:pt x="2075573" y="2448675"/>
                </a:lnTo>
                <a:lnTo>
                  <a:pt x="2133060" y="2461672"/>
                </a:lnTo>
                <a:lnTo>
                  <a:pt x="2190439" y="2474381"/>
                </a:lnTo>
                <a:lnTo>
                  <a:pt x="2247638" y="2486806"/>
                </a:lnTo>
                <a:lnTo>
                  <a:pt x="2304583" y="2498954"/>
                </a:lnTo>
                <a:lnTo>
                  <a:pt x="2361201" y="2510830"/>
                </a:lnTo>
                <a:lnTo>
                  <a:pt x="2417419" y="2522439"/>
                </a:lnTo>
                <a:lnTo>
                  <a:pt x="2473164" y="2533787"/>
                </a:lnTo>
                <a:lnTo>
                  <a:pt x="2528362" y="2544880"/>
                </a:lnTo>
                <a:lnTo>
                  <a:pt x="2582940" y="2555723"/>
                </a:lnTo>
                <a:lnTo>
                  <a:pt x="2636826" y="2566322"/>
                </a:lnTo>
                <a:lnTo>
                  <a:pt x="2689946" y="2576682"/>
                </a:lnTo>
                <a:lnTo>
                  <a:pt x="2742227" y="2586809"/>
                </a:lnTo>
                <a:lnTo>
                  <a:pt x="2793595" y="2596708"/>
                </a:lnTo>
                <a:lnTo>
                  <a:pt x="2843979" y="2606386"/>
                </a:lnTo>
                <a:lnTo>
                  <a:pt x="2893304" y="2615847"/>
                </a:lnTo>
                <a:lnTo>
                  <a:pt x="2941497" y="2625097"/>
                </a:lnTo>
                <a:lnTo>
                  <a:pt x="2988486" y="2634142"/>
                </a:lnTo>
                <a:lnTo>
                  <a:pt x="3034197" y="2642987"/>
                </a:lnTo>
                <a:lnTo>
                  <a:pt x="3078557" y="2651638"/>
                </a:lnTo>
                <a:lnTo>
                  <a:pt x="3121493" y="2660100"/>
                </a:lnTo>
                <a:lnTo>
                  <a:pt x="3162931" y="2668380"/>
                </a:lnTo>
                <a:lnTo>
                  <a:pt x="3202799" y="2676482"/>
                </a:lnTo>
                <a:lnTo>
                  <a:pt x="3241024" y="2684412"/>
                </a:lnTo>
                <a:lnTo>
                  <a:pt x="3312249" y="2699779"/>
                </a:lnTo>
                <a:lnTo>
                  <a:pt x="3376023" y="2714526"/>
                </a:lnTo>
                <a:lnTo>
                  <a:pt x="3431760" y="2728696"/>
                </a:lnTo>
                <a:lnTo>
                  <a:pt x="3456431" y="2735580"/>
                </a:lnTo>
              </a:path>
            </a:pathLst>
          </a:custGeom>
          <a:ln w="9144">
            <a:solidFill>
              <a:srgbClr val="000000"/>
            </a:solidFill>
          </a:ln>
        </p:spPr>
        <p:txBody>
          <a:bodyPr wrap="square" lIns="0" tIns="0" rIns="0" bIns="0" rtlCol="0"/>
          <a:lstStyle/>
          <a:p>
            <a:endParaRPr/>
          </a:p>
        </p:txBody>
      </p:sp>
      <p:sp>
        <p:nvSpPr>
          <p:cNvPr id="10" name="object 10"/>
          <p:cNvSpPr/>
          <p:nvPr/>
        </p:nvSpPr>
        <p:spPr>
          <a:xfrm>
            <a:off x="4572000" y="1412747"/>
            <a:ext cx="3456940" cy="2447925"/>
          </a:xfrm>
          <a:custGeom>
            <a:avLst/>
            <a:gdLst/>
            <a:ahLst/>
            <a:cxnLst/>
            <a:rect l="l" t="t" r="r" b="b"/>
            <a:pathLst>
              <a:path w="3456940" h="2447925">
                <a:moveTo>
                  <a:pt x="0" y="0"/>
                </a:moveTo>
                <a:lnTo>
                  <a:pt x="5370" y="49964"/>
                </a:lnTo>
                <a:lnTo>
                  <a:pt x="10787" y="99903"/>
                </a:lnTo>
                <a:lnTo>
                  <a:pt x="16298" y="149795"/>
                </a:lnTo>
                <a:lnTo>
                  <a:pt x="21951" y="199614"/>
                </a:lnTo>
                <a:lnTo>
                  <a:pt x="27793" y="249335"/>
                </a:lnTo>
                <a:lnTo>
                  <a:pt x="33871" y="298936"/>
                </a:lnTo>
                <a:lnTo>
                  <a:pt x="40233" y="348391"/>
                </a:lnTo>
                <a:lnTo>
                  <a:pt x="46925" y="397676"/>
                </a:lnTo>
                <a:lnTo>
                  <a:pt x="53997" y="446768"/>
                </a:lnTo>
                <a:lnTo>
                  <a:pt x="61493" y="495641"/>
                </a:lnTo>
                <a:lnTo>
                  <a:pt x="69463" y="544272"/>
                </a:lnTo>
                <a:lnTo>
                  <a:pt x="77953" y="592636"/>
                </a:lnTo>
                <a:lnTo>
                  <a:pt x="87011" y="640709"/>
                </a:lnTo>
                <a:lnTo>
                  <a:pt x="96684" y="688467"/>
                </a:lnTo>
                <a:lnTo>
                  <a:pt x="107020" y="735886"/>
                </a:lnTo>
                <a:lnTo>
                  <a:pt x="118065" y="782941"/>
                </a:lnTo>
                <a:lnTo>
                  <a:pt x="129867" y="829609"/>
                </a:lnTo>
                <a:lnTo>
                  <a:pt x="142474" y="875864"/>
                </a:lnTo>
                <a:lnTo>
                  <a:pt x="155933" y="921683"/>
                </a:lnTo>
                <a:lnTo>
                  <a:pt x="170291" y="967041"/>
                </a:lnTo>
                <a:lnTo>
                  <a:pt x="185595" y="1011914"/>
                </a:lnTo>
                <a:lnTo>
                  <a:pt x="201893" y="1056279"/>
                </a:lnTo>
                <a:lnTo>
                  <a:pt x="219233" y="1100110"/>
                </a:lnTo>
                <a:lnTo>
                  <a:pt x="237661" y="1143384"/>
                </a:lnTo>
                <a:lnTo>
                  <a:pt x="257225" y="1186075"/>
                </a:lnTo>
                <a:lnTo>
                  <a:pt x="277973" y="1228161"/>
                </a:lnTo>
                <a:lnTo>
                  <a:pt x="299951" y="1269617"/>
                </a:lnTo>
                <a:lnTo>
                  <a:pt x="323207" y="1310418"/>
                </a:lnTo>
                <a:lnTo>
                  <a:pt x="347788" y="1350540"/>
                </a:lnTo>
                <a:lnTo>
                  <a:pt x="373743" y="1389959"/>
                </a:lnTo>
                <a:lnTo>
                  <a:pt x="401117" y="1428651"/>
                </a:lnTo>
                <a:lnTo>
                  <a:pt x="429959" y="1466591"/>
                </a:lnTo>
                <a:lnTo>
                  <a:pt x="460315" y="1503756"/>
                </a:lnTo>
                <a:lnTo>
                  <a:pt x="492233" y="1540121"/>
                </a:lnTo>
                <a:lnTo>
                  <a:pt x="525761" y="1575662"/>
                </a:lnTo>
                <a:lnTo>
                  <a:pt x="560946" y="1610354"/>
                </a:lnTo>
                <a:lnTo>
                  <a:pt x="597835" y="1644173"/>
                </a:lnTo>
                <a:lnTo>
                  <a:pt x="636476" y="1677096"/>
                </a:lnTo>
                <a:lnTo>
                  <a:pt x="676915" y="1709097"/>
                </a:lnTo>
                <a:lnTo>
                  <a:pt x="719201" y="1740153"/>
                </a:lnTo>
                <a:lnTo>
                  <a:pt x="783933" y="1782239"/>
                </a:lnTo>
                <a:lnTo>
                  <a:pt x="819234" y="1802670"/>
                </a:lnTo>
                <a:lnTo>
                  <a:pt x="856388" y="1822699"/>
                </a:lnTo>
                <a:lnTo>
                  <a:pt x="895319" y="1842332"/>
                </a:lnTo>
                <a:lnTo>
                  <a:pt x="935950" y="1861574"/>
                </a:lnTo>
                <a:lnTo>
                  <a:pt x="978203" y="1880431"/>
                </a:lnTo>
                <a:lnTo>
                  <a:pt x="1022001" y="1898907"/>
                </a:lnTo>
                <a:lnTo>
                  <a:pt x="1067268" y="1917009"/>
                </a:lnTo>
                <a:lnTo>
                  <a:pt x="1113925" y="1934740"/>
                </a:lnTo>
                <a:lnTo>
                  <a:pt x="1161897" y="1952107"/>
                </a:lnTo>
                <a:lnTo>
                  <a:pt x="1211106" y="1969115"/>
                </a:lnTo>
                <a:lnTo>
                  <a:pt x="1261476" y="1985768"/>
                </a:lnTo>
                <a:lnTo>
                  <a:pt x="1312928" y="2002073"/>
                </a:lnTo>
                <a:lnTo>
                  <a:pt x="1365386" y="2018034"/>
                </a:lnTo>
                <a:lnTo>
                  <a:pt x="1418773" y="2033657"/>
                </a:lnTo>
                <a:lnTo>
                  <a:pt x="1473012" y="2048947"/>
                </a:lnTo>
                <a:lnTo>
                  <a:pt x="1528025" y="2063908"/>
                </a:lnTo>
                <a:lnTo>
                  <a:pt x="1583737" y="2078547"/>
                </a:lnTo>
                <a:lnTo>
                  <a:pt x="1640069" y="2092869"/>
                </a:lnTo>
                <a:lnTo>
                  <a:pt x="1696944" y="2106879"/>
                </a:lnTo>
                <a:lnTo>
                  <a:pt x="1754286" y="2120581"/>
                </a:lnTo>
                <a:lnTo>
                  <a:pt x="1812018" y="2133982"/>
                </a:lnTo>
                <a:lnTo>
                  <a:pt x="1870062" y="2147086"/>
                </a:lnTo>
                <a:lnTo>
                  <a:pt x="1928341" y="2159900"/>
                </a:lnTo>
                <a:lnTo>
                  <a:pt x="1986779" y="2172427"/>
                </a:lnTo>
                <a:lnTo>
                  <a:pt x="2045298" y="2184674"/>
                </a:lnTo>
                <a:lnTo>
                  <a:pt x="2103821" y="2196645"/>
                </a:lnTo>
                <a:lnTo>
                  <a:pt x="2162271" y="2208346"/>
                </a:lnTo>
                <a:lnTo>
                  <a:pt x="2220571" y="2219782"/>
                </a:lnTo>
                <a:lnTo>
                  <a:pt x="2278644" y="2230958"/>
                </a:lnTo>
                <a:lnTo>
                  <a:pt x="2336414" y="2241880"/>
                </a:lnTo>
                <a:lnTo>
                  <a:pt x="2393802" y="2252552"/>
                </a:lnTo>
                <a:lnTo>
                  <a:pt x="2450732" y="2262981"/>
                </a:lnTo>
                <a:lnTo>
                  <a:pt x="2507127" y="2273170"/>
                </a:lnTo>
                <a:lnTo>
                  <a:pt x="2562909" y="2283126"/>
                </a:lnTo>
                <a:lnTo>
                  <a:pt x="2618002" y="2292854"/>
                </a:lnTo>
                <a:lnTo>
                  <a:pt x="2672329" y="2302359"/>
                </a:lnTo>
                <a:lnTo>
                  <a:pt x="2725812" y="2311646"/>
                </a:lnTo>
                <a:lnTo>
                  <a:pt x="2778375" y="2320720"/>
                </a:lnTo>
                <a:lnTo>
                  <a:pt x="2829940" y="2329588"/>
                </a:lnTo>
                <a:lnTo>
                  <a:pt x="2880430" y="2338253"/>
                </a:lnTo>
                <a:lnTo>
                  <a:pt x="2929769" y="2346721"/>
                </a:lnTo>
                <a:lnTo>
                  <a:pt x="2977879" y="2354997"/>
                </a:lnTo>
                <a:lnTo>
                  <a:pt x="3024683" y="2363088"/>
                </a:lnTo>
                <a:lnTo>
                  <a:pt x="3070105" y="2370997"/>
                </a:lnTo>
                <a:lnTo>
                  <a:pt x="3114066" y="2378730"/>
                </a:lnTo>
                <a:lnTo>
                  <a:pt x="3156491" y="2386293"/>
                </a:lnTo>
                <a:lnTo>
                  <a:pt x="3197301" y="2393690"/>
                </a:lnTo>
                <a:lnTo>
                  <a:pt x="3236420" y="2400927"/>
                </a:lnTo>
                <a:lnTo>
                  <a:pt x="3309277" y="2414942"/>
                </a:lnTo>
                <a:lnTo>
                  <a:pt x="3374445" y="2428379"/>
                </a:lnTo>
                <a:lnTo>
                  <a:pt x="3431308" y="2441281"/>
                </a:lnTo>
                <a:lnTo>
                  <a:pt x="3456431" y="2447544"/>
                </a:lnTo>
              </a:path>
            </a:pathLst>
          </a:custGeom>
          <a:ln w="9144">
            <a:solidFill>
              <a:srgbClr val="000000"/>
            </a:solidFill>
          </a:ln>
        </p:spPr>
        <p:txBody>
          <a:bodyPr wrap="square" lIns="0" tIns="0" rIns="0" bIns="0" rtlCol="0"/>
          <a:lstStyle/>
          <a:p>
            <a:endParaRPr/>
          </a:p>
        </p:txBody>
      </p:sp>
      <p:sp>
        <p:nvSpPr>
          <p:cNvPr id="11" name="object 11"/>
          <p:cNvSpPr/>
          <p:nvPr/>
        </p:nvSpPr>
        <p:spPr>
          <a:xfrm>
            <a:off x="1834895" y="4076700"/>
            <a:ext cx="3241675" cy="0"/>
          </a:xfrm>
          <a:custGeom>
            <a:avLst/>
            <a:gdLst/>
            <a:ahLst/>
            <a:cxnLst/>
            <a:rect l="l" t="t" r="r" b="b"/>
            <a:pathLst>
              <a:path w="3241675">
                <a:moveTo>
                  <a:pt x="3241548" y="0"/>
                </a:moveTo>
                <a:lnTo>
                  <a:pt x="0" y="0"/>
                </a:lnTo>
              </a:path>
            </a:pathLst>
          </a:custGeom>
          <a:ln w="9144">
            <a:solidFill>
              <a:srgbClr val="000000"/>
            </a:solidFill>
            <a:prstDash val="sysDash"/>
          </a:ln>
        </p:spPr>
        <p:txBody>
          <a:bodyPr wrap="square" lIns="0" tIns="0" rIns="0" bIns="0" rtlCol="0"/>
          <a:lstStyle/>
          <a:p>
            <a:endParaRPr/>
          </a:p>
        </p:txBody>
      </p:sp>
      <p:sp>
        <p:nvSpPr>
          <p:cNvPr id="12" name="object 12"/>
          <p:cNvSpPr/>
          <p:nvPr/>
        </p:nvSpPr>
        <p:spPr>
          <a:xfrm>
            <a:off x="3924300" y="2996183"/>
            <a:ext cx="0" cy="2952115"/>
          </a:xfrm>
          <a:custGeom>
            <a:avLst/>
            <a:gdLst/>
            <a:ahLst/>
            <a:cxnLst/>
            <a:rect l="l" t="t" r="r" b="b"/>
            <a:pathLst>
              <a:path h="2952115">
                <a:moveTo>
                  <a:pt x="0" y="0"/>
                </a:moveTo>
                <a:lnTo>
                  <a:pt x="0" y="2951988"/>
                </a:lnTo>
              </a:path>
            </a:pathLst>
          </a:custGeom>
          <a:ln w="9144">
            <a:solidFill>
              <a:srgbClr val="000000"/>
            </a:solidFill>
            <a:prstDash val="sysDash"/>
          </a:ln>
        </p:spPr>
        <p:txBody>
          <a:bodyPr wrap="square" lIns="0" tIns="0" rIns="0" bIns="0" rtlCol="0"/>
          <a:lstStyle/>
          <a:p>
            <a:endParaRPr/>
          </a:p>
        </p:txBody>
      </p:sp>
      <p:sp>
        <p:nvSpPr>
          <p:cNvPr id="13" name="object 13"/>
          <p:cNvSpPr/>
          <p:nvPr/>
        </p:nvSpPr>
        <p:spPr>
          <a:xfrm>
            <a:off x="5148071" y="4003547"/>
            <a:ext cx="0" cy="1873250"/>
          </a:xfrm>
          <a:custGeom>
            <a:avLst/>
            <a:gdLst/>
            <a:ahLst/>
            <a:cxnLst/>
            <a:rect l="l" t="t" r="r" b="b"/>
            <a:pathLst>
              <a:path h="1873250">
                <a:moveTo>
                  <a:pt x="0" y="0"/>
                </a:moveTo>
                <a:lnTo>
                  <a:pt x="0" y="1872995"/>
                </a:lnTo>
              </a:path>
            </a:pathLst>
          </a:custGeom>
          <a:ln w="9144">
            <a:solidFill>
              <a:srgbClr val="000000"/>
            </a:solidFill>
            <a:prstDash val="sysDash"/>
          </a:ln>
        </p:spPr>
        <p:txBody>
          <a:bodyPr wrap="square" lIns="0" tIns="0" rIns="0" bIns="0" rtlCol="0"/>
          <a:lstStyle/>
          <a:p>
            <a:endParaRPr/>
          </a:p>
        </p:txBody>
      </p:sp>
      <p:sp>
        <p:nvSpPr>
          <p:cNvPr id="14" name="object 14"/>
          <p:cNvSpPr txBox="1"/>
          <p:nvPr/>
        </p:nvSpPr>
        <p:spPr>
          <a:xfrm>
            <a:off x="1796795" y="2731134"/>
            <a:ext cx="2532380" cy="391160"/>
          </a:xfrm>
          <a:prstGeom prst="rect">
            <a:avLst/>
          </a:prstGeom>
        </p:spPr>
        <p:txBody>
          <a:bodyPr vert="horz" wrap="square" lIns="0" tIns="12700" rIns="0" bIns="0" rtlCol="0">
            <a:spAutoFit/>
          </a:bodyPr>
          <a:lstStyle/>
          <a:p>
            <a:pPr marL="38100">
              <a:lnSpc>
                <a:spcPct val="100000"/>
              </a:lnSpc>
              <a:spcBef>
                <a:spcPts val="100"/>
              </a:spcBef>
              <a:tabLst>
                <a:tab pos="2074545" algn="l"/>
              </a:tabLst>
            </a:pPr>
            <a:r>
              <a:rPr sz="1800" u="dash" dirty="0">
                <a:uFill>
                  <a:solidFill>
                    <a:srgbClr val="000000"/>
                  </a:solidFill>
                </a:uFill>
                <a:latin typeface="Times New Roman"/>
                <a:cs typeface="Times New Roman"/>
              </a:rPr>
              <a:t> 	</a:t>
            </a:r>
            <a:r>
              <a:rPr sz="1800" u="dash" dirty="0">
                <a:uFill>
                  <a:solidFill>
                    <a:srgbClr val="000000"/>
                  </a:solidFill>
                </a:uFill>
                <a:latin typeface="Arial"/>
                <a:cs typeface="Arial"/>
              </a:rPr>
              <a:t>●</a:t>
            </a:r>
            <a:r>
              <a:rPr sz="1800" spc="40" dirty="0">
                <a:latin typeface="Arial"/>
                <a:cs typeface="Arial"/>
              </a:rPr>
              <a:t> </a:t>
            </a:r>
            <a:r>
              <a:rPr sz="3600" baseline="25462" dirty="0">
                <a:latin typeface="Arial"/>
                <a:cs typeface="Arial"/>
              </a:rPr>
              <a:t>A</a:t>
            </a:r>
            <a:endParaRPr sz="3600" baseline="25462">
              <a:latin typeface="Arial"/>
              <a:cs typeface="Arial"/>
            </a:endParaRPr>
          </a:p>
        </p:txBody>
      </p:sp>
      <p:sp>
        <p:nvSpPr>
          <p:cNvPr id="15" name="object 15"/>
          <p:cNvSpPr txBox="1"/>
          <p:nvPr/>
        </p:nvSpPr>
        <p:spPr>
          <a:xfrm>
            <a:off x="5050028" y="3742690"/>
            <a:ext cx="478155" cy="391160"/>
          </a:xfrm>
          <a:prstGeom prst="rect">
            <a:avLst/>
          </a:prstGeom>
        </p:spPr>
        <p:txBody>
          <a:bodyPr vert="horz" wrap="square" lIns="0" tIns="12700" rIns="0" bIns="0" rtlCol="0">
            <a:spAutoFit/>
          </a:bodyPr>
          <a:lstStyle/>
          <a:p>
            <a:pPr marL="261620" indent="-249554">
              <a:lnSpc>
                <a:spcPct val="100000"/>
              </a:lnSpc>
              <a:spcBef>
                <a:spcPts val="100"/>
              </a:spcBef>
              <a:buSzPct val="75000"/>
              <a:buChar char="●"/>
              <a:tabLst>
                <a:tab pos="262255" algn="l"/>
              </a:tabLst>
            </a:pPr>
            <a:r>
              <a:rPr sz="2400" dirty="0">
                <a:latin typeface="Arial"/>
                <a:cs typeface="Arial"/>
              </a:rPr>
              <a:t>B</a:t>
            </a:r>
            <a:endParaRPr sz="2400">
              <a:latin typeface="Arial"/>
              <a:cs typeface="Arial"/>
            </a:endParaRPr>
          </a:p>
        </p:txBody>
      </p:sp>
      <p:sp>
        <p:nvSpPr>
          <p:cNvPr id="16" name="object 16"/>
          <p:cNvSpPr txBox="1"/>
          <p:nvPr/>
        </p:nvSpPr>
        <p:spPr>
          <a:xfrm>
            <a:off x="1337817" y="2805810"/>
            <a:ext cx="2457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C</a:t>
            </a:r>
            <a:endParaRPr sz="2400">
              <a:latin typeface="Arial"/>
              <a:cs typeface="Arial"/>
            </a:endParaRPr>
          </a:p>
        </p:txBody>
      </p:sp>
      <p:sp>
        <p:nvSpPr>
          <p:cNvPr id="17" name="object 17"/>
          <p:cNvSpPr txBox="1"/>
          <p:nvPr/>
        </p:nvSpPr>
        <p:spPr>
          <a:xfrm>
            <a:off x="1557274" y="2982594"/>
            <a:ext cx="25146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1a</a:t>
            </a:r>
            <a:endParaRPr sz="1600">
              <a:latin typeface="Arial"/>
              <a:cs typeface="Arial"/>
            </a:endParaRPr>
          </a:p>
        </p:txBody>
      </p:sp>
      <p:sp>
        <p:nvSpPr>
          <p:cNvPr id="18" name="object 18"/>
          <p:cNvSpPr txBox="1"/>
          <p:nvPr/>
        </p:nvSpPr>
        <p:spPr>
          <a:xfrm>
            <a:off x="1312417" y="3961892"/>
            <a:ext cx="521334" cy="391160"/>
          </a:xfrm>
          <a:prstGeom prst="rect">
            <a:avLst/>
          </a:prstGeom>
        </p:spPr>
        <p:txBody>
          <a:bodyPr vert="horz" wrap="square" lIns="0" tIns="12700" rIns="0" bIns="0" rtlCol="0">
            <a:spAutoFit/>
          </a:bodyPr>
          <a:lstStyle/>
          <a:p>
            <a:pPr marL="38100">
              <a:lnSpc>
                <a:spcPct val="100000"/>
              </a:lnSpc>
              <a:spcBef>
                <a:spcPts val="100"/>
              </a:spcBef>
            </a:pPr>
            <a:r>
              <a:rPr sz="3600" spc="-7" baseline="13888" dirty="0">
                <a:latin typeface="Arial"/>
                <a:cs typeface="Arial"/>
              </a:rPr>
              <a:t>C</a:t>
            </a:r>
            <a:r>
              <a:rPr sz="1600" spc="-5" dirty="0">
                <a:latin typeface="Arial"/>
                <a:cs typeface="Arial"/>
              </a:rPr>
              <a:t>1b</a:t>
            </a:r>
            <a:endParaRPr sz="1600">
              <a:latin typeface="Arial"/>
              <a:cs typeface="Arial"/>
            </a:endParaRPr>
          </a:p>
        </p:txBody>
      </p:sp>
      <p:sp>
        <p:nvSpPr>
          <p:cNvPr id="19" name="object 19"/>
          <p:cNvSpPr txBox="1"/>
          <p:nvPr/>
        </p:nvSpPr>
        <p:spPr>
          <a:xfrm>
            <a:off x="3689350" y="5978448"/>
            <a:ext cx="521334" cy="391160"/>
          </a:xfrm>
          <a:prstGeom prst="rect">
            <a:avLst/>
          </a:prstGeom>
        </p:spPr>
        <p:txBody>
          <a:bodyPr vert="horz" wrap="square" lIns="0" tIns="12700" rIns="0" bIns="0" rtlCol="0">
            <a:spAutoFit/>
          </a:bodyPr>
          <a:lstStyle/>
          <a:p>
            <a:pPr marL="38100">
              <a:lnSpc>
                <a:spcPct val="100000"/>
              </a:lnSpc>
              <a:spcBef>
                <a:spcPts val="100"/>
              </a:spcBef>
            </a:pPr>
            <a:r>
              <a:rPr sz="3600" spc="-7" baseline="13888" dirty="0">
                <a:latin typeface="Arial"/>
                <a:cs typeface="Arial"/>
              </a:rPr>
              <a:t>C</a:t>
            </a:r>
            <a:r>
              <a:rPr sz="1600" spc="-5" dirty="0">
                <a:latin typeface="Arial"/>
                <a:cs typeface="Arial"/>
              </a:rPr>
              <a:t>0a</a:t>
            </a:r>
            <a:endParaRPr sz="1600">
              <a:latin typeface="Arial"/>
              <a:cs typeface="Arial"/>
            </a:endParaRPr>
          </a:p>
        </p:txBody>
      </p:sp>
      <p:sp>
        <p:nvSpPr>
          <p:cNvPr id="20" name="object 20"/>
          <p:cNvSpPr txBox="1"/>
          <p:nvPr/>
        </p:nvSpPr>
        <p:spPr>
          <a:xfrm>
            <a:off x="4986528" y="5978448"/>
            <a:ext cx="521334" cy="391160"/>
          </a:xfrm>
          <a:prstGeom prst="rect">
            <a:avLst/>
          </a:prstGeom>
        </p:spPr>
        <p:txBody>
          <a:bodyPr vert="horz" wrap="square" lIns="0" tIns="12700" rIns="0" bIns="0" rtlCol="0">
            <a:spAutoFit/>
          </a:bodyPr>
          <a:lstStyle/>
          <a:p>
            <a:pPr marL="38100">
              <a:lnSpc>
                <a:spcPct val="100000"/>
              </a:lnSpc>
              <a:spcBef>
                <a:spcPts val="100"/>
              </a:spcBef>
            </a:pPr>
            <a:r>
              <a:rPr sz="3600" spc="-7" baseline="13888" dirty="0">
                <a:latin typeface="Arial"/>
                <a:cs typeface="Arial"/>
              </a:rPr>
              <a:t>C</a:t>
            </a:r>
            <a:r>
              <a:rPr sz="1600" spc="-5" dirty="0">
                <a:latin typeface="Arial"/>
                <a:cs typeface="Arial"/>
              </a:rPr>
              <a:t>0b</a:t>
            </a:r>
            <a:endParaRPr sz="1600">
              <a:latin typeface="Arial"/>
              <a:cs typeface="Arial"/>
            </a:endParaRPr>
          </a:p>
        </p:txBody>
      </p:sp>
      <p:sp>
        <p:nvSpPr>
          <p:cNvPr id="21" name="object 21"/>
          <p:cNvSpPr txBox="1"/>
          <p:nvPr/>
        </p:nvSpPr>
        <p:spPr>
          <a:xfrm>
            <a:off x="5029201" y="990600"/>
            <a:ext cx="2895600" cy="148951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Calibri"/>
                <a:cs typeface="Calibri"/>
              </a:rPr>
              <a:t>If placing the </a:t>
            </a:r>
            <a:r>
              <a:rPr sz="1600" spc="-10" dirty="0">
                <a:latin typeface="Calibri"/>
                <a:cs typeface="Calibri"/>
              </a:rPr>
              <a:t>indifference </a:t>
            </a:r>
            <a:r>
              <a:rPr sz="1600" spc="-5" dirty="0">
                <a:latin typeface="Calibri"/>
                <a:cs typeface="Calibri"/>
              </a:rPr>
              <a:t>curves  </a:t>
            </a:r>
            <a:r>
              <a:rPr sz="1600" spc="-15" dirty="0">
                <a:latin typeface="Calibri"/>
                <a:cs typeface="Calibri"/>
              </a:rPr>
              <a:t>for </a:t>
            </a:r>
            <a:r>
              <a:rPr sz="1600" spc="-5" dirty="0">
                <a:latin typeface="Calibri"/>
                <a:cs typeface="Calibri"/>
              </a:rPr>
              <a:t>a single individual in </a:t>
            </a:r>
            <a:r>
              <a:rPr sz="1600" spc="-10" dirty="0">
                <a:latin typeface="Calibri"/>
                <a:cs typeface="Calibri"/>
              </a:rPr>
              <a:t>the  consumption </a:t>
            </a:r>
            <a:r>
              <a:rPr sz="1600" spc="-5" dirty="0">
                <a:latin typeface="Calibri"/>
                <a:cs typeface="Calibri"/>
              </a:rPr>
              <a:t>plane, each  </a:t>
            </a:r>
            <a:r>
              <a:rPr sz="1600" spc="-10" dirty="0">
                <a:latin typeface="Calibri"/>
                <a:cs typeface="Calibri"/>
              </a:rPr>
              <a:t>indifference </a:t>
            </a:r>
            <a:r>
              <a:rPr sz="1600" spc="-5" dirty="0">
                <a:latin typeface="Calibri"/>
                <a:cs typeface="Calibri"/>
              </a:rPr>
              <a:t>curve </a:t>
            </a:r>
            <a:r>
              <a:rPr sz="1600" spc="-10" dirty="0">
                <a:latin typeface="Calibri"/>
                <a:cs typeface="Calibri"/>
              </a:rPr>
              <a:t>to </a:t>
            </a:r>
            <a:r>
              <a:rPr sz="1600" spc="-5" dirty="0">
                <a:latin typeface="Calibri"/>
                <a:cs typeface="Calibri"/>
              </a:rPr>
              <a:t>the </a:t>
            </a:r>
            <a:r>
              <a:rPr sz="1600" spc="-10" dirty="0">
                <a:latin typeface="Calibri"/>
                <a:cs typeface="Calibri"/>
              </a:rPr>
              <a:t>right  </a:t>
            </a:r>
            <a:r>
              <a:rPr sz="1600" spc="-5" dirty="0">
                <a:latin typeface="Calibri"/>
                <a:cs typeface="Calibri"/>
              </a:rPr>
              <a:t>means higher </a:t>
            </a:r>
            <a:r>
              <a:rPr sz="1600" spc="-20" dirty="0">
                <a:latin typeface="Calibri"/>
                <a:cs typeface="Calibri"/>
              </a:rPr>
              <a:t>utility. </a:t>
            </a:r>
            <a:r>
              <a:rPr sz="1600" spc="-5" dirty="0">
                <a:latin typeface="Calibri"/>
                <a:cs typeface="Calibri"/>
              </a:rPr>
              <a:t>An individual  </a:t>
            </a:r>
            <a:r>
              <a:rPr sz="1600" spc="-10" dirty="0">
                <a:latin typeface="Calibri"/>
                <a:cs typeface="Calibri"/>
              </a:rPr>
              <a:t>would </a:t>
            </a:r>
            <a:r>
              <a:rPr sz="1600" spc="-20" dirty="0">
                <a:latin typeface="Calibri"/>
                <a:cs typeface="Calibri"/>
              </a:rPr>
              <a:t>prefer </a:t>
            </a:r>
            <a:r>
              <a:rPr sz="1600" spc="-10" dirty="0">
                <a:latin typeface="Calibri"/>
                <a:cs typeface="Calibri"/>
              </a:rPr>
              <a:t>to reach </a:t>
            </a:r>
            <a:r>
              <a:rPr sz="1600" spc="-5" dirty="0">
                <a:latin typeface="Calibri"/>
                <a:cs typeface="Calibri"/>
              </a:rPr>
              <a:t>a</a:t>
            </a:r>
            <a:r>
              <a:rPr sz="1600" spc="45" dirty="0">
                <a:latin typeface="Calibri"/>
                <a:cs typeface="Calibri"/>
              </a:rPr>
              <a:t> </a:t>
            </a:r>
            <a:r>
              <a:rPr sz="1600" spc="-10" dirty="0">
                <a:latin typeface="Calibri"/>
                <a:cs typeface="Calibri"/>
              </a:rPr>
              <a:t>difference</a:t>
            </a:r>
            <a:endParaRPr sz="1600">
              <a:latin typeface="Calibri"/>
              <a:cs typeface="Calibri"/>
            </a:endParaRPr>
          </a:p>
        </p:txBody>
      </p:sp>
      <p:sp>
        <p:nvSpPr>
          <p:cNvPr id="22" name="object 22"/>
          <p:cNvSpPr txBox="1"/>
          <p:nvPr/>
        </p:nvSpPr>
        <p:spPr>
          <a:xfrm>
            <a:off x="5105400" y="2362200"/>
            <a:ext cx="2895600" cy="997068"/>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Calibri"/>
                <a:cs typeface="Calibri"/>
              </a:rPr>
              <a:t>curve in the upper right of </a:t>
            </a:r>
            <a:r>
              <a:rPr sz="1600" spc="-10" dirty="0">
                <a:latin typeface="Calibri"/>
                <a:cs typeface="Calibri"/>
              </a:rPr>
              <a:t>the  figure. </a:t>
            </a:r>
            <a:r>
              <a:rPr sz="1600" spc="-5" dirty="0">
                <a:latin typeface="Calibri"/>
                <a:cs typeface="Calibri"/>
              </a:rPr>
              <a:t>An individual is </a:t>
            </a:r>
            <a:r>
              <a:rPr sz="1600" spc="-15" dirty="0">
                <a:latin typeface="Calibri"/>
                <a:cs typeface="Calibri"/>
              </a:rPr>
              <a:t>indifferent  </a:t>
            </a:r>
            <a:r>
              <a:rPr sz="1600" spc="-10" dirty="0">
                <a:latin typeface="Calibri"/>
                <a:cs typeface="Calibri"/>
              </a:rPr>
              <a:t>between consumption pattern </a:t>
            </a:r>
            <a:r>
              <a:rPr sz="1600" spc="-5" dirty="0">
                <a:latin typeface="Calibri"/>
                <a:cs typeface="Calibri"/>
              </a:rPr>
              <a:t>A  and</a:t>
            </a:r>
            <a:r>
              <a:rPr sz="1600" spc="-20" dirty="0">
                <a:latin typeface="Calibri"/>
                <a:cs typeface="Calibri"/>
              </a:rPr>
              <a:t> </a:t>
            </a:r>
            <a:r>
              <a:rPr sz="1600" spc="-5" dirty="0">
                <a:latin typeface="Calibri"/>
                <a:cs typeface="Calibri"/>
              </a:rPr>
              <a:t>B.</a:t>
            </a:r>
            <a:endParaRPr sz="16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292100"/>
            <a:ext cx="4875148" cy="574040"/>
          </a:xfrm>
          <a:prstGeom prst="rect">
            <a:avLst/>
          </a:prstGeom>
        </p:spPr>
        <p:txBody>
          <a:bodyPr vert="horz" wrap="square" lIns="0" tIns="12700" rIns="0" bIns="0" rtlCol="0">
            <a:spAutoFit/>
          </a:bodyPr>
          <a:lstStyle/>
          <a:p>
            <a:pPr marL="12700">
              <a:lnSpc>
                <a:spcPct val="100000"/>
              </a:lnSpc>
              <a:spcBef>
                <a:spcPts val="100"/>
              </a:spcBef>
            </a:pPr>
            <a:r>
              <a:rPr sz="3600" spc="-15" dirty="0"/>
              <a:t>Indifference</a:t>
            </a:r>
            <a:r>
              <a:rPr sz="3600" spc="-110" dirty="0"/>
              <a:t> </a:t>
            </a:r>
            <a:r>
              <a:rPr sz="3600" dirty="0"/>
              <a:t>curves</a:t>
            </a:r>
            <a:endParaRPr sz="3600"/>
          </a:p>
        </p:txBody>
      </p:sp>
      <p:sp>
        <p:nvSpPr>
          <p:cNvPr id="3" name="object 3"/>
          <p:cNvSpPr txBox="1"/>
          <p:nvPr/>
        </p:nvSpPr>
        <p:spPr>
          <a:xfrm>
            <a:off x="2044700" y="2888741"/>
            <a:ext cx="2787015" cy="299720"/>
          </a:xfrm>
          <a:prstGeom prst="rect">
            <a:avLst/>
          </a:prstGeom>
        </p:spPr>
        <p:txBody>
          <a:bodyPr vert="horz" wrap="square" lIns="0" tIns="12700" rIns="0" bIns="0" rtlCol="0">
            <a:spAutoFit/>
          </a:bodyPr>
          <a:lstStyle/>
          <a:p>
            <a:pPr marL="12700">
              <a:lnSpc>
                <a:spcPct val="100000"/>
              </a:lnSpc>
              <a:spcBef>
                <a:spcPts val="100"/>
              </a:spcBef>
              <a:tabLst>
                <a:tab pos="2635885" algn="l"/>
              </a:tabLst>
            </a:pPr>
            <a:r>
              <a:rPr sz="1800" u="dash" dirty="0">
                <a:uFill>
                  <a:solidFill>
                    <a:srgbClr val="000000"/>
                  </a:solidFill>
                </a:uFill>
                <a:latin typeface="Times New Roman"/>
                <a:cs typeface="Times New Roman"/>
              </a:rPr>
              <a:t> 	</a:t>
            </a:r>
            <a:r>
              <a:rPr sz="1800" u="dash" dirty="0">
                <a:uFill>
                  <a:solidFill>
                    <a:srgbClr val="000000"/>
                  </a:solidFill>
                </a:uFill>
                <a:latin typeface="Arial"/>
                <a:cs typeface="Arial"/>
              </a:rPr>
              <a:t>●</a:t>
            </a:r>
            <a:endParaRPr sz="1800">
              <a:latin typeface="Arial"/>
              <a:cs typeface="Arial"/>
            </a:endParaRPr>
          </a:p>
        </p:txBody>
      </p:sp>
      <p:sp>
        <p:nvSpPr>
          <p:cNvPr id="4" name="object 4"/>
          <p:cNvSpPr txBox="1"/>
          <p:nvPr/>
        </p:nvSpPr>
        <p:spPr>
          <a:xfrm>
            <a:off x="5071998" y="2876753"/>
            <a:ext cx="22923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B</a:t>
            </a:r>
            <a:endParaRPr sz="2400">
              <a:latin typeface="Arial"/>
              <a:cs typeface="Arial"/>
            </a:endParaRPr>
          </a:p>
        </p:txBody>
      </p:sp>
      <p:sp>
        <p:nvSpPr>
          <p:cNvPr id="5" name="object 5"/>
          <p:cNvSpPr/>
          <p:nvPr/>
        </p:nvSpPr>
        <p:spPr>
          <a:xfrm>
            <a:off x="2036064" y="1341119"/>
            <a:ext cx="5977255" cy="3816350"/>
          </a:xfrm>
          <a:custGeom>
            <a:avLst/>
            <a:gdLst/>
            <a:ahLst/>
            <a:cxnLst/>
            <a:rect l="l" t="t" r="r" b="b"/>
            <a:pathLst>
              <a:path w="5977255" h="3816350">
                <a:moveTo>
                  <a:pt x="0" y="0"/>
                </a:moveTo>
                <a:lnTo>
                  <a:pt x="5977128" y="3816096"/>
                </a:lnTo>
              </a:path>
            </a:pathLst>
          </a:custGeom>
          <a:ln w="9144">
            <a:solidFill>
              <a:srgbClr val="000000"/>
            </a:solidFill>
          </a:ln>
        </p:spPr>
        <p:txBody>
          <a:bodyPr wrap="square" lIns="0" tIns="0" rIns="0" bIns="0" rtlCol="0"/>
          <a:lstStyle/>
          <a:p>
            <a:endParaRPr/>
          </a:p>
        </p:txBody>
      </p:sp>
      <p:sp>
        <p:nvSpPr>
          <p:cNvPr id="6" name="object 6"/>
          <p:cNvSpPr/>
          <p:nvPr/>
        </p:nvSpPr>
        <p:spPr>
          <a:xfrm>
            <a:off x="5407278" y="3848100"/>
            <a:ext cx="507365" cy="509270"/>
          </a:xfrm>
          <a:custGeom>
            <a:avLst/>
            <a:gdLst/>
            <a:ahLst/>
            <a:cxnLst/>
            <a:rect l="l" t="t" r="r" b="b"/>
            <a:pathLst>
              <a:path w="507364" h="509270">
                <a:moveTo>
                  <a:pt x="449112" y="49517"/>
                </a:moveTo>
                <a:lnTo>
                  <a:pt x="0" y="499999"/>
                </a:lnTo>
                <a:lnTo>
                  <a:pt x="8890" y="508888"/>
                </a:lnTo>
                <a:lnTo>
                  <a:pt x="458012" y="58396"/>
                </a:lnTo>
                <a:lnTo>
                  <a:pt x="449112" y="49517"/>
                </a:lnTo>
                <a:close/>
              </a:path>
              <a:path w="507364" h="509270">
                <a:moveTo>
                  <a:pt x="493945" y="40512"/>
                </a:moveTo>
                <a:lnTo>
                  <a:pt x="458088" y="40512"/>
                </a:lnTo>
                <a:lnTo>
                  <a:pt x="466979" y="49402"/>
                </a:lnTo>
                <a:lnTo>
                  <a:pt x="458012" y="58396"/>
                </a:lnTo>
                <a:lnTo>
                  <a:pt x="480568" y="80899"/>
                </a:lnTo>
                <a:lnTo>
                  <a:pt x="493945" y="40512"/>
                </a:lnTo>
                <a:close/>
              </a:path>
              <a:path w="507364" h="509270">
                <a:moveTo>
                  <a:pt x="458088" y="40512"/>
                </a:moveTo>
                <a:lnTo>
                  <a:pt x="449112" y="49517"/>
                </a:lnTo>
                <a:lnTo>
                  <a:pt x="458012" y="58396"/>
                </a:lnTo>
                <a:lnTo>
                  <a:pt x="466979" y="49402"/>
                </a:lnTo>
                <a:lnTo>
                  <a:pt x="458088" y="40512"/>
                </a:lnTo>
                <a:close/>
              </a:path>
              <a:path w="507364" h="509270">
                <a:moveTo>
                  <a:pt x="507365" y="0"/>
                </a:moveTo>
                <a:lnTo>
                  <a:pt x="426593" y="27050"/>
                </a:lnTo>
                <a:lnTo>
                  <a:pt x="449112" y="49517"/>
                </a:lnTo>
                <a:lnTo>
                  <a:pt x="458088" y="40512"/>
                </a:lnTo>
                <a:lnTo>
                  <a:pt x="493945" y="40512"/>
                </a:lnTo>
                <a:lnTo>
                  <a:pt x="507365" y="0"/>
                </a:lnTo>
                <a:close/>
              </a:path>
            </a:pathLst>
          </a:custGeom>
          <a:solidFill>
            <a:srgbClr val="000000"/>
          </a:solidFill>
        </p:spPr>
        <p:txBody>
          <a:bodyPr wrap="square" lIns="0" tIns="0" rIns="0" bIns="0" rtlCol="0"/>
          <a:lstStyle/>
          <a:p>
            <a:endParaRPr/>
          </a:p>
        </p:txBody>
      </p:sp>
      <p:sp>
        <p:nvSpPr>
          <p:cNvPr id="7" name="object 7"/>
          <p:cNvSpPr/>
          <p:nvPr/>
        </p:nvSpPr>
        <p:spPr>
          <a:xfrm>
            <a:off x="2019300" y="1472183"/>
            <a:ext cx="76200" cy="3672840"/>
          </a:xfrm>
          <a:custGeom>
            <a:avLst/>
            <a:gdLst/>
            <a:ahLst/>
            <a:cxnLst/>
            <a:rect l="l" t="t" r="r" b="b"/>
            <a:pathLst>
              <a:path w="76200" h="3672840">
                <a:moveTo>
                  <a:pt x="44450" y="63500"/>
                </a:moveTo>
                <a:lnTo>
                  <a:pt x="31750" y="63500"/>
                </a:lnTo>
                <a:lnTo>
                  <a:pt x="31750" y="3672840"/>
                </a:lnTo>
                <a:lnTo>
                  <a:pt x="44450" y="3672840"/>
                </a:lnTo>
                <a:lnTo>
                  <a:pt x="44450" y="63500"/>
                </a:lnTo>
                <a:close/>
              </a:path>
              <a:path w="76200" h="3672840">
                <a:moveTo>
                  <a:pt x="38100" y="0"/>
                </a:moveTo>
                <a:lnTo>
                  <a:pt x="0" y="76200"/>
                </a:lnTo>
                <a:lnTo>
                  <a:pt x="31750" y="76200"/>
                </a:lnTo>
                <a:lnTo>
                  <a:pt x="31750" y="63500"/>
                </a:lnTo>
                <a:lnTo>
                  <a:pt x="69850" y="63500"/>
                </a:lnTo>
                <a:lnTo>
                  <a:pt x="38100" y="0"/>
                </a:lnTo>
                <a:close/>
              </a:path>
              <a:path w="76200" h="367284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8" name="object 8"/>
          <p:cNvSpPr/>
          <p:nvPr/>
        </p:nvSpPr>
        <p:spPr>
          <a:xfrm>
            <a:off x="2057400" y="5106923"/>
            <a:ext cx="6265545" cy="76200"/>
          </a:xfrm>
          <a:custGeom>
            <a:avLst/>
            <a:gdLst/>
            <a:ahLst/>
            <a:cxnLst/>
            <a:rect l="l" t="t" r="r" b="b"/>
            <a:pathLst>
              <a:path w="6265545" h="76200">
                <a:moveTo>
                  <a:pt x="6188964" y="0"/>
                </a:moveTo>
                <a:lnTo>
                  <a:pt x="6188964" y="76200"/>
                </a:lnTo>
                <a:lnTo>
                  <a:pt x="6252464" y="44450"/>
                </a:lnTo>
                <a:lnTo>
                  <a:pt x="6201664" y="44450"/>
                </a:lnTo>
                <a:lnTo>
                  <a:pt x="6201664" y="31750"/>
                </a:lnTo>
                <a:lnTo>
                  <a:pt x="6252464" y="31750"/>
                </a:lnTo>
                <a:lnTo>
                  <a:pt x="6188964" y="0"/>
                </a:lnTo>
                <a:close/>
              </a:path>
              <a:path w="6265545" h="76200">
                <a:moveTo>
                  <a:pt x="6188964" y="31750"/>
                </a:moveTo>
                <a:lnTo>
                  <a:pt x="0" y="31750"/>
                </a:lnTo>
                <a:lnTo>
                  <a:pt x="0" y="44450"/>
                </a:lnTo>
                <a:lnTo>
                  <a:pt x="6188964" y="44450"/>
                </a:lnTo>
                <a:lnTo>
                  <a:pt x="6188964" y="31750"/>
                </a:lnTo>
                <a:close/>
              </a:path>
              <a:path w="6265545" h="76200">
                <a:moveTo>
                  <a:pt x="6252464" y="31750"/>
                </a:moveTo>
                <a:lnTo>
                  <a:pt x="6201664" y="31750"/>
                </a:lnTo>
                <a:lnTo>
                  <a:pt x="6201664" y="44450"/>
                </a:lnTo>
                <a:lnTo>
                  <a:pt x="6252464" y="44450"/>
                </a:lnTo>
                <a:lnTo>
                  <a:pt x="6265164" y="38100"/>
                </a:lnTo>
                <a:lnTo>
                  <a:pt x="6252464" y="31750"/>
                </a:lnTo>
                <a:close/>
              </a:path>
            </a:pathLst>
          </a:custGeom>
          <a:solidFill>
            <a:srgbClr val="000000"/>
          </a:solidFill>
        </p:spPr>
        <p:txBody>
          <a:bodyPr wrap="square" lIns="0" tIns="0" rIns="0" bIns="0" rtlCol="0"/>
          <a:lstStyle/>
          <a:p>
            <a:endParaRPr/>
          </a:p>
        </p:txBody>
      </p:sp>
      <p:sp>
        <p:nvSpPr>
          <p:cNvPr id="9" name="object 9"/>
          <p:cNvSpPr txBox="1"/>
          <p:nvPr/>
        </p:nvSpPr>
        <p:spPr>
          <a:xfrm>
            <a:off x="1540510" y="1084579"/>
            <a:ext cx="2457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C</a:t>
            </a:r>
            <a:endParaRPr sz="2400">
              <a:latin typeface="Arial"/>
              <a:cs typeface="Arial"/>
            </a:endParaRPr>
          </a:p>
        </p:txBody>
      </p:sp>
      <p:sp>
        <p:nvSpPr>
          <p:cNvPr id="10" name="object 10"/>
          <p:cNvSpPr txBox="1"/>
          <p:nvPr/>
        </p:nvSpPr>
        <p:spPr>
          <a:xfrm>
            <a:off x="1759966" y="1261363"/>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1</a:t>
            </a:r>
            <a:endParaRPr sz="1600">
              <a:latin typeface="Arial"/>
              <a:cs typeface="Arial"/>
            </a:endParaRPr>
          </a:p>
        </p:txBody>
      </p:sp>
      <p:sp>
        <p:nvSpPr>
          <p:cNvPr id="11" name="object 11"/>
          <p:cNvSpPr txBox="1"/>
          <p:nvPr/>
        </p:nvSpPr>
        <p:spPr>
          <a:xfrm>
            <a:off x="8448802" y="4955794"/>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0</a:t>
            </a:r>
            <a:endParaRPr sz="2400" baseline="-20833">
              <a:latin typeface="Arial"/>
              <a:cs typeface="Arial"/>
            </a:endParaRPr>
          </a:p>
        </p:txBody>
      </p:sp>
      <p:sp>
        <p:nvSpPr>
          <p:cNvPr id="12" name="object 12"/>
          <p:cNvSpPr/>
          <p:nvPr/>
        </p:nvSpPr>
        <p:spPr>
          <a:xfrm>
            <a:off x="3931158" y="1040130"/>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8"/>
                </a:lnTo>
                <a:lnTo>
                  <a:pt x="750005" y="1968223"/>
                </a:lnTo>
                <a:lnTo>
                  <a:pt x="782750" y="1991123"/>
                </a:lnTo>
                <a:lnTo>
                  <a:pt x="817362" y="2013584"/>
                </a:lnTo>
                <a:lnTo>
                  <a:pt x="853768" y="2035612"/>
                </a:lnTo>
                <a:lnTo>
                  <a:pt x="891895" y="2057212"/>
                </a:lnTo>
                <a:lnTo>
                  <a:pt x="931670" y="2078389"/>
                </a:lnTo>
                <a:lnTo>
                  <a:pt x="973020" y="2099149"/>
                </a:lnTo>
                <a:lnTo>
                  <a:pt x="1015871" y="2119498"/>
                </a:lnTo>
                <a:lnTo>
                  <a:pt x="1060150" y="2139441"/>
                </a:lnTo>
                <a:lnTo>
                  <a:pt x="1105785" y="2158984"/>
                </a:lnTo>
                <a:lnTo>
                  <a:pt x="1152702" y="2178133"/>
                </a:lnTo>
                <a:lnTo>
                  <a:pt x="1200827" y="2196892"/>
                </a:lnTo>
                <a:lnTo>
                  <a:pt x="1250089" y="2215268"/>
                </a:lnTo>
                <a:lnTo>
                  <a:pt x="1300413" y="2233266"/>
                </a:lnTo>
                <a:lnTo>
                  <a:pt x="1351727" y="2250892"/>
                </a:lnTo>
                <a:lnTo>
                  <a:pt x="1403957" y="2268150"/>
                </a:lnTo>
                <a:lnTo>
                  <a:pt x="1457030" y="2285048"/>
                </a:lnTo>
                <a:lnTo>
                  <a:pt x="1510874" y="2301590"/>
                </a:lnTo>
                <a:lnTo>
                  <a:pt x="1565414" y="2317782"/>
                </a:lnTo>
                <a:lnTo>
                  <a:pt x="1620578" y="2333629"/>
                </a:lnTo>
                <a:lnTo>
                  <a:pt x="1676293" y="2349138"/>
                </a:lnTo>
                <a:lnTo>
                  <a:pt x="1732486" y="2364313"/>
                </a:lnTo>
                <a:lnTo>
                  <a:pt x="1789083" y="2379160"/>
                </a:lnTo>
                <a:lnTo>
                  <a:pt x="1846011" y="2393685"/>
                </a:lnTo>
                <a:lnTo>
                  <a:pt x="1903197" y="2407894"/>
                </a:lnTo>
                <a:lnTo>
                  <a:pt x="1960568" y="2421791"/>
                </a:lnTo>
                <a:lnTo>
                  <a:pt x="2018051" y="2435383"/>
                </a:lnTo>
                <a:lnTo>
                  <a:pt x="2075573" y="2448675"/>
                </a:lnTo>
                <a:lnTo>
                  <a:pt x="2133060" y="2461672"/>
                </a:lnTo>
                <a:lnTo>
                  <a:pt x="2190439" y="2474381"/>
                </a:lnTo>
                <a:lnTo>
                  <a:pt x="2247638" y="2486806"/>
                </a:lnTo>
                <a:lnTo>
                  <a:pt x="2304583" y="2498954"/>
                </a:lnTo>
                <a:lnTo>
                  <a:pt x="2361201" y="2510830"/>
                </a:lnTo>
                <a:lnTo>
                  <a:pt x="2417419" y="2522439"/>
                </a:lnTo>
                <a:lnTo>
                  <a:pt x="2473164" y="2533787"/>
                </a:lnTo>
                <a:lnTo>
                  <a:pt x="2528362" y="2544880"/>
                </a:lnTo>
                <a:lnTo>
                  <a:pt x="2582940" y="2555723"/>
                </a:lnTo>
                <a:lnTo>
                  <a:pt x="2636826" y="2566322"/>
                </a:lnTo>
                <a:lnTo>
                  <a:pt x="2689946" y="2576682"/>
                </a:lnTo>
                <a:lnTo>
                  <a:pt x="2742227" y="2586809"/>
                </a:lnTo>
                <a:lnTo>
                  <a:pt x="2793595" y="2596708"/>
                </a:lnTo>
                <a:lnTo>
                  <a:pt x="2843979" y="2606386"/>
                </a:lnTo>
                <a:lnTo>
                  <a:pt x="2893304" y="2615847"/>
                </a:lnTo>
                <a:lnTo>
                  <a:pt x="2941497" y="2625097"/>
                </a:lnTo>
                <a:lnTo>
                  <a:pt x="2988486" y="2634142"/>
                </a:lnTo>
                <a:lnTo>
                  <a:pt x="3034197" y="2642987"/>
                </a:lnTo>
                <a:lnTo>
                  <a:pt x="3078557" y="2651638"/>
                </a:lnTo>
                <a:lnTo>
                  <a:pt x="3121493" y="2660100"/>
                </a:lnTo>
                <a:lnTo>
                  <a:pt x="3162931" y="2668380"/>
                </a:lnTo>
                <a:lnTo>
                  <a:pt x="3202799" y="2676482"/>
                </a:lnTo>
                <a:lnTo>
                  <a:pt x="3241024" y="2684412"/>
                </a:lnTo>
                <a:lnTo>
                  <a:pt x="3312249" y="2699779"/>
                </a:lnTo>
                <a:lnTo>
                  <a:pt x="3376023" y="2714526"/>
                </a:lnTo>
                <a:lnTo>
                  <a:pt x="3431760" y="2728696"/>
                </a:lnTo>
                <a:lnTo>
                  <a:pt x="3456432" y="2735580"/>
                </a:lnTo>
              </a:path>
            </a:pathLst>
          </a:custGeom>
          <a:ln w="28956">
            <a:solidFill>
              <a:srgbClr val="000000"/>
            </a:solidFill>
          </a:ln>
        </p:spPr>
        <p:txBody>
          <a:bodyPr wrap="square" lIns="0" tIns="0" rIns="0" bIns="0" rtlCol="0"/>
          <a:lstStyle/>
          <a:p>
            <a:endParaRPr/>
          </a:p>
        </p:txBody>
      </p:sp>
      <p:sp>
        <p:nvSpPr>
          <p:cNvPr id="13" name="object 13"/>
          <p:cNvSpPr/>
          <p:nvPr/>
        </p:nvSpPr>
        <p:spPr>
          <a:xfrm>
            <a:off x="4794503" y="3055620"/>
            <a:ext cx="0" cy="2089785"/>
          </a:xfrm>
          <a:custGeom>
            <a:avLst/>
            <a:gdLst/>
            <a:ahLst/>
            <a:cxnLst/>
            <a:rect l="l" t="t" r="r" b="b"/>
            <a:pathLst>
              <a:path h="2089785">
                <a:moveTo>
                  <a:pt x="0" y="0"/>
                </a:moveTo>
                <a:lnTo>
                  <a:pt x="0" y="2089403"/>
                </a:lnTo>
              </a:path>
            </a:pathLst>
          </a:custGeom>
          <a:ln w="9144">
            <a:solidFill>
              <a:srgbClr val="000000"/>
            </a:solidFill>
            <a:prstDash val="sysDash"/>
          </a:ln>
        </p:spPr>
        <p:txBody>
          <a:bodyPr wrap="square" lIns="0" tIns="0" rIns="0" bIns="0" rtlCol="0"/>
          <a:lstStyle/>
          <a:p>
            <a:endParaRPr/>
          </a:p>
        </p:txBody>
      </p:sp>
      <p:sp>
        <p:nvSpPr>
          <p:cNvPr id="14" name="object 14"/>
          <p:cNvSpPr txBox="1"/>
          <p:nvPr/>
        </p:nvSpPr>
        <p:spPr>
          <a:xfrm>
            <a:off x="4271517" y="5243321"/>
            <a:ext cx="107061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P</a:t>
            </a:r>
            <a:r>
              <a:rPr sz="2400" spc="-7" baseline="-20833" dirty="0">
                <a:latin typeface="Arial"/>
                <a:cs typeface="Arial"/>
              </a:rPr>
              <a:t>0 </a:t>
            </a:r>
            <a:r>
              <a:rPr sz="2400" dirty="0">
                <a:latin typeface="Arial"/>
                <a:cs typeface="Arial"/>
              </a:rPr>
              <a:t>=</a:t>
            </a:r>
            <a:r>
              <a:rPr sz="2400" spc="-295" dirty="0">
                <a:latin typeface="Arial"/>
                <a:cs typeface="Arial"/>
              </a:rPr>
              <a:t> </a:t>
            </a:r>
            <a:r>
              <a:rPr sz="2400" spc="-10" dirty="0">
                <a:latin typeface="Arial"/>
                <a:cs typeface="Arial"/>
              </a:rPr>
              <a:t>C</a:t>
            </a:r>
            <a:r>
              <a:rPr sz="2400" spc="-15" baseline="-20833" dirty="0">
                <a:latin typeface="Arial"/>
                <a:cs typeface="Arial"/>
              </a:rPr>
              <a:t>0</a:t>
            </a:r>
            <a:endParaRPr sz="2400" baseline="-20833">
              <a:latin typeface="Arial"/>
              <a:cs typeface="Arial"/>
            </a:endParaRPr>
          </a:p>
        </p:txBody>
      </p:sp>
      <p:sp>
        <p:nvSpPr>
          <p:cNvPr id="15" name="object 15"/>
          <p:cNvSpPr txBox="1"/>
          <p:nvPr/>
        </p:nvSpPr>
        <p:spPr>
          <a:xfrm>
            <a:off x="815035" y="2866135"/>
            <a:ext cx="1069975"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P</a:t>
            </a:r>
            <a:r>
              <a:rPr sz="2400" spc="-7" baseline="-20833" dirty="0">
                <a:latin typeface="Arial"/>
                <a:cs typeface="Arial"/>
              </a:rPr>
              <a:t>1 </a:t>
            </a:r>
            <a:r>
              <a:rPr sz="2400" dirty="0">
                <a:latin typeface="Arial"/>
                <a:cs typeface="Arial"/>
              </a:rPr>
              <a:t>=</a:t>
            </a:r>
            <a:r>
              <a:rPr sz="2400" spc="-295" dirty="0">
                <a:latin typeface="Arial"/>
                <a:cs typeface="Arial"/>
              </a:rPr>
              <a:t> </a:t>
            </a:r>
            <a:r>
              <a:rPr sz="2400" spc="-10" dirty="0">
                <a:latin typeface="Arial"/>
                <a:cs typeface="Arial"/>
              </a:rPr>
              <a:t>C</a:t>
            </a:r>
            <a:r>
              <a:rPr sz="2400" spc="-15" baseline="-20833" dirty="0">
                <a:latin typeface="Arial"/>
                <a:cs typeface="Arial"/>
              </a:rPr>
              <a:t>1</a:t>
            </a:r>
            <a:endParaRPr sz="2400" baseline="-20833">
              <a:latin typeface="Arial"/>
              <a:cs typeface="Arial"/>
            </a:endParaRPr>
          </a:p>
        </p:txBody>
      </p:sp>
      <p:sp>
        <p:nvSpPr>
          <p:cNvPr id="16" name="object 16"/>
          <p:cNvSpPr txBox="1"/>
          <p:nvPr/>
        </p:nvSpPr>
        <p:spPr>
          <a:xfrm>
            <a:off x="7512050" y="3515614"/>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U</a:t>
            </a:r>
            <a:r>
              <a:rPr sz="2400" spc="-7" baseline="-20833" dirty="0">
                <a:latin typeface="Arial"/>
                <a:cs typeface="Arial"/>
              </a:rPr>
              <a:t>2</a:t>
            </a:r>
            <a:endParaRPr sz="2400" baseline="-20833">
              <a:latin typeface="Arial"/>
              <a:cs typeface="Arial"/>
            </a:endParaRPr>
          </a:p>
        </p:txBody>
      </p:sp>
      <p:sp>
        <p:nvSpPr>
          <p:cNvPr id="17" name="object 17"/>
          <p:cNvSpPr txBox="1"/>
          <p:nvPr/>
        </p:nvSpPr>
        <p:spPr>
          <a:xfrm>
            <a:off x="6019800" y="5264911"/>
            <a:ext cx="205740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Slope= </a:t>
            </a:r>
            <a:r>
              <a:rPr sz="2400" dirty="0">
                <a:latin typeface="Arial"/>
                <a:cs typeface="Arial"/>
              </a:rPr>
              <a:t>- </a:t>
            </a:r>
            <a:r>
              <a:rPr sz="2400" spc="-5" dirty="0">
                <a:latin typeface="Arial"/>
                <a:cs typeface="Arial"/>
              </a:rPr>
              <a:t>(1+</a:t>
            </a:r>
            <a:r>
              <a:rPr sz="2400" spc="-50" dirty="0">
                <a:latin typeface="Arial"/>
                <a:cs typeface="Arial"/>
              </a:rPr>
              <a:t> </a:t>
            </a:r>
            <a:r>
              <a:rPr sz="2400" dirty="0">
                <a:latin typeface="Arial"/>
                <a:cs typeface="Arial"/>
              </a:rPr>
              <a:t>r</a:t>
            </a:r>
            <a:r>
              <a:rPr sz="2400" baseline="-20833" dirty="0">
                <a:latin typeface="Arial"/>
                <a:cs typeface="Arial"/>
              </a:rPr>
              <a:t>i</a:t>
            </a:r>
            <a:r>
              <a:rPr sz="2400" dirty="0">
                <a:latin typeface="Arial"/>
                <a:cs typeface="Arial"/>
              </a:rPr>
              <a:t>)</a:t>
            </a:r>
            <a:endParaRPr sz="2400">
              <a:latin typeface="Arial"/>
              <a:cs typeface="Arial"/>
            </a:endParaRPr>
          </a:p>
        </p:txBody>
      </p:sp>
      <p:sp>
        <p:nvSpPr>
          <p:cNvPr id="18" name="object 18"/>
          <p:cNvSpPr txBox="1"/>
          <p:nvPr/>
        </p:nvSpPr>
        <p:spPr>
          <a:xfrm>
            <a:off x="4944871" y="4304791"/>
            <a:ext cx="81470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MRS</a:t>
            </a:r>
            <a:endParaRPr sz="2800">
              <a:latin typeface="Arial"/>
              <a:cs typeface="Arial"/>
            </a:endParaRPr>
          </a:p>
        </p:txBody>
      </p:sp>
      <p:sp>
        <p:nvSpPr>
          <p:cNvPr id="19" name="object 19"/>
          <p:cNvSpPr txBox="1"/>
          <p:nvPr/>
        </p:nvSpPr>
        <p:spPr>
          <a:xfrm>
            <a:off x="4419601" y="1027557"/>
            <a:ext cx="3505200" cy="1521570"/>
          </a:xfrm>
          <a:prstGeom prst="rect">
            <a:avLst/>
          </a:prstGeom>
        </p:spPr>
        <p:txBody>
          <a:bodyPr vert="horz" wrap="square" lIns="0" tIns="13335" rIns="0" bIns="0" rtlCol="0">
            <a:spAutoFit/>
          </a:bodyPr>
          <a:lstStyle/>
          <a:p>
            <a:pPr marL="25400" marR="17780">
              <a:lnSpc>
                <a:spcPct val="100000"/>
              </a:lnSpc>
              <a:spcBef>
                <a:spcPts val="105"/>
              </a:spcBef>
            </a:pPr>
            <a:r>
              <a:rPr sz="1400" spc="-20" dirty="0">
                <a:latin typeface="Calibri"/>
                <a:cs typeface="Calibri"/>
              </a:rPr>
              <a:t>At </a:t>
            </a:r>
            <a:r>
              <a:rPr sz="1400" spc="-5" dirty="0">
                <a:latin typeface="Calibri"/>
                <a:cs typeface="Calibri"/>
              </a:rPr>
              <a:t>each </a:t>
            </a:r>
            <a:r>
              <a:rPr sz="1400" spc="-10" dirty="0">
                <a:latin typeface="Calibri"/>
                <a:cs typeface="Calibri"/>
              </a:rPr>
              <a:t>point </a:t>
            </a:r>
            <a:r>
              <a:rPr sz="1400" spc="-5" dirty="0">
                <a:latin typeface="Calibri"/>
                <a:cs typeface="Calibri"/>
              </a:rPr>
              <a:t>along the </a:t>
            </a:r>
            <a:r>
              <a:rPr sz="1400" spc="-10" dirty="0">
                <a:latin typeface="Calibri"/>
                <a:cs typeface="Calibri"/>
              </a:rPr>
              <a:t>indifference </a:t>
            </a:r>
            <a:r>
              <a:rPr sz="1400" spc="-5" dirty="0">
                <a:latin typeface="Calibri"/>
                <a:cs typeface="Calibri"/>
              </a:rPr>
              <a:t>curve the  </a:t>
            </a:r>
            <a:r>
              <a:rPr sz="1400" spc="-10" dirty="0">
                <a:latin typeface="Calibri"/>
                <a:cs typeface="Calibri"/>
              </a:rPr>
              <a:t>tangent </a:t>
            </a:r>
            <a:r>
              <a:rPr sz="1400" dirty="0">
                <a:latin typeface="Calibri"/>
                <a:cs typeface="Calibri"/>
              </a:rPr>
              <a:t>is </a:t>
            </a:r>
            <a:r>
              <a:rPr sz="1400" spc="-5" dirty="0">
                <a:latin typeface="Calibri"/>
                <a:cs typeface="Calibri"/>
              </a:rPr>
              <a:t>called the marginal </a:t>
            </a:r>
            <a:r>
              <a:rPr sz="1400" spc="-15" dirty="0">
                <a:latin typeface="Calibri"/>
                <a:cs typeface="Calibri"/>
              </a:rPr>
              <a:t>rate </a:t>
            </a:r>
            <a:r>
              <a:rPr sz="1400" spc="-5" dirty="0">
                <a:latin typeface="Calibri"/>
                <a:cs typeface="Calibri"/>
              </a:rPr>
              <a:t>of  substitution. The MRS </a:t>
            </a:r>
            <a:r>
              <a:rPr sz="1400" spc="-10" dirty="0">
                <a:latin typeface="Calibri"/>
                <a:cs typeface="Calibri"/>
              </a:rPr>
              <a:t>reveals </a:t>
            </a:r>
            <a:r>
              <a:rPr sz="1400" spc="-5" dirty="0">
                <a:latin typeface="Calibri"/>
                <a:cs typeface="Calibri"/>
              </a:rPr>
              <a:t>the </a:t>
            </a:r>
            <a:r>
              <a:rPr sz="1400" spc="-10" dirty="0">
                <a:latin typeface="Calibri"/>
                <a:cs typeface="Calibri"/>
              </a:rPr>
              <a:t>extra </a:t>
            </a:r>
            <a:r>
              <a:rPr sz="1400" spc="-5" dirty="0">
                <a:latin typeface="Calibri"/>
                <a:cs typeface="Calibri"/>
              </a:rPr>
              <a:t>number  of unit </a:t>
            </a:r>
            <a:r>
              <a:rPr sz="1400" dirty="0">
                <a:latin typeface="Calibri"/>
                <a:cs typeface="Calibri"/>
              </a:rPr>
              <a:t>an </a:t>
            </a:r>
            <a:r>
              <a:rPr sz="1400" spc="-5" dirty="0">
                <a:latin typeface="Calibri"/>
                <a:cs typeface="Calibri"/>
              </a:rPr>
              <a:t>individual would </a:t>
            </a:r>
            <a:r>
              <a:rPr sz="1400" spc="-15" dirty="0">
                <a:latin typeface="Calibri"/>
                <a:cs typeface="Calibri"/>
              </a:rPr>
              <a:t>like </a:t>
            </a:r>
            <a:r>
              <a:rPr sz="1400" spc="-10" dirty="0">
                <a:latin typeface="Calibri"/>
                <a:cs typeface="Calibri"/>
              </a:rPr>
              <a:t>to receive </a:t>
            </a:r>
            <a:r>
              <a:rPr sz="1400" dirty="0">
                <a:latin typeface="Calibri"/>
                <a:cs typeface="Calibri"/>
              </a:rPr>
              <a:t>in  </a:t>
            </a:r>
            <a:r>
              <a:rPr sz="1400" spc="-10" dirty="0">
                <a:latin typeface="Calibri"/>
                <a:cs typeface="Calibri"/>
              </a:rPr>
              <a:t>order to </a:t>
            </a:r>
            <a:r>
              <a:rPr sz="1400" spc="-5" dirty="0">
                <a:latin typeface="Calibri"/>
                <a:cs typeface="Calibri"/>
              </a:rPr>
              <a:t>give up consumption </a:t>
            </a:r>
            <a:r>
              <a:rPr sz="1400" spc="-10" dirty="0">
                <a:latin typeface="Calibri"/>
                <a:cs typeface="Calibri"/>
              </a:rPr>
              <a:t>today for  </a:t>
            </a:r>
            <a:r>
              <a:rPr sz="1400" spc="-5" dirty="0">
                <a:latin typeface="Calibri"/>
                <a:cs typeface="Calibri"/>
              </a:rPr>
              <a:t>consumption </a:t>
            </a:r>
            <a:r>
              <a:rPr sz="1400" spc="-15" dirty="0">
                <a:latin typeface="Calibri"/>
                <a:cs typeface="Calibri"/>
              </a:rPr>
              <a:t>tomorrow. </a:t>
            </a:r>
            <a:r>
              <a:rPr sz="1400" spc="-5" dirty="0">
                <a:latin typeface="Calibri"/>
                <a:cs typeface="Calibri"/>
              </a:rPr>
              <a:t>The MRS </a:t>
            </a:r>
            <a:r>
              <a:rPr sz="1400" dirty="0">
                <a:latin typeface="Calibri"/>
                <a:cs typeface="Calibri"/>
              </a:rPr>
              <a:t>is also </a:t>
            </a:r>
            <a:r>
              <a:rPr sz="1400" spc="-5" dirty="0">
                <a:latin typeface="Calibri"/>
                <a:cs typeface="Calibri"/>
              </a:rPr>
              <a:t>the  subjective </a:t>
            </a:r>
            <a:r>
              <a:rPr sz="1400" spc="-15" dirty="0">
                <a:latin typeface="Calibri"/>
                <a:cs typeface="Calibri"/>
              </a:rPr>
              <a:t>rate </a:t>
            </a:r>
            <a:r>
              <a:rPr sz="1400" spc="-5" dirty="0">
                <a:latin typeface="Calibri"/>
                <a:cs typeface="Calibri"/>
              </a:rPr>
              <a:t>of time </a:t>
            </a:r>
            <a:r>
              <a:rPr sz="1400" spc="-15" dirty="0">
                <a:latin typeface="Calibri"/>
                <a:cs typeface="Calibri"/>
              </a:rPr>
              <a:t>preference</a:t>
            </a:r>
            <a:r>
              <a:rPr sz="1400" spc="40" dirty="0">
                <a:latin typeface="Calibri"/>
                <a:cs typeface="Calibri"/>
              </a:rPr>
              <a:t> </a:t>
            </a:r>
            <a:r>
              <a:rPr sz="1400" dirty="0">
                <a:latin typeface="Calibri"/>
                <a:cs typeface="Calibri"/>
              </a:rPr>
              <a:t>(r</a:t>
            </a:r>
            <a:r>
              <a:rPr sz="1350" baseline="-21604" dirty="0">
                <a:latin typeface="Calibri"/>
                <a:cs typeface="Calibri"/>
              </a:rPr>
              <a:t>i</a:t>
            </a:r>
            <a:r>
              <a:rPr sz="1400" dirty="0">
                <a:latin typeface="Calibri"/>
                <a:cs typeface="Calibri"/>
              </a:rPr>
              <a:t>)</a:t>
            </a:r>
            <a:endParaRPr sz="1400">
              <a:latin typeface="Calibri"/>
              <a:cs typeface="Calibri"/>
            </a:endParaRPr>
          </a:p>
        </p:txBody>
      </p:sp>
      <p:sp>
        <p:nvSpPr>
          <p:cNvPr id="20" name="object 20"/>
          <p:cNvSpPr txBox="1"/>
          <p:nvPr/>
        </p:nvSpPr>
        <p:spPr>
          <a:xfrm>
            <a:off x="368909" y="5824220"/>
            <a:ext cx="7479691" cy="666115"/>
          </a:xfrm>
          <a:prstGeom prst="rect">
            <a:avLst/>
          </a:prstGeom>
        </p:spPr>
        <p:txBody>
          <a:bodyPr vert="horz" wrap="square" lIns="0" tIns="12700" rIns="0" bIns="0" rtlCol="0">
            <a:spAutoFit/>
          </a:bodyPr>
          <a:lstStyle/>
          <a:p>
            <a:pPr marL="12700" marR="5080">
              <a:lnSpc>
                <a:spcPct val="100000"/>
              </a:lnSpc>
              <a:spcBef>
                <a:spcPts val="100"/>
              </a:spcBef>
            </a:pPr>
            <a:r>
              <a:rPr sz="1400" spc="-5" dirty="0">
                <a:latin typeface="Calibri"/>
                <a:cs typeface="Calibri"/>
              </a:rPr>
              <a:t>The MRS increases moving </a:t>
            </a:r>
            <a:r>
              <a:rPr sz="1400" spc="-10" dirty="0">
                <a:latin typeface="Calibri"/>
                <a:cs typeface="Calibri"/>
              </a:rPr>
              <a:t>to </a:t>
            </a:r>
            <a:r>
              <a:rPr sz="1400" spc="-5" dirty="0">
                <a:latin typeface="Calibri"/>
                <a:cs typeface="Calibri"/>
              </a:rPr>
              <a:t>the left along the </a:t>
            </a:r>
            <a:r>
              <a:rPr sz="1400" spc="-10" dirty="0">
                <a:latin typeface="Calibri"/>
                <a:cs typeface="Calibri"/>
              </a:rPr>
              <a:t>indifference </a:t>
            </a:r>
            <a:r>
              <a:rPr sz="1400" spc="-5" dirty="0">
                <a:latin typeface="Calibri"/>
                <a:cs typeface="Calibri"/>
              </a:rPr>
              <a:t>curve. </a:t>
            </a:r>
            <a:r>
              <a:rPr sz="1400" dirty="0">
                <a:latin typeface="Calibri"/>
                <a:cs typeface="Calibri"/>
              </a:rPr>
              <a:t>An </a:t>
            </a:r>
            <a:r>
              <a:rPr sz="1400" spc="-5" dirty="0">
                <a:latin typeface="Calibri"/>
                <a:cs typeface="Calibri"/>
              </a:rPr>
              <a:t>individual </a:t>
            </a:r>
            <a:r>
              <a:rPr sz="1400" dirty="0">
                <a:latin typeface="Calibri"/>
                <a:cs typeface="Calibri"/>
              </a:rPr>
              <a:t>will </a:t>
            </a:r>
            <a:r>
              <a:rPr sz="1400" spc="-5" dirty="0">
                <a:latin typeface="Calibri"/>
                <a:cs typeface="Calibri"/>
              </a:rPr>
              <a:t>demand relatively </a:t>
            </a:r>
            <a:r>
              <a:rPr sz="1400" spc="-10" dirty="0">
                <a:latin typeface="Calibri"/>
                <a:cs typeface="Calibri"/>
              </a:rPr>
              <a:t>more  </a:t>
            </a:r>
            <a:r>
              <a:rPr sz="1400" spc="-5" dirty="0">
                <a:latin typeface="Calibri"/>
                <a:cs typeface="Calibri"/>
              </a:rPr>
              <a:t>consumption </a:t>
            </a:r>
            <a:r>
              <a:rPr sz="1400" spc="-10" dirty="0">
                <a:latin typeface="Calibri"/>
                <a:cs typeface="Calibri"/>
              </a:rPr>
              <a:t>tomorrow for </a:t>
            </a:r>
            <a:r>
              <a:rPr sz="1400" spc="-5" dirty="0">
                <a:latin typeface="Calibri"/>
                <a:cs typeface="Calibri"/>
              </a:rPr>
              <a:t>every consumption </a:t>
            </a:r>
            <a:r>
              <a:rPr sz="1400" spc="-10" dirty="0">
                <a:latin typeface="Calibri"/>
                <a:cs typeface="Calibri"/>
              </a:rPr>
              <a:t>today </a:t>
            </a:r>
            <a:r>
              <a:rPr sz="1400" dirty="0">
                <a:latin typeface="Calibri"/>
                <a:cs typeface="Calibri"/>
              </a:rPr>
              <a:t>when </a:t>
            </a:r>
            <a:r>
              <a:rPr sz="1400" spc="-5" dirty="0">
                <a:latin typeface="Calibri"/>
                <a:cs typeface="Calibri"/>
              </a:rPr>
              <a:t>having </a:t>
            </a:r>
            <a:r>
              <a:rPr sz="1400" dirty="0">
                <a:latin typeface="Calibri"/>
                <a:cs typeface="Calibri"/>
              </a:rPr>
              <a:t>less </a:t>
            </a:r>
            <a:r>
              <a:rPr sz="1400" spc="-5" dirty="0">
                <a:latin typeface="Calibri"/>
                <a:cs typeface="Calibri"/>
              </a:rPr>
              <a:t>and </a:t>
            </a:r>
            <a:r>
              <a:rPr sz="1400" dirty="0">
                <a:latin typeface="Calibri"/>
                <a:cs typeface="Calibri"/>
              </a:rPr>
              <a:t>less </a:t>
            </a:r>
            <a:r>
              <a:rPr sz="1400" spc="-5" dirty="0">
                <a:latin typeface="Calibri"/>
                <a:cs typeface="Calibri"/>
              </a:rPr>
              <a:t>consumption </a:t>
            </a:r>
            <a:r>
              <a:rPr sz="1400" spc="-10" dirty="0">
                <a:latin typeface="Calibri"/>
                <a:cs typeface="Calibri"/>
              </a:rPr>
              <a:t>today </a:t>
            </a:r>
            <a:r>
              <a:rPr sz="1400" spc="-5" dirty="0">
                <a:latin typeface="Calibri"/>
                <a:cs typeface="Calibri"/>
              </a:rPr>
              <a:t>left. Compare  </a:t>
            </a:r>
            <a:r>
              <a:rPr sz="1400" spc="-10" dirty="0">
                <a:latin typeface="Calibri"/>
                <a:cs typeface="Calibri"/>
              </a:rPr>
              <a:t>point </a:t>
            </a:r>
            <a:r>
              <a:rPr sz="1400" dirty="0">
                <a:latin typeface="Calibri"/>
                <a:cs typeface="Calibri"/>
              </a:rPr>
              <a:t>B with </a:t>
            </a:r>
            <a:r>
              <a:rPr sz="1400" spc="-10" dirty="0">
                <a:latin typeface="Calibri"/>
                <a:cs typeface="Calibri"/>
              </a:rPr>
              <a:t>Point </a:t>
            </a:r>
            <a:r>
              <a:rPr sz="1400" dirty="0">
                <a:latin typeface="Calibri"/>
                <a:cs typeface="Calibri"/>
              </a:rPr>
              <a:t>A in the </a:t>
            </a:r>
            <a:r>
              <a:rPr sz="1400" spc="-5" dirty="0">
                <a:latin typeface="Calibri"/>
                <a:cs typeface="Calibri"/>
              </a:rPr>
              <a:t>former</a:t>
            </a:r>
            <a:r>
              <a:rPr sz="1400" spc="-50" dirty="0">
                <a:latin typeface="Calibri"/>
                <a:cs typeface="Calibri"/>
              </a:rPr>
              <a:t> </a:t>
            </a:r>
            <a:r>
              <a:rPr sz="1400" spc="-5" dirty="0">
                <a:latin typeface="Calibri"/>
                <a:cs typeface="Calibri"/>
              </a:rPr>
              <a:t>slide</a:t>
            </a:r>
            <a:endParaRPr sz="14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30478"/>
            <a:ext cx="6332221" cy="566822"/>
          </a:xfrm>
          <a:prstGeom prst="rect">
            <a:avLst/>
          </a:prstGeom>
        </p:spPr>
        <p:txBody>
          <a:bodyPr vert="horz" wrap="square" lIns="0" tIns="12700" rIns="0" bIns="0" rtlCol="0">
            <a:spAutoFit/>
          </a:bodyPr>
          <a:lstStyle/>
          <a:p>
            <a:pPr marL="12700">
              <a:lnSpc>
                <a:spcPct val="100000"/>
              </a:lnSpc>
              <a:spcBef>
                <a:spcPts val="100"/>
              </a:spcBef>
            </a:pPr>
            <a:r>
              <a:rPr sz="3600" spc="-20" dirty="0"/>
              <a:t>Investment</a:t>
            </a:r>
            <a:r>
              <a:rPr sz="3600" spc="-65" dirty="0"/>
              <a:t> </a:t>
            </a:r>
            <a:r>
              <a:rPr sz="3600" spc="-5" dirty="0"/>
              <a:t>opportunities</a:t>
            </a:r>
            <a:endParaRPr sz="3600"/>
          </a:p>
        </p:txBody>
      </p:sp>
      <p:sp>
        <p:nvSpPr>
          <p:cNvPr id="3" name="object 3"/>
          <p:cNvSpPr/>
          <p:nvPr/>
        </p:nvSpPr>
        <p:spPr>
          <a:xfrm>
            <a:off x="1796795" y="2276855"/>
            <a:ext cx="76200" cy="3672840"/>
          </a:xfrm>
          <a:custGeom>
            <a:avLst/>
            <a:gdLst/>
            <a:ahLst/>
            <a:cxnLst/>
            <a:rect l="l" t="t" r="r" b="b"/>
            <a:pathLst>
              <a:path w="76200" h="3672840">
                <a:moveTo>
                  <a:pt x="44450" y="63500"/>
                </a:moveTo>
                <a:lnTo>
                  <a:pt x="31750" y="63500"/>
                </a:lnTo>
                <a:lnTo>
                  <a:pt x="31750" y="3672840"/>
                </a:lnTo>
                <a:lnTo>
                  <a:pt x="44450" y="3672840"/>
                </a:lnTo>
                <a:lnTo>
                  <a:pt x="44450" y="63500"/>
                </a:lnTo>
                <a:close/>
              </a:path>
              <a:path w="76200" h="3672840">
                <a:moveTo>
                  <a:pt x="38100" y="0"/>
                </a:moveTo>
                <a:lnTo>
                  <a:pt x="0" y="76200"/>
                </a:lnTo>
                <a:lnTo>
                  <a:pt x="31750" y="76200"/>
                </a:lnTo>
                <a:lnTo>
                  <a:pt x="31750" y="63500"/>
                </a:lnTo>
                <a:lnTo>
                  <a:pt x="69850" y="63500"/>
                </a:lnTo>
                <a:lnTo>
                  <a:pt x="38100" y="0"/>
                </a:lnTo>
                <a:close/>
              </a:path>
              <a:path w="76200" h="367284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5911596"/>
            <a:ext cx="5832475" cy="76200"/>
          </a:xfrm>
          <a:custGeom>
            <a:avLst/>
            <a:gdLst/>
            <a:ahLst/>
            <a:cxnLst/>
            <a:rect l="l" t="t" r="r" b="b"/>
            <a:pathLst>
              <a:path w="5832475" h="76200">
                <a:moveTo>
                  <a:pt x="5756148" y="0"/>
                </a:moveTo>
                <a:lnTo>
                  <a:pt x="5756148" y="76199"/>
                </a:lnTo>
                <a:lnTo>
                  <a:pt x="5819648" y="44449"/>
                </a:lnTo>
                <a:lnTo>
                  <a:pt x="5768848" y="44449"/>
                </a:lnTo>
                <a:lnTo>
                  <a:pt x="5768848" y="31749"/>
                </a:lnTo>
                <a:lnTo>
                  <a:pt x="5819648" y="31749"/>
                </a:lnTo>
                <a:lnTo>
                  <a:pt x="5756148" y="0"/>
                </a:lnTo>
                <a:close/>
              </a:path>
              <a:path w="5832475" h="76200">
                <a:moveTo>
                  <a:pt x="5756148" y="31749"/>
                </a:moveTo>
                <a:lnTo>
                  <a:pt x="0" y="31749"/>
                </a:lnTo>
                <a:lnTo>
                  <a:pt x="0" y="44449"/>
                </a:lnTo>
                <a:lnTo>
                  <a:pt x="5756148" y="44449"/>
                </a:lnTo>
                <a:lnTo>
                  <a:pt x="5756148" y="31749"/>
                </a:lnTo>
                <a:close/>
              </a:path>
              <a:path w="5832475" h="76200">
                <a:moveTo>
                  <a:pt x="5819648" y="31749"/>
                </a:moveTo>
                <a:lnTo>
                  <a:pt x="5768848" y="31749"/>
                </a:lnTo>
                <a:lnTo>
                  <a:pt x="5768848" y="44449"/>
                </a:lnTo>
                <a:lnTo>
                  <a:pt x="5819648" y="44449"/>
                </a:lnTo>
                <a:lnTo>
                  <a:pt x="5832348" y="38099"/>
                </a:lnTo>
                <a:lnTo>
                  <a:pt x="5819648" y="31749"/>
                </a:lnTo>
                <a:close/>
              </a:path>
            </a:pathLst>
          </a:custGeom>
          <a:solidFill>
            <a:srgbClr val="000000"/>
          </a:solidFill>
        </p:spPr>
        <p:txBody>
          <a:bodyPr wrap="square" lIns="0" tIns="0" rIns="0" bIns="0" rtlCol="0"/>
          <a:lstStyle/>
          <a:p>
            <a:endParaRPr/>
          </a:p>
        </p:txBody>
      </p:sp>
      <p:sp>
        <p:nvSpPr>
          <p:cNvPr id="5" name="object 5"/>
          <p:cNvSpPr txBox="1"/>
          <p:nvPr/>
        </p:nvSpPr>
        <p:spPr>
          <a:xfrm>
            <a:off x="837691" y="1768855"/>
            <a:ext cx="1856105" cy="757555"/>
          </a:xfrm>
          <a:prstGeom prst="rect">
            <a:avLst/>
          </a:prstGeom>
        </p:spPr>
        <p:txBody>
          <a:bodyPr vert="horz" wrap="square" lIns="0" tIns="12700" rIns="0" bIns="0" rtlCol="0">
            <a:spAutoFit/>
          </a:bodyPr>
          <a:lstStyle/>
          <a:p>
            <a:pPr marL="12700" marR="5080" indent="83820">
              <a:lnSpc>
                <a:spcPct val="100000"/>
              </a:lnSpc>
              <a:spcBef>
                <a:spcPts val="100"/>
              </a:spcBef>
              <a:tabLst>
                <a:tab pos="1045844" algn="l"/>
              </a:tabLst>
            </a:pPr>
            <a:r>
              <a:rPr sz="2400" spc="-5" dirty="0">
                <a:latin typeface="Arial"/>
                <a:cs typeface="Arial"/>
              </a:rPr>
              <a:t>Marginal  rate</a:t>
            </a:r>
            <a:r>
              <a:rPr sz="2400" spc="-10" dirty="0">
                <a:latin typeface="Arial"/>
                <a:cs typeface="Arial"/>
              </a:rPr>
              <a:t> o</a:t>
            </a:r>
            <a:r>
              <a:rPr sz="2400" spc="-5" dirty="0">
                <a:latin typeface="Arial"/>
                <a:cs typeface="Arial"/>
              </a:rPr>
              <a:t>f	retu</a:t>
            </a:r>
            <a:r>
              <a:rPr sz="2400" dirty="0">
                <a:latin typeface="Arial"/>
                <a:cs typeface="Arial"/>
              </a:rPr>
              <a:t>r</a:t>
            </a:r>
            <a:r>
              <a:rPr sz="2400" spc="-5" dirty="0">
                <a:latin typeface="Arial"/>
                <a:cs typeface="Arial"/>
              </a:rPr>
              <a:t>n</a:t>
            </a:r>
            <a:endParaRPr sz="2400">
              <a:latin typeface="Arial"/>
              <a:cs typeface="Arial"/>
            </a:endParaRPr>
          </a:p>
        </p:txBody>
      </p:sp>
      <p:sp>
        <p:nvSpPr>
          <p:cNvPr id="6" name="object 6"/>
          <p:cNvSpPr/>
          <p:nvPr/>
        </p:nvSpPr>
        <p:spPr>
          <a:xfrm>
            <a:off x="4427220" y="4581144"/>
            <a:ext cx="0" cy="1369060"/>
          </a:xfrm>
          <a:custGeom>
            <a:avLst/>
            <a:gdLst/>
            <a:ahLst/>
            <a:cxnLst/>
            <a:rect l="l" t="t" r="r" b="b"/>
            <a:pathLst>
              <a:path h="1369060">
                <a:moveTo>
                  <a:pt x="0" y="0"/>
                </a:moveTo>
                <a:lnTo>
                  <a:pt x="0" y="1368551"/>
                </a:lnTo>
              </a:path>
            </a:pathLst>
          </a:custGeom>
          <a:ln w="9144">
            <a:solidFill>
              <a:srgbClr val="000000"/>
            </a:solidFill>
            <a:prstDash val="sysDash"/>
          </a:ln>
        </p:spPr>
        <p:txBody>
          <a:bodyPr wrap="square" lIns="0" tIns="0" rIns="0" bIns="0" rtlCol="0"/>
          <a:lstStyle/>
          <a:p>
            <a:endParaRPr/>
          </a:p>
        </p:txBody>
      </p:sp>
      <p:sp>
        <p:nvSpPr>
          <p:cNvPr id="7" name="object 7"/>
          <p:cNvSpPr txBox="1"/>
          <p:nvPr/>
        </p:nvSpPr>
        <p:spPr>
          <a:xfrm>
            <a:off x="1299717" y="4391914"/>
            <a:ext cx="3474085" cy="391160"/>
          </a:xfrm>
          <a:prstGeom prst="rect">
            <a:avLst/>
          </a:prstGeom>
        </p:spPr>
        <p:txBody>
          <a:bodyPr vert="horz" wrap="square" lIns="0" tIns="12700" rIns="0" bIns="0" rtlCol="0">
            <a:spAutoFit/>
          </a:bodyPr>
          <a:lstStyle/>
          <a:p>
            <a:pPr marL="50800">
              <a:lnSpc>
                <a:spcPct val="100000"/>
              </a:lnSpc>
              <a:spcBef>
                <a:spcPts val="100"/>
              </a:spcBef>
              <a:tabLst>
                <a:tab pos="534670" algn="l"/>
                <a:tab pos="3041650" algn="l"/>
              </a:tabLst>
            </a:pPr>
            <a:r>
              <a:rPr sz="2400" spc="-5" dirty="0">
                <a:latin typeface="Arial"/>
                <a:cs typeface="Arial"/>
              </a:rPr>
              <a:t>r</a:t>
            </a:r>
            <a:r>
              <a:rPr sz="2400" spc="-7" baseline="-20833" dirty="0">
                <a:latin typeface="Arial"/>
                <a:cs typeface="Arial"/>
              </a:rPr>
              <a:t>i	</a:t>
            </a:r>
            <a:r>
              <a:rPr sz="1600" u="dash" spc="-5" dirty="0">
                <a:uFill>
                  <a:solidFill>
                    <a:srgbClr val="000000"/>
                  </a:solidFill>
                </a:uFill>
                <a:latin typeface="Arial"/>
                <a:cs typeface="Arial"/>
              </a:rPr>
              <a:t> 	</a:t>
            </a:r>
            <a:r>
              <a:rPr sz="1800" u="dash" dirty="0">
                <a:uFill>
                  <a:solidFill>
                    <a:srgbClr val="000000"/>
                  </a:solidFill>
                </a:uFill>
                <a:latin typeface="Arial"/>
                <a:cs typeface="Arial"/>
              </a:rPr>
              <a:t>●</a:t>
            </a:r>
            <a:r>
              <a:rPr sz="1800" spc="-235" dirty="0">
                <a:latin typeface="Arial"/>
                <a:cs typeface="Arial"/>
              </a:rPr>
              <a:t> </a:t>
            </a:r>
            <a:r>
              <a:rPr sz="3600" baseline="26620" dirty="0">
                <a:latin typeface="Arial"/>
                <a:cs typeface="Arial"/>
              </a:rPr>
              <a:t>B</a:t>
            </a:r>
            <a:endParaRPr sz="3600" baseline="26620">
              <a:latin typeface="Arial"/>
              <a:cs typeface="Arial"/>
            </a:endParaRPr>
          </a:p>
        </p:txBody>
      </p:sp>
      <p:sp>
        <p:nvSpPr>
          <p:cNvPr id="8" name="object 8"/>
          <p:cNvSpPr txBox="1"/>
          <p:nvPr/>
        </p:nvSpPr>
        <p:spPr>
          <a:xfrm>
            <a:off x="4338573" y="6048247"/>
            <a:ext cx="274955" cy="391160"/>
          </a:xfrm>
          <a:prstGeom prst="rect">
            <a:avLst/>
          </a:prstGeom>
        </p:spPr>
        <p:txBody>
          <a:bodyPr vert="horz" wrap="square" lIns="0" tIns="12700" rIns="0" bIns="0" rtlCol="0">
            <a:spAutoFit/>
          </a:bodyPr>
          <a:lstStyle/>
          <a:p>
            <a:pPr marL="38100">
              <a:lnSpc>
                <a:spcPct val="100000"/>
              </a:lnSpc>
              <a:spcBef>
                <a:spcPts val="100"/>
              </a:spcBef>
            </a:pPr>
            <a:r>
              <a:rPr sz="2400" dirty="0">
                <a:latin typeface="Arial"/>
                <a:cs typeface="Arial"/>
              </a:rPr>
              <a:t>I</a:t>
            </a:r>
            <a:r>
              <a:rPr sz="2400" baseline="-20833" dirty="0">
                <a:latin typeface="Arial"/>
                <a:cs typeface="Arial"/>
              </a:rPr>
              <a:t>b</a:t>
            </a:r>
            <a:endParaRPr sz="2400" baseline="-20833">
              <a:latin typeface="Arial"/>
              <a:cs typeface="Arial"/>
            </a:endParaRPr>
          </a:p>
        </p:txBody>
      </p:sp>
      <p:sp>
        <p:nvSpPr>
          <p:cNvPr id="9" name="object 9"/>
          <p:cNvSpPr txBox="1"/>
          <p:nvPr/>
        </p:nvSpPr>
        <p:spPr>
          <a:xfrm>
            <a:off x="7244333" y="5687669"/>
            <a:ext cx="1499870" cy="757555"/>
          </a:xfrm>
          <a:prstGeom prst="rect">
            <a:avLst/>
          </a:prstGeom>
        </p:spPr>
        <p:txBody>
          <a:bodyPr vert="horz" wrap="square" lIns="0" tIns="12700" rIns="0" bIns="0" rtlCol="0">
            <a:spAutoFit/>
          </a:bodyPr>
          <a:lstStyle/>
          <a:p>
            <a:pPr marL="12700" marR="5080" indent="667385">
              <a:lnSpc>
                <a:spcPct val="100000"/>
              </a:lnSpc>
              <a:spcBef>
                <a:spcPts val="100"/>
              </a:spcBef>
            </a:pPr>
            <a:r>
              <a:rPr sz="2400" spc="-55" smtClean="0">
                <a:solidFill>
                  <a:srgbClr val="1F487C"/>
                </a:solidFill>
                <a:latin typeface="Arial"/>
                <a:cs typeface="Arial"/>
              </a:rPr>
              <a:t>Total  </a:t>
            </a:r>
            <a:r>
              <a:rPr sz="2400" dirty="0">
                <a:solidFill>
                  <a:srgbClr val="1F487C"/>
                </a:solidFill>
                <a:latin typeface="Arial"/>
                <a:cs typeface="Arial"/>
              </a:rPr>
              <a:t>i</a:t>
            </a:r>
            <a:r>
              <a:rPr sz="2400" spc="-10" dirty="0">
                <a:solidFill>
                  <a:srgbClr val="1F487C"/>
                </a:solidFill>
                <a:latin typeface="Arial"/>
                <a:cs typeface="Arial"/>
              </a:rPr>
              <a:t>n</a:t>
            </a:r>
            <a:r>
              <a:rPr sz="2400" dirty="0">
                <a:solidFill>
                  <a:srgbClr val="1F487C"/>
                </a:solidFill>
                <a:latin typeface="Arial"/>
                <a:cs typeface="Arial"/>
              </a:rPr>
              <a:t>vestment</a:t>
            </a:r>
            <a:endParaRPr sz="2400">
              <a:latin typeface="Arial"/>
              <a:cs typeface="Arial"/>
            </a:endParaRPr>
          </a:p>
        </p:txBody>
      </p:sp>
      <p:sp>
        <p:nvSpPr>
          <p:cNvPr id="10" name="object 10"/>
          <p:cNvSpPr/>
          <p:nvPr/>
        </p:nvSpPr>
        <p:spPr>
          <a:xfrm>
            <a:off x="1834895" y="2636520"/>
            <a:ext cx="4322445" cy="3313429"/>
          </a:xfrm>
          <a:custGeom>
            <a:avLst/>
            <a:gdLst/>
            <a:ahLst/>
            <a:cxnLst/>
            <a:rect l="l" t="t" r="r" b="b"/>
            <a:pathLst>
              <a:path w="4322445" h="3313429">
                <a:moveTo>
                  <a:pt x="0" y="0"/>
                </a:moveTo>
                <a:lnTo>
                  <a:pt x="4322064" y="3313176"/>
                </a:lnTo>
              </a:path>
            </a:pathLst>
          </a:custGeom>
          <a:ln w="9144">
            <a:solidFill>
              <a:srgbClr val="000000"/>
            </a:solidFill>
          </a:ln>
        </p:spPr>
        <p:txBody>
          <a:bodyPr wrap="square" lIns="0" tIns="0" rIns="0" bIns="0" rtlCol="0"/>
          <a:lstStyle/>
          <a:p>
            <a:endParaRPr/>
          </a:p>
        </p:txBody>
      </p:sp>
      <p:sp>
        <p:nvSpPr>
          <p:cNvPr id="11" name="object 11"/>
          <p:cNvSpPr txBox="1"/>
          <p:nvPr/>
        </p:nvSpPr>
        <p:spPr>
          <a:xfrm>
            <a:off x="3113533" y="1525600"/>
            <a:ext cx="4887468" cy="2221230"/>
          </a:xfrm>
          <a:prstGeom prst="rect">
            <a:avLst/>
          </a:prstGeom>
        </p:spPr>
        <p:txBody>
          <a:bodyPr vert="horz" wrap="square" lIns="0" tIns="12700" rIns="0" bIns="0" rtlCol="0">
            <a:spAutoFit/>
          </a:bodyPr>
          <a:lstStyle/>
          <a:p>
            <a:pPr marL="38100" marR="30480">
              <a:lnSpc>
                <a:spcPct val="100000"/>
              </a:lnSpc>
              <a:spcBef>
                <a:spcPts val="100"/>
              </a:spcBef>
            </a:pPr>
            <a:r>
              <a:rPr sz="1800" dirty="0">
                <a:latin typeface="Calibri"/>
                <a:cs typeface="Calibri"/>
              </a:rPr>
              <a:t>A </a:t>
            </a:r>
            <a:r>
              <a:rPr sz="1800" spc="-10" dirty="0">
                <a:latin typeface="Calibri"/>
                <a:cs typeface="Calibri"/>
              </a:rPr>
              <a:t>production </a:t>
            </a:r>
            <a:r>
              <a:rPr sz="1800" spc="-5" dirty="0">
                <a:latin typeface="Calibri"/>
                <a:cs typeface="Calibri"/>
              </a:rPr>
              <a:t>unit (a firm) </a:t>
            </a:r>
            <a:r>
              <a:rPr sz="1800" spc="-15" dirty="0">
                <a:latin typeface="Calibri"/>
                <a:cs typeface="Calibri"/>
              </a:rPr>
              <a:t>have </a:t>
            </a:r>
            <a:r>
              <a:rPr sz="1800" dirty="0">
                <a:latin typeface="Calibri"/>
                <a:cs typeface="Calibri"/>
              </a:rPr>
              <a:t>a </a:t>
            </a:r>
            <a:r>
              <a:rPr sz="1800" spc="-5" dirty="0">
                <a:latin typeface="Calibri"/>
                <a:cs typeface="Calibri"/>
              </a:rPr>
              <a:t>set of </a:t>
            </a:r>
            <a:r>
              <a:rPr sz="1800" spc="-10" dirty="0">
                <a:latin typeface="Calibri"/>
                <a:cs typeface="Calibri"/>
              </a:rPr>
              <a:t>production  </a:t>
            </a:r>
            <a:r>
              <a:rPr sz="1800" spc="-5" dirty="0">
                <a:latin typeface="Calibri"/>
                <a:cs typeface="Calibri"/>
              </a:rPr>
              <a:t>opportunities. </a:t>
            </a:r>
            <a:r>
              <a:rPr sz="1800" dirty="0">
                <a:latin typeface="Calibri"/>
                <a:cs typeface="Calibri"/>
              </a:rPr>
              <a:t>In this </a:t>
            </a:r>
            <a:r>
              <a:rPr sz="1800" spc="-10" dirty="0">
                <a:latin typeface="Calibri"/>
                <a:cs typeface="Calibri"/>
              </a:rPr>
              <a:t>figure </a:t>
            </a:r>
            <a:r>
              <a:rPr sz="1800" spc="-5" dirty="0">
                <a:latin typeface="Calibri"/>
                <a:cs typeface="Calibri"/>
              </a:rPr>
              <a:t>they </a:t>
            </a:r>
            <a:r>
              <a:rPr sz="1800" spc="-10" dirty="0">
                <a:latin typeface="Calibri"/>
                <a:cs typeface="Calibri"/>
              </a:rPr>
              <a:t>are arranged from </a:t>
            </a:r>
            <a:r>
              <a:rPr sz="1800" dirty="0">
                <a:latin typeface="Calibri"/>
                <a:cs typeface="Calibri"/>
              </a:rPr>
              <a:t>the  </a:t>
            </a:r>
            <a:r>
              <a:rPr sz="1800" spc="-5" dirty="0">
                <a:latin typeface="Calibri"/>
                <a:cs typeface="Calibri"/>
              </a:rPr>
              <a:t>opportunity </a:t>
            </a:r>
            <a:r>
              <a:rPr sz="1800" spc="-10" dirty="0">
                <a:latin typeface="Calibri"/>
                <a:cs typeface="Calibri"/>
              </a:rPr>
              <a:t>(project) </a:t>
            </a:r>
            <a:r>
              <a:rPr sz="1800" spc="-5" dirty="0">
                <a:latin typeface="Calibri"/>
                <a:cs typeface="Calibri"/>
              </a:rPr>
              <a:t>with </a:t>
            </a:r>
            <a:r>
              <a:rPr sz="1800" dirty="0">
                <a:latin typeface="Calibri"/>
                <a:cs typeface="Calibri"/>
              </a:rPr>
              <a:t>the </a:t>
            </a:r>
            <a:r>
              <a:rPr sz="1800" spc="-5" dirty="0">
                <a:latin typeface="Calibri"/>
                <a:cs typeface="Calibri"/>
              </a:rPr>
              <a:t>highest </a:t>
            </a:r>
            <a:r>
              <a:rPr sz="1800" spc="-10" dirty="0">
                <a:latin typeface="Calibri"/>
                <a:cs typeface="Calibri"/>
              </a:rPr>
              <a:t>return to </a:t>
            </a:r>
            <a:r>
              <a:rPr sz="1800" dirty="0">
                <a:latin typeface="Calibri"/>
                <a:cs typeface="Calibri"/>
              </a:rPr>
              <a:t>the </a:t>
            </a:r>
            <a:r>
              <a:rPr sz="1800" spc="-10" dirty="0">
                <a:latin typeface="Calibri"/>
                <a:cs typeface="Calibri"/>
              </a:rPr>
              <a:t>project  </a:t>
            </a:r>
            <a:r>
              <a:rPr sz="1800" spc="-5" dirty="0">
                <a:latin typeface="Calibri"/>
                <a:cs typeface="Calibri"/>
              </a:rPr>
              <a:t>with </a:t>
            </a:r>
            <a:r>
              <a:rPr sz="1800" dirty="0">
                <a:latin typeface="Calibri"/>
                <a:cs typeface="Calibri"/>
              </a:rPr>
              <a:t>the </a:t>
            </a:r>
            <a:r>
              <a:rPr sz="1800" spc="-10" dirty="0">
                <a:latin typeface="Calibri"/>
                <a:cs typeface="Calibri"/>
              </a:rPr>
              <a:t>lowest return. </a:t>
            </a:r>
            <a:r>
              <a:rPr sz="1800" dirty="0">
                <a:latin typeface="Calibri"/>
                <a:cs typeface="Calibri"/>
              </a:rPr>
              <a:t>An </a:t>
            </a:r>
            <a:r>
              <a:rPr sz="1800" spc="-5" dirty="0">
                <a:latin typeface="Calibri"/>
                <a:cs typeface="Calibri"/>
              </a:rPr>
              <a:t>individual </a:t>
            </a:r>
            <a:r>
              <a:rPr sz="1800" spc="-10" dirty="0">
                <a:latin typeface="Calibri"/>
                <a:cs typeface="Calibri"/>
              </a:rPr>
              <a:t>would </a:t>
            </a:r>
            <a:r>
              <a:rPr sz="1800" spc="-20" dirty="0">
                <a:latin typeface="Calibri"/>
                <a:cs typeface="Calibri"/>
              </a:rPr>
              <a:t>prefer </a:t>
            </a:r>
            <a:r>
              <a:rPr sz="1800" spc="-10" dirty="0">
                <a:latin typeface="Calibri"/>
                <a:cs typeface="Calibri"/>
              </a:rPr>
              <a:t>to invest  </a:t>
            </a:r>
            <a:r>
              <a:rPr sz="1800" spc="-5" dirty="0">
                <a:latin typeface="Calibri"/>
                <a:cs typeface="Calibri"/>
              </a:rPr>
              <a:t>in </a:t>
            </a:r>
            <a:r>
              <a:rPr sz="1800" dirty="0">
                <a:latin typeface="Calibri"/>
                <a:cs typeface="Calibri"/>
              </a:rPr>
              <a:t>all </a:t>
            </a:r>
            <a:r>
              <a:rPr sz="1800" spc="-10" dirty="0">
                <a:latin typeface="Calibri"/>
                <a:cs typeface="Calibri"/>
              </a:rPr>
              <a:t>project </a:t>
            </a:r>
            <a:r>
              <a:rPr sz="1800" spc="-5" dirty="0">
                <a:latin typeface="Calibri"/>
                <a:cs typeface="Calibri"/>
              </a:rPr>
              <a:t>giving </a:t>
            </a:r>
            <a:r>
              <a:rPr sz="1800" dirty="0">
                <a:latin typeface="Calibri"/>
                <a:cs typeface="Calibri"/>
              </a:rPr>
              <a:t>a </a:t>
            </a:r>
            <a:r>
              <a:rPr sz="1800" spc="-10" dirty="0">
                <a:latin typeface="Calibri"/>
                <a:cs typeface="Calibri"/>
              </a:rPr>
              <a:t>return </a:t>
            </a:r>
            <a:r>
              <a:rPr sz="1800" spc="-5" dirty="0">
                <a:latin typeface="Calibri"/>
                <a:cs typeface="Calibri"/>
              </a:rPr>
              <a:t>higher </a:t>
            </a:r>
            <a:r>
              <a:rPr sz="1800" dirty="0">
                <a:latin typeface="Calibri"/>
                <a:cs typeface="Calibri"/>
              </a:rPr>
              <a:t>than the </a:t>
            </a:r>
            <a:r>
              <a:rPr sz="1800" spc="-5" dirty="0">
                <a:latin typeface="Calibri"/>
                <a:cs typeface="Calibri"/>
              </a:rPr>
              <a:t>subjective </a:t>
            </a:r>
            <a:r>
              <a:rPr sz="1800" spc="-25" dirty="0">
                <a:latin typeface="Calibri"/>
                <a:cs typeface="Calibri"/>
              </a:rPr>
              <a:t>rate  </a:t>
            </a:r>
            <a:r>
              <a:rPr sz="1800" spc="-5" dirty="0">
                <a:latin typeface="Calibri"/>
                <a:cs typeface="Calibri"/>
              </a:rPr>
              <a:t>of time </a:t>
            </a:r>
            <a:r>
              <a:rPr sz="1800" spc="-15" dirty="0">
                <a:latin typeface="Calibri"/>
                <a:cs typeface="Calibri"/>
              </a:rPr>
              <a:t>preference </a:t>
            </a:r>
            <a:r>
              <a:rPr sz="1800" spc="-5" dirty="0">
                <a:latin typeface="Calibri"/>
                <a:cs typeface="Calibri"/>
              </a:rPr>
              <a:t>(r</a:t>
            </a:r>
            <a:r>
              <a:rPr sz="1800" spc="-7" baseline="-20833" dirty="0">
                <a:latin typeface="Calibri"/>
                <a:cs typeface="Calibri"/>
              </a:rPr>
              <a:t>i</a:t>
            </a:r>
            <a:r>
              <a:rPr sz="1800" spc="-5" dirty="0">
                <a:latin typeface="Calibri"/>
                <a:cs typeface="Calibri"/>
              </a:rPr>
              <a:t>). The individual </a:t>
            </a:r>
            <a:r>
              <a:rPr sz="1800" spc="-10" dirty="0">
                <a:latin typeface="Calibri"/>
                <a:cs typeface="Calibri"/>
              </a:rPr>
              <a:t>will </a:t>
            </a:r>
            <a:r>
              <a:rPr sz="1800" spc="-15" dirty="0">
                <a:latin typeface="Calibri"/>
                <a:cs typeface="Calibri"/>
              </a:rPr>
              <a:t>invest </a:t>
            </a:r>
            <a:r>
              <a:rPr sz="1800" spc="-5" dirty="0">
                <a:latin typeface="Calibri"/>
                <a:cs typeface="Calibri"/>
              </a:rPr>
              <a:t>up </a:t>
            </a:r>
            <a:r>
              <a:rPr sz="1800" spc="-10" dirty="0">
                <a:latin typeface="Calibri"/>
                <a:cs typeface="Calibri"/>
              </a:rPr>
              <a:t>to </a:t>
            </a:r>
            <a:r>
              <a:rPr sz="1800" spc="-5" dirty="0">
                <a:latin typeface="Calibri"/>
                <a:cs typeface="Calibri"/>
              </a:rPr>
              <a:t>its  Marginal </a:t>
            </a:r>
            <a:r>
              <a:rPr sz="1800" spc="-25" dirty="0">
                <a:latin typeface="Calibri"/>
                <a:cs typeface="Calibri"/>
              </a:rPr>
              <a:t>rate </a:t>
            </a:r>
            <a:r>
              <a:rPr sz="1800" spc="-5" dirty="0">
                <a:latin typeface="Calibri"/>
                <a:cs typeface="Calibri"/>
              </a:rPr>
              <a:t>of substitution </a:t>
            </a:r>
            <a:r>
              <a:rPr sz="1800" spc="-10" dirty="0">
                <a:latin typeface="Calibri"/>
                <a:cs typeface="Calibri"/>
              </a:rPr>
              <a:t>(MRS), </a:t>
            </a:r>
            <a:r>
              <a:rPr sz="1800" spc="-5" dirty="0">
                <a:latin typeface="Calibri"/>
                <a:cs typeface="Calibri"/>
              </a:rPr>
              <a:t>i.e.point </a:t>
            </a:r>
            <a:r>
              <a:rPr sz="1800" dirty="0">
                <a:latin typeface="Calibri"/>
                <a:cs typeface="Calibri"/>
              </a:rPr>
              <a:t>B </a:t>
            </a:r>
            <a:r>
              <a:rPr sz="1800" spc="-5" dirty="0">
                <a:latin typeface="Calibri"/>
                <a:cs typeface="Calibri"/>
              </a:rPr>
              <a:t>in </a:t>
            </a:r>
            <a:r>
              <a:rPr sz="1800" spc="-10" dirty="0">
                <a:latin typeface="Calibri"/>
                <a:cs typeface="Calibri"/>
              </a:rPr>
              <a:t>figure  </a:t>
            </a:r>
            <a:r>
              <a:rPr sz="1800" spc="-25" dirty="0">
                <a:latin typeface="Calibri"/>
                <a:cs typeface="Calibri"/>
              </a:rPr>
              <a:t>below.</a:t>
            </a:r>
            <a:endParaRPr sz="18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6795" y="2132076"/>
            <a:ext cx="76200" cy="3672840"/>
          </a:xfrm>
          <a:custGeom>
            <a:avLst/>
            <a:gdLst/>
            <a:ahLst/>
            <a:cxnLst/>
            <a:rect l="l" t="t" r="r" b="b"/>
            <a:pathLst>
              <a:path w="76200" h="3672840">
                <a:moveTo>
                  <a:pt x="44450" y="63500"/>
                </a:moveTo>
                <a:lnTo>
                  <a:pt x="31750" y="63500"/>
                </a:lnTo>
                <a:lnTo>
                  <a:pt x="31750" y="3672840"/>
                </a:lnTo>
                <a:lnTo>
                  <a:pt x="44450" y="3672840"/>
                </a:lnTo>
                <a:lnTo>
                  <a:pt x="44450" y="63500"/>
                </a:lnTo>
                <a:close/>
              </a:path>
              <a:path w="76200" h="3672840">
                <a:moveTo>
                  <a:pt x="38100" y="0"/>
                </a:moveTo>
                <a:lnTo>
                  <a:pt x="0" y="76200"/>
                </a:lnTo>
                <a:lnTo>
                  <a:pt x="31750" y="76200"/>
                </a:lnTo>
                <a:lnTo>
                  <a:pt x="31750" y="63500"/>
                </a:lnTo>
                <a:lnTo>
                  <a:pt x="69850" y="63500"/>
                </a:lnTo>
                <a:lnTo>
                  <a:pt x="38100" y="0"/>
                </a:lnTo>
                <a:close/>
              </a:path>
              <a:path w="76200" h="367284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3" name="object 3"/>
          <p:cNvSpPr/>
          <p:nvPr/>
        </p:nvSpPr>
        <p:spPr>
          <a:xfrm>
            <a:off x="1834895" y="5766815"/>
            <a:ext cx="6266815" cy="76200"/>
          </a:xfrm>
          <a:custGeom>
            <a:avLst/>
            <a:gdLst/>
            <a:ahLst/>
            <a:cxnLst/>
            <a:rect l="l" t="t" r="r" b="b"/>
            <a:pathLst>
              <a:path w="6266815" h="76200">
                <a:moveTo>
                  <a:pt x="6190487" y="0"/>
                </a:moveTo>
                <a:lnTo>
                  <a:pt x="6190487" y="76200"/>
                </a:lnTo>
                <a:lnTo>
                  <a:pt x="6253987" y="44450"/>
                </a:lnTo>
                <a:lnTo>
                  <a:pt x="6203187" y="44450"/>
                </a:lnTo>
                <a:lnTo>
                  <a:pt x="6203187" y="31750"/>
                </a:lnTo>
                <a:lnTo>
                  <a:pt x="6253987" y="31750"/>
                </a:lnTo>
                <a:lnTo>
                  <a:pt x="6190487" y="0"/>
                </a:lnTo>
                <a:close/>
              </a:path>
              <a:path w="6266815" h="76200">
                <a:moveTo>
                  <a:pt x="6190487" y="31750"/>
                </a:moveTo>
                <a:lnTo>
                  <a:pt x="0" y="31750"/>
                </a:lnTo>
                <a:lnTo>
                  <a:pt x="0" y="44450"/>
                </a:lnTo>
                <a:lnTo>
                  <a:pt x="6190487" y="44450"/>
                </a:lnTo>
                <a:lnTo>
                  <a:pt x="6190487" y="31750"/>
                </a:lnTo>
                <a:close/>
              </a:path>
              <a:path w="6266815" h="76200">
                <a:moveTo>
                  <a:pt x="6253987" y="31750"/>
                </a:moveTo>
                <a:lnTo>
                  <a:pt x="6203187" y="31750"/>
                </a:lnTo>
                <a:lnTo>
                  <a:pt x="6203187" y="44450"/>
                </a:lnTo>
                <a:lnTo>
                  <a:pt x="6253987" y="44450"/>
                </a:lnTo>
                <a:lnTo>
                  <a:pt x="6266687" y="38100"/>
                </a:lnTo>
                <a:lnTo>
                  <a:pt x="6253987" y="31750"/>
                </a:lnTo>
                <a:close/>
              </a:path>
            </a:pathLst>
          </a:custGeom>
          <a:solidFill>
            <a:srgbClr val="000000"/>
          </a:solidFill>
        </p:spPr>
        <p:txBody>
          <a:bodyPr wrap="square" lIns="0" tIns="0" rIns="0" bIns="0" rtlCol="0"/>
          <a:lstStyle/>
          <a:p>
            <a:endParaRPr/>
          </a:p>
        </p:txBody>
      </p:sp>
      <p:sp>
        <p:nvSpPr>
          <p:cNvPr id="4" name="object 4"/>
          <p:cNvSpPr txBox="1"/>
          <p:nvPr/>
        </p:nvSpPr>
        <p:spPr>
          <a:xfrm>
            <a:off x="1293241" y="2057400"/>
            <a:ext cx="408940" cy="382156"/>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1</a:t>
            </a:r>
            <a:endParaRPr sz="2400" baseline="-20833">
              <a:latin typeface="Arial"/>
              <a:cs typeface="Arial"/>
            </a:endParaRPr>
          </a:p>
        </p:txBody>
      </p:sp>
      <p:sp>
        <p:nvSpPr>
          <p:cNvPr id="5" name="object 5"/>
          <p:cNvSpPr txBox="1"/>
          <p:nvPr/>
        </p:nvSpPr>
        <p:spPr>
          <a:xfrm>
            <a:off x="8227186" y="5616346"/>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0</a:t>
            </a:r>
            <a:endParaRPr sz="2400" baseline="-20833">
              <a:latin typeface="Arial"/>
              <a:cs typeface="Arial"/>
            </a:endParaRPr>
          </a:p>
        </p:txBody>
      </p:sp>
      <p:sp>
        <p:nvSpPr>
          <p:cNvPr id="6" name="object 6"/>
          <p:cNvSpPr/>
          <p:nvPr/>
        </p:nvSpPr>
        <p:spPr>
          <a:xfrm>
            <a:off x="1834895" y="3717035"/>
            <a:ext cx="2737485" cy="0"/>
          </a:xfrm>
          <a:custGeom>
            <a:avLst/>
            <a:gdLst/>
            <a:ahLst/>
            <a:cxnLst/>
            <a:rect l="l" t="t" r="r" b="b"/>
            <a:pathLst>
              <a:path w="2737485">
                <a:moveTo>
                  <a:pt x="2737104" y="0"/>
                </a:moveTo>
                <a:lnTo>
                  <a:pt x="0" y="0"/>
                </a:lnTo>
              </a:path>
            </a:pathLst>
          </a:custGeom>
          <a:ln w="9144">
            <a:solidFill>
              <a:srgbClr val="000000"/>
            </a:solidFill>
            <a:prstDash val="sysDash"/>
          </a:ln>
        </p:spPr>
        <p:txBody>
          <a:bodyPr wrap="square" lIns="0" tIns="0" rIns="0" bIns="0" rtlCol="0"/>
          <a:lstStyle/>
          <a:p>
            <a:endParaRPr/>
          </a:p>
        </p:txBody>
      </p:sp>
      <p:sp>
        <p:nvSpPr>
          <p:cNvPr id="7" name="object 7"/>
          <p:cNvSpPr/>
          <p:nvPr/>
        </p:nvSpPr>
        <p:spPr>
          <a:xfrm>
            <a:off x="4572000" y="3717035"/>
            <a:ext cx="0" cy="2087880"/>
          </a:xfrm>
          <a:custGeom>
            <a:avLst/>
            <a:gdLst/>
            <a:ahLst/>
            <a:cxnLst/>
            <a:rect l="l" t="t" r="r" b="b"/>
            <a:pathLst>
              <a:path h="2087879">
                <a:moveTo>
                  <a:pt x="0" y="0"/>
                </a:moveTo>
                <a:lnTo>
                  <a:pt x="0" y="2087879"/>
                </a:lnTo>
              </a:path>
            </a:pathLst>
          </a:custGeom>
          <a:ln w="9144">
            <a:solidFill>
              <a:srgbClr val="000000"/>
            </a:solidFill>
            <a:prstDash val="sysDash"/>
          </a:ln>
        </p:spPr>
        <p:txBody>
          <a:bodyPr wrap="square" lIns="0" tIns="0" rIns="0" bIns="0" rtlCol="0"/>
          <a:lstStyle/>
          <a:p>
            <a:endParaRPr/>
          </a:p>
        </p:txBody>
      </p:sp>
      <p:sp>
        <p:nvSpPr>
          <p:cNvPr id="8" name="object 8"/>
          <p:cNvSpPr txBox="1"/>
          <p:nvPr/>
        </p:nvSpPr>
        <p:spPr>
          <a:xfrm>
            <a:off x="4506848" y="3455289"/>
            <a:ext cx="562610" cy="391160"/>
          </a:xfrm>
          <a:prstGeom prst="rect">
            <a:avLst/>
          </a:prstGeom>
        </p:spPr>
        <p:txBody>
          <a:bodyPr vert="horz" wrap="square" lIns="0" tIns="12700" rIns="0" bIns="0" rtlCol="0">
            <a:spAutoFit/>
          </a:bodyPr>
          <a:lstStyle/>
          <a:p>
            <a:pPr marL="346075" indent="-334010">
              <a:lnSpc>
                <a:spcPct val="100000"/>
              </a:lnSpc>
              <a:spcBef>
                <a:spcPts val="100"/>
              </a:spcBef>
              <a:buSzPct val="75000"/>
              <a:buChar char="●"/>
              <a:tabLst>
                <a:tab pos="346075" algn="l"/>
                <a:tab pos="346710" algn="l"/>
              </a:tabLst>
            </a:pPr>
            <a:r>
              <a:rPr sz="2400" dirty="0">
                <a:latin typeface="Arial"/>
                <a:cs typeface="Arial"/>
              </a:rPr>
              <a:t>B</a:t>
            </a:r>
            <a:endParaRPr sz="2400">
              <a:latin typeface="Arial"/>
              <a:cs typeface="Arial"/>
            </a:endParaRPr>
          </a:p>
        </p:txBody>
      </p:sp>
      <p:sp>
        <p:nvSpPr>
          <p:cNvPr id="9" name="object 9"/>
          <p:cNvSpPr txBox="1"/>
          <p:nvPr/>
        </p:nvSpPr>
        <p:spPr>
          <a:xfrm>
            <a:off x="4049521" y="5903772"/>
            <a:ext cx="107061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P</a:t>
            </a:r>
            <a:r>
              <a:rPr sz="2400" spc="-7" baseline="-20833" dirty="0">
                <a:latin typeface="Arial"/>
                <a:cs typeface="Arial"/>
              </a:rPr>
              <a:t>0 </a:t>
            </a:r>
            <a:r>
              <a:rPr sz="2400" dirty="0">
                <a:latin typeface="Arial"/>
                <a:cs typeface="Arial"/>
              </a:rPr>
              <a:t>=</a:t>
            </a:r>
            <a:r>
              <a:rPr sz="2400" spc="-295" dirty="0">
                <a:latin typeface="Arial"/>
                <a:cs typeface="Arial"/>
              </a:rPr>
              <a:t> </a:t>
            </a:r>
            <a:r>
              <a:rPr sz="2400" spc="-10" dirty="0">
                <a:latin typeface="Arial"/>
                <a:cs typeface="Arial"/>
              </a:rPr>
              <a:t>C</a:t>
            </a:r>
            <a:r>
              <a:rPr sz="2400" spc="-15" baseline="-20833" dirty="0">
                <a:latin typeface="Arial"/>
                <a:cs typeface="Arial"/>
              </a:rPr>
              <a:t>0</a:t>
            </a:r>
            <a:endParaRPr sz="2400" baseline="-20833">
              <a:latin typeface="Arial"/>
              <a:cs typeface="Arial"/>
            </a:endParaRPr>
          </a:p>
        </p:txBody>
      </p:sp>
      <p:sp>
        <p:nvSpPr>
          <p:cNvPr id="10" name="object 10"/>
          <p:cNvSpPr/>
          <p:nvPr/>
        </p:nvSpPr>
        <p:spPr>
          <a:xfrm>
            <a:off x="1835657" y="2998470"/>
            <a:ext cx="4681855" cy="2880360"/>
          </a:xfrm>
          <a:custGeom>
            <a:avLst/>
            <a:gdLst/>
            <a:ahLst/>
            <a:cxnLst/>
            <a:rect l="l" t="t" r="r" b="b"/>
            <a:pathLst>
              <a:path w="4681855" h="2880360">
                <a:moveTo>
                  <a:pt x="0" y="0"/>
                </a:moveTo>
                <a:lnTo>
                  <a:pt x="51716" y="8593"/>
                </a:lnTo>
                <a:lnTo>
                  <a:pt x="103425" y="17196"/>
                </a:lnTo>
                <a:lnTo>
                  <a:pt x="155122" y="25819"/>
                </a:lnTo>
                <a:lnTo>
                  <a:pt x="206797" y="34470"/>
                </a:lnTo>
                <a:lnTo>
                  <a:pt x="258446" y="43159"/>
                </a:lnTo>
                <a:lnTo>
                  <a:pt x="310061" y="51897"/>
                </a:lnTo>
                <a:lnTo>
                  <a:pt x="361636" y="60692"/>
                </a:lnTo>
                <a:lnTo>
                  <a:pt x="413164" y="69555"/>
                </a:lnTo>
                <a:lnTo>
                  <a:pt x="464637" y="78496"/>
                </a:lnTo>
                <a:lnTo>
                  <a:pt x="516050" y="87523"/>
                </a:lnTo>
                <a:lnTo>
                  <a:pt x="567395" y="96646"/>
                </a:lnTo>
                <a:lnTo>
                  <a:pt x="618667" y="105876"/>
                </a:lnTo>
                <a:lnTo>
                  <a:pt x="669857" y="115221"/>
                </a:lnTo>
                <a:lnTo>
                  <a:pt x="720959" y="124692"/>
                </a:lnTo>
                <a:lnTo>
                  <a:pt x="771968" y="134299"/>
                </a:lnTo>
                <a:lnTo>
                  <a:pt x="822875" y="144050"/>
                </a:lnTo>
                <a:lnTo>
                  <a:pt x="873674" y="153956"/>
                </a:lnTo>
                <a:lnTo>
                  <a:pt x="924358" y="164025"/>
                </a:lnTo>
                <a:lnTo>
                  <a:pt x="974921" y="174269"/>
                </a:lnTo>
                <a:lnTo>
                  <a:pt x="1025356" y="184697"/>
                </a:lnTo>
                <a:lnTo>
                  <a:pt x="1075656" y="195317"/>
                </a:lnTo>
                <a:lnTo>
                  <a:pt x="1125814" y="206141"/>
                </a:lnTo>
                <a:lnTo>
                  <a:pt x="1175824" y="217177"/>
                </a:lnTo>
                <a:lnTo>
                  <a:pt x="1225679" y="228436"/>
                </a:lnTo>
                <a:lnTo>
                  <a:pt x="1275372" y="239926"/>
                </a:lnTo>
                <a:lnTo>
                  <a:pt x="1324896" y="251658"/>
                </a:lnTo>
                <a:lnTo>
                  <a:pt x="1374245" y="263641"/>
                </a:lnTo>
                <a:lnTo>
                  <a:pt x="1423412" y="275886"/>
                </a:lnTo>
                <a:lnTo>
                  <a:pt x="1472390" y="288401"/>
                </a:lnTo>
                <a:lnTo>
                  <a:pt x="1521172" y="301196"/>
                </a:lnTo>
                <a:lnTo>
                  <a:pt x="1569752" y="314281"/>
                </a:lnTo>
                <a:lnTo>
                  <a:pt x="1618123" y="327666"/>
                </a:lnTo>
                <a:lnTo>
                  <a:pt x="1666278" y="341360"/>
                </a:lnTo>
                <a:lnTo>
                  <a:pt x="1714211" y="355373"/>
                </a:lnTo>
                <a:lnTo>
                  <a:pt x="1761914" y="369715"/>
                </a:lnTo>
                <a:lnTo>
                  <a:pt x="1809381" y="384396"/>
                </a:lnTo>
                <a:lnTo>
                  <a:pt x="1856606" y="399424"/>
                </a:lnTo>
                <a:lnTo>
                  <a:pt x="1903581" y="414810"/>
                </a:lnTo>
                <a:lnTo>
                  <a:pt x="1950299" y="430563"/>
                </a:lnTo>
                <a:lnTo>
                  <a:pt x="1996755" y="446694"/>
                </a:lnTo>
                <a:lnTo>
                  <a:pt x="2042940" y="463211"/>
                </a:lnTo>
                <a:lnTo>
                  <a:pt x="2088849" y="480124"/>
                </a:lnTo>
                <a:lnTo>
                  <a:pt x="2134475" y="497444"/>
                </a:lnTo>
                <a:lnTo>
                  <a:pt x="2179811" y="515179"/>
                </a:lnTo>
                <a:lnTo>
                  <a:pt x="2224850" y="533340"/>
                </a:lnTo>
                <a:lnTo>
                  <a:pt x="2269586" y="551936"/>
                </a:lnTo>
                <a:lnTo>
                  <a:pt x="2314011" y="570977"/>
                </a:lnTo>
                <a:lnTo>
                  <a:pt x="2358119" y="590472"/>
                </a:lnTo>
                <a:lnTo>
                  <a:pt x="2401904" y="610431"/>
                </a:lnTo>
                <a:lnTo>
                  <a:pt x="2445358" y="630864"/>
                </a:lnTo>
                <a:lnTo>
                  <a:pt x="2488475" y="651781"/>
                </a:lnTo>
                <a:lnTo>
                  <a:pt x="2531248" y="673190"/>
                </a:lnTo>
                <a:lnTo>
                  <a:pt x="2573670" y="695103"/>
                </a:lnTo>
                <a:lnTo>
                  <a:pt x="2615734" y="717528"/>
                </a:lnTo>
                <a:lnTo>
                  <a:pt x="2657435" y="740475"/>
                </a:lnTo>
                <a:lnTo>
                  <a:pt x="2698764" y="763954"/>
                </a:lnTo>
                <a:lnTo>
                  <a:pt x="2739716" y="787974"/>
                </a:lnTo>
                <a:lnTo>
                  <a:pt x="2780284" y="812545"/>
                </a:lnTo>
                <a:lnTo>
                  <a:pt x="2822119" y="838996"/>
                </a:lnTo>
                <a:lnTo>
                  <a:pt x="2863982" y="866848"/>
                </a:lnTo>
                <a:lnTo>
                  <a:pt x="2905858" y="896044"/>
                </a:lnTo>
                <a:lnTo>
                  <a:pt x="2947727" y="926529"/>
                </a:lnTo>
                <a:lnTo>
                  <a:pt x="2989572" y="958244"/>
                </a:lnTo>
                <a:lnTo>
                  <a:pt x="3031376" y="991134"/>
                </a:lnTo>
                <a:lnTo>
                  <a:pt x="3073122" y="1025142"/>
                </a:lnTo>
                <a:lnTo>
                  <a:pt x="3114791" y="1060210"/>
                </a:lnTo>
                <a:lnTo>
                  <a:pt x="3156367" y="1096284"/>
                </a:lnTo>
                <a:lnTo>
                  <a:pt x="3197831" y="1133305"/>
                </a:lnTo>
                <a:lnTo>
                  <a:pt x="3239166" y="1171217"/>
                </a:lnTo>
                <a:lnTo>
                  <a:pt x="3280355" y="1209963"/>
                </a:lnTo>
                <a:lnTo>
                  <a:pt x="3321380" y="1249487"/>
                </a:lnTo>
                <a:lnTo>
                  <a:pt x="3362223" y="1289732"/>
                </a:lnTo>
                <a:lnTo>
                  <a:pt x="3402868" y="1330642"/>
                </a:lnTo>
                <a:lnTo>
                  <a:pt x="3443296" y="1372159"/>
                </a:lnTo>
                <a:lnTo>
                  <a:pt x="3483490" y="1414227"/>
                </a:lnTo>
                <a:lnTo>
                  <a:pt x="3523433" y="1456789"/>
                </a:lnTo>
                <a:lnTo>
                  <a:pt x="3563106" y="1499789"/>
                </a:lnTo>
                <a:lnTo>
                  <a:pt x="3602493" y="1543169"/>
                </a:lnTo>
                <a:lnTo>
                  <a:pt x="3641576" y="1586874"/>
                </a:lnTo>
                <a:lnTo>
                  <a:pt x="3680338" y="1630847"/>
                </a:lnTo>
                <a:lnTo>
                  <a:pt x="3718760" y="1675030"/>
                </a:lnTo>
                <a:lnTo>
                  <a:pt x="3756825" y="1719368"/>
                </a:lnTo>
                <a:lnTo>
                  <a:pt x="3794517" y="1763803"/>
                </a:lnTo>
                <a:lnTo>
                  <a:pt x="3831816" y="1808278"/>
                </a:lnTo>
                <a:lnTo>
                  <a:pt x="3868707" y="1852738"/>
                </a:lnTo>
                <a:lnTo>
                  <a:pt x="3905170" y="1897125"/>
                </a:lnTo>
                <a:lnTo>
                  <a:pt x="3941189" y="1941383"/>
                </a:lnTo>
                <a:lnTo>
                  <a:pt x="3976747" y="1985456"/>
                </a:lnTo>
                <a:lnTo>
                  <a:pt x="4011825" y="2029285"/>
                </a:lnTo>
                <a:lnTo>
                  <a:pt x="4046406" y="2072815"/>
                </a:lnTo>
                <a:lnTo>
                  <a:pt x="4080473" y="2115989"/>
                </a:lnTo>
                <a:lnTo>
                  <a:pt x="4114008" y="2158750"/>
                </a:lnTo>
                <a:lnTo>
                  <a:pt x="4146993" y="2201042"/>
                </a:lnTo>
                <a:lnTo>
                  <a:pt x="4179412" y="2242808"/>
                </a:lnTo>
                <a:lnTo>
                  <a:pt x="4211246" y="2283992"/>
                </a:lnTo>
                <a:lnTo>
                  <a:pt x="4242478" y="2324535"/>
                </a:lnTo>
                <a:lnTo>
                  <a:pt x="4273090" y="2364383"/>
                </a:lnTo>
                <a:lnTo>
                  <a:pt x="4303065" y="2403478"/>
                </a:lnTo>
                <a:lnTo>
                  <a:pt x="4332386" y="2441763"/>
                </a:lnTo>
                <a:lnTo>
                  <a:pt x="4361035" y="2479182"/>
                </a:lnTo>
                <a:lnTo>
                  <a:pt x="4388994" y="2515679"/>
                </a:lnTo>
                <a:lnTo>
                  <a:pt x="4416245" y="2551195"/>
                </a:lnTo>
                <a:lnTo>
                  <a:pt x="4442772" y="2585676"/>
                </a:lnTo>
                <a:lnTo>
                  <a:pt x="4468557" y="2619064"/>
                </a:lnTo>
                <a:lnTo>
                  <a:pt x="4493582" y="2651302"/>
                </a:lnTo>
                <a:lnTo>
                  <a:pt x="4517830" y="2682334"/>
                </a:lnTo>
                <a:lnTo>
                  <a:pt x="4563924" y="2740552"/>
                </a:lnTo>
                <a:lnTo>
                  <a:pt x="4606698" y="2793264"/>
                </a:lnTo>
                <a:lnTo>
                  <a:pt x="4646013" y="2840018"/>
                </a:lnTo>
                <a:lnTo>
                  <a:pt x="4664329" y="2861019"/>
                </a:lnTo>
                <a:lnTo>
                  <a:pt x="4681728" y="2880360"/>
                </a:lnTo>
              </a:path>
            </a:pathLst>
          </a:custGeom>
          <a:ln w="28956">
            <a:solidFill>
              <a:srgbClr val="000000"/>
            </a:solidFill>
          </a:ln>
        </p:spPr>
        <p:txBody>
          <a:bodyPr wrap="square" lIns="0" tIns="0" rIns="0" bIns="0" rtlCol="0"/>
          <a:lstStyle/>
          <a:p>
            <a:endParaRPr/>
          </a:p>
        </p:txBody>
      </p:sp>
      <p:sp>
        <p:nvSpPr>
          <p:cNvPr id="11" name="object 11"/>
          <p:cNvSpPr txBox="1"/>
          <p:nvPr/>
        </p:nvSpPr>
        <p:spPr>
          <a:xfrm>
            <a:off x="593140" y="3526663"/>
            <a:ext cx="107061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P</a:t>
            </a:r>
            <a:r>
              <a:rPr sz="2400" spc="-7" baseline="-20833" dirty="0">
                <a:latin typeface="Arial"/>
                <a:cs typeface="Arial"/>
              </a:rPr>
              <a:t>1 </a:t>
            </a:r>
            <a:r>
              <a:rPr sz="2400" dirty="0">
                <a:latin typeface="Arial"/>
                <a:cs typeface="Arial"/>
              </a:rPr>
              <a:t>=</a:t>
            </a:r>
            <a:r>
              <a:rPr sz="2400" spc="-295" dirty="0">
                <a:latin typeface="Arial"/>
                <a:cs typeface="Arial"/>
              </a:rPr>
              <a:t> </a:t>
            </a:r>
            <a:r>
              <a:rPr sz="2400" spc="-10" dirty="0">
                <a:latin typeface="Arial"/>
                <a:cs typeface="Arial"/>
              </a:rPr>
              <a:t>C</a:t>
            </a:r>
            <a:r>
              <a:rPr sz="2400" spc="-15" baseline="-20833" dirty="0">
                <a:latin typeface="Arial"/>
                <a:cs typeface="Arial"/>
              </a:rPr>
              <a:t>1</a:t>
            </a:r>
            <a:endParaRPr sz="2400" baseline="-20833">
              <a:latin typeface="Arial"/>
              <a:cs typeface="Arial"/>
            </a:endParaRPr>
          </a:p>
        </p:txBody>
      </p:sp>
      <p:sp>
        <p:nvSpPr>
          <p:cNvPr id="12" name="object 12"/>
          <p:cNvSpPr txBox="1">
            <a:spLocks noGrp="1"/>
          </p:cNvSpPr>
          <p:nvPr>
            <p:ph type="title"/>
          </p:nvPr>
        </p:nvSpPr>
        <p:spPr>
          <a:xfrm>
            <a:off x="990600" y="331962"/>
            <a:ext cx="6629400" cy="1531188"/>
          </a:xfrm>
          <a:prstGeom prst="rect">
            <a:avLst/>
          </a:prstGeom>
        </p:spPr>
        <p:txBody>
          <a:bodyPr vert="horz" wrap="square" lIns="0" tIns="210820" rIns="0" bIns="0" rtlCol="0">
            <a:spAutoFit/>
          </a:bodyPr>
          <a:lstStyle/>
          <a:p>
            <a:pPr marL="12700">
              <a:lnSpc>
                <a:spcPct val="100000"/>
              </a:lnSpc>
              <a:spcBef>
                <a:spcPts val="1660"/>
              </a:spcBef>
            </a:pPr>
            <a:r>
              <a:rPr sz="2400" spc="-10" dirty="0"/>
              <a:t>Production</a:t>
            </a:r>
            <a:r>
              <a:rPr sz="2400" spc="-25" dirty="0"/>
              <a:t> </a:t>
            </a:r>
            <a:r>
              <a:rPr sz="2400" dirty="0"/>
              <a:t>curves</a:t>
            </a:r>
            <a:endParaRPr sz="2400"/>
          </a:p>
          <a:p>
            <a:pPr marL="410845" marR="5080">
              <a:lnSpc>
                <a:spcPct val="100000"/>
              </a:lnSpc>
              <a:spcBef>
                <a:spcPts val="785"/>
              </a:spcBef>
            </a:pPr>
            <a:r>
              <a:rPr sz="1100" b="0" spc="-10" dirty="0">
                <a:solidFill>
                  <a:schemeClr val="tx1"/>
                </a:solidFill>
                <a:latin typeface="Times New Roman" pitchFamily="18" charset="0"/>
                <a:cs typeface="Times New Roman" pitchFamily="18" charset="0"/>
              </a:rPr>
              <a:t>Here </a:t>
            </a:r>
            <a:r>
              <a:rPr sz="1100" b="0" dirty="0">
                <a:solidFill>
                  <a:schemeClr val="tx1"/>
                </a:solidFill>
                <a:latin typeface="Times New Roman" pitchFamily="18" charset="0"/>
                <a:cs typeface="Times New Roman" pitchFamily="18" charset="0"/>
              </a:rPr>
              <a:t>the </a:t>
            </a:r>
            <a:r>
              <a:rPr sz="1100" b="0" spc="-10" dirty="0">
                <a:solidFill>
                  <a:schemeClr val="tx1"/>
                </a:solidFill>
                <a:latin typeface="Times New Roman" pitchFamily="18" charset="0"/>
                <a:cs typeface="Times New Roman" pitchFamily="18" charset="0"/>
              </a:rPr>
              <a:t>production </a:t>
            </a:r>
            <a:r>
              <a:rPr sz="1100" b="0" spc="-5" dirty="0">
                <a:solidFill>
                  <a:schemeClr val="tx1"/>
                </a:solidFill>
                <a:latin typeface="Times New Roman" pitchFamily="18" charset="0"/>
                <a:cs typeface="Times New Roman" pitchFamily="18" charset="0"/>
              </a:rPr>
              <a:t>opportunities </a:t>
            </a:r>
            <a:r>
              <a:rPr sz="1100" b="0" spc="-10" dirty="0">
                <a:solidFill>
                  <a:schemeClr val="tx1"/>
                </a:solidFill>
                <a:latin typeface="Times New Roman" pitchFamily="18" charset="0"/>
                <a:cs typeface="Times New Roman" pitchFamily="18" charset="0"/>
              </a:rPr>
              <a:t>are transformed to </a:t>
            </a:r>
            <a:r>
              <a:rPr sz="1100" b="0" dirty="0">
                <a:solidFill>
                  <a:schemeClr val="tx1"/>
                </a:solidFill>
                <a:latin typeface="Times New Roman" pitchFamily="18" charset="0"/>
                <a:cs typeface="Times New Roman" pitchFamily="18" charset="0"/>
              </a:rPr>
              <a:t>the  </a:t>
            </a:r>
            <a:r>
              <a:rPr sz="1100" b="0" spc="-10" dirty="0">
                <a:solidFill>
                  <a:schemeClr val="tx1"/>
                </a:solidFill>
                <a:latin typeface="Times New Roman" pitchFamily="18" charset="0"/>
                <a:cs typeface="Times New Roman" pitchFamily="18" charset="0"/>
              </a:rPr>
              <a:t>consumption </a:t>
            </a:r>
            <a:r>
              <a:rPr sz="1100" b="0" spc="-5" dirty="0">
                <a:solidFill>
                  <a:schemeClr val="tx1"/>
                </a:solidFill>
                <a:latin typeface="Times New Roman" pitchFamily="18" charset="0"/>
                <a:cs typeface="Times New Roman" pitchFamily="18" charset="0"/>
              </a:rPr>
              <a:t>plane. </a:t>
            </a:r>
            <a:r>
              <a:rPr sz="1100" b="0" spc="-10" dirty="0">
                <a:solidFill>
                  <a:schemeClr val="tx1"/>
                </a:solidFill>
                <a:latin typeface="Times New Roman" pitchFamily="18" charset="0"/>
                <a:cs typeface="Times New Roman" pitchFamily="18" charset="0"/>
              </a:rPr>
              <a:t>Each point </a:t>
            </a:r>
            <a:r>
              <a:rPr sz="1100" b="0" dirty="0">
                <a:solidFill>
                  <a:schemeClr val="tx1"/>
                </a:solidFill>
                <a:latin typeface="Times New Roman" pitchFamily="18" charset="0"/>
                <a:cs typeface="Times New Roman" pitchFamily="18" charset="0"/>
              </a:rPr>
              <a:t>along the </a:t>
            </a:r>
            <a:r>
              <a:rPr sz="1100" b="0" spc="-10" dirty="0">
                <a:solidFill>
                  <a:schemeClr val="tx1"/>
                </a:solidFill>
                <a:latin typeface="Times New Roman" pitchFamily="18" charset="0"/>
                <a:cs typeface="Times New Roman" pitchFamily="18" charset="0"/>
              </a:rPr>
              <a:t>production  </a:t>
            </a:r>
            <a:r>
              <a:rPr sz="1100" b="0" spc="-5" dirty="0">
                <a:solidFill>
                  <a:schemeClr val="tx1"/>
                </a:solidFill>
                <a:latin typeface="Times New Roman" pitchFamily="18" charset="0"/>
                <a:cs typeface="Times New Roman" pitchFamily="18" charset="0"/>
              </a:rPr>
              <a:t>opportunity </a:t>
            </a:r>
            <a:r>
              <a:rPr sz="1100" b="0" spc="-25" dirty="0">
                <a:solidFill>
                  <a:schemeClr val="tx1"/>
                </a:solidFill>
                <a:latin typeface="Times New Roman" pitchFamily="18" charset="0"/>
                <a:cs typeface="Times New Roman" pitchFamily="18" charset="0"/>
              </a:rPr>
              <a:t>refers </a:t>
            </a:r>
            <a:r>
              <a:rPr sz="1100" b="0" spc="-10" dirty="0">
                <a:solidFill>
                  <a:schemeClr val="tx1"/>
                </a:solidFill>
                <a:latin typeface="Times New Roman" pitchFamily="18" charset="0"/>
                <a:cs typeface="Times New Roman" pitchFamily="18" charset="0"/>
              </a:rPr>
              <a:t>to </a:t>
            </a:r>
            <a:r>
              <a:rPr sz="1100" b="0" dirty="0">
                <a:solidFill>
                  <a:schemeClr val="tx1"/>
                </a:solidFill>
                <a:latin typeface="Times New Roman" pitchFamily="18" charset="0"/>
                <a:cs typeface="Times New Roman" pitchFamily="18" charset="0"/>
              </a:rPr>
              <a:t>a </a:t>
            </a:r>
            <a:r>
              <a:rPr sz="1100" b="0" spc="-10" dirty="0">
                <a:solidFill>
                  <a:schemeClr val="tx1"/>
                </a:solidFill>
                <a:latin typeface="Times New Roman" pitchFamily="18" charset="0"/>
                <a:cs typeface="Times New Roman" pitchFamily="18" charset="0"/>
              </a:rPr>
              <a:t>project </a:t>
            </a:r>
            <a:r>
              <a:rPr sz="1100" b="0" spc="-5" dirty="0">
                <a:solidFill>
                  <a:schemeClr val="tx1"/>
                </a:solidFill>
                <a:latin typeface="Times New Roman" pitchFamily="18" charset="0"/>
                <a:cs typeface="Times New Roman" pitchFamily="18" charset="0"/>
              </a:rPr>
              <a:t>with </a:t>
            </a:r>
            <a:r>
              <a:rPr sz="1100" b="0" dirty="0">
                <a:solidFill>
                  <a:schemeClr val="tx1"/>
                </a:solidFill>
                <a:latin typeface="Times New Roman" pitchFamily="18" charset="0"/>
                <a:cs typeface="Times New Roman" pitchFamily="18" charset="0"/>
              </a:rPr>
              <a:t>a </a:t>
            </a:r>
            <a:r>
              <a:rPr sz="1100" b="0" spc="-25" dirty="0">
                <a:solidFill>
                  <a:schemeClr val="tx1"/>
                </a:solidFill>
                <a:latin typeface="Times New Roman" pitchFamily="18" charset="0"/>
                <a:cs typeface="Times New Roman" pitchFamily="18" charset="0"/>
              </a:rPr>
              <a:t>rate </a:t>
            </a:r>
            <a:r>
              <a:rPr sz="1100" b="0" spc="-5" dirty="0">
                <a:solidFill>
                  <a:schemeClr val="tx1"/>
                </a:solidFill>
                <a:latin typeface="Times New Roman" pitchFamily="18" charset="0"/>
                <a:cs typeface="Times New Roman" pitchFamily="18" charset="0"/>
              </a:rPr>
              <a:t>of </a:t>
            </a:r>
            <a:r>
              <a:rPr sz="1100" b="0" spc="-10" dirty="0">
                <a:solidFill>
                  <a:schemeClr val="tx1"/>
                </a:solidFill>
                <a:latin typeface="Times New Roman" pitchFamily="18" charset="0"/>
                <a:cs typeface="Times New Roman" pitchFamily="18" charset="0"/>
              </a:rPr>
              <a:t>return. </a:t>
            </a:r>
            <a:r>
              <a:rPr sz="1100" b="0" spc="-5" dirty="0">
                <a:solidFill>
                  <a:schemeClr val="tx1"/>
                </a:solidFill>
                <a:latin typeface="Times New Roman" pitchFamily="18" charset="0"/>
                <a:cs typeface="Times New Roman" pitchFamily="18" charset="0"/>
              </a:rPr>
              <a:t>The  </a:t>
            </a:r>
            <a:r>
              <a:rPr sz="1100" b="0" spc="-10" dirty="0">
                <a:solidFill>
                  <a:schemeClr val="tx1"/>
                </a:solidFill>
                <a:latin typeface="Times New Roman" pitchFamily="18" charset="0"/>
                <a:cs typeface="Times New Roman" pitchFamily="18" charset="0"/>
              </a:rPr>
              <a:t>projects </a:t>
            </a:r>
            <a:r>
              <a:rPr sz="1100" b="0" spc="-5" dirty="0">
                <a:solidFill>
                  <a:schemeClr val="tx1"/>
                </a:solidFill>
                <a:latin typeface="Times New Roman" pitchFamily="18" charset="0"/>
                <a:cs typeface="Times New Roman" pitchFamily="18" charset="0"/>
              </a:rPr>
              <a:t>with higher </a:t>
            </a:r>
            <a:r>
              <a:rPr sz="1100" b="0" spc="-25" dirty="0">
                <a:solidFill>
                  <a:schemeClr val="tx1"/>
                </a:solidFill>
                <a:latin typeface="Times New Roman" pitchFamily="18" charset="0"/>
                <a:cs typeface="Times New Roman" pitchFamily="18" charset="0"/>
              </a:rPr>
              <a:t>rate </a:t>
            </a:r>
            <a:r>
              <a:rPr sz="1100" b="0" spc="-5" dirty="0">
                <a:solidFill>
                  <a:schemeClr val="tx1"/>
                </a:solidFill>
                <a:latin typeface="Times New Roman" pitchFamily="18" charset="0"/>
                <a:cs typeface="Times New Roman" pitchFamily="18" charset="0"/>
              </a:rPr>
              <a:t>of </a:t>
            </a:r>
            <a:r>
              <a:rPr sz="1100" b="0" spc="-10" dirty="0">
                <a:solidFill>
                  <a:schemeClr val="tx1"/>
                </a:solidFill>
                <a:latin typeface="Times New Roman" pitchFamily="18" charset="0"/>
                <a:cs typeface="Times New Roman" pitchFamily="18" charset="0"/>
              </a:rPr>
              <a:t>return, </a:t>
            </a:r>
            <a:r>
              <a:rPr sz="1100" b="0" spc="-5" dirty="0">
                <a:solidFill>
                  <a:schemeClr val="tx1"/>
                </a:solidFill>
                <a:latin typeface="Times New Roman" pitchFamily="18" charset="0"/>
                <a:cs typeface="Times New Roman" pitchFamily="18" charset="0"/>
              </a:rPr>
              <a:t>i.e. </a:t>
            </a:r>
            <a:r>
              <a:rPr sz="1100" b="0" dirty="0">
                <a:solidFill>
                  <a:schemeClr val="tx1"/>
                </a:solidFill>
                <a:latin typeface="Times New Roman" pitchFamily="18" charset="0"/>
                <a:cs typeface="Times New Roman" pitchFamily="18" charset="0"/>
              </a:rPr>
              <a:t>higher </a:t>
            </a:r>
            <a:r>
              <a:rPr sz="1100" b="0" spc="-5" dirty="0">
                <a:solidFill>
                  <a:schemeClr val="tx1"/>
                </a:solidFill>
                <a:latin typeface="Times New Roman" pitchFamily="18" charset="0"/>
                <a:cs typeface="Times New Roman" pitchFamily="18" charset="0"/>
              </a:rPr>
              <a:t>marginal </a:t>
            </a:r>
            <a:r>
              <a:rPr sz="1100" b="0" spc="-25" dirty="0">
                <a:solidFill>
                  <a:schemeClr val="tx1"/>
                </a:solidFill>
                <a:latin typeface="Times New Roman" pitchFamily="18" charset="0"/>
                <a:cs typeface="Times New Roman" pitchFamily="18" charset="0"/>
              </a:rPr>
              <a:t>rate  </a:t>
            </a:r>
            <a:r>
              <a:rPr sz="1100" b="0" spc="-5" dirty="0">
                <a:solidFill>
                  <a:schemeClr val="tx1"/>
                </a:solidFill>
                <a:latin typeface="Times New Roman" pitchFamily="18" charset="0"/>
                <a:cs typeface="Times New Roman" pitchFamily="18" charset="0"/>
              </a:rPr>
              <a:t>of </a:t>
            </a:r>
            <a:r>
              <a:rPr sz="1100" b="0" spc="-10" dirty="0">
                <a:solidFill>
                  <a:schemeClr val="tx1"/>
                </a:solidFill>
                <a:latin typeface="Times New Roman" pitchFamily="18" charset="0"/>
                <a:cs typeface="Times New Roman" pitchFamily="18" charset="0"/>
              </a:rPr>
              <a:t>transformation (MRT) are to </a:t>
            </a:r>
            <a:r>
              <a:rPr sz="1100" b="0" dirty="0">
                <a:solidFill>
                  <a:schemeClr val="tx1"/>
                </a:solidFill>
                <a:latin typeface="Times New Roman" pitchFamily="18" charset="0"/>
                <a:cs typeface="Times New Roman" pitchFamily="18" charset="0"/>
              </a:rPr>
              <a:t>the </a:t>
            </a:r>
            <a:r>
              <a:rPr sz="1100" b="0" spc="-5" dirty="0">
                <a:solidFill>
                  <a:schemeClr val="tx1"/>
                </a:solidFill>
                <a:latin typeface="Times New Roman" pitchFamily="18" charset="0"/>
                <a:cs typeface="Times New Roman" pitchFamily="18" charset="0"/>
              </a:rPr>
              <a:t>right </a:t>
            </a:r>
            <a:r>
              <a:rPr sz="1100" b="0" dirty="0">
                <a:solidFill>
                  <a:schemeClr val="tx1"/>
                </a:solidFill>
                <a:latin typeface="Times New Roman" pitchFamily="18" charset="0"/>
                <a:cs typeface="Times New Roman" pitchFamily="18" charset="0"/>
              </a:rPr>
              <a:t>in the </a:t>
            </a:r>
            <a:r>
              <a:rPr sz="1100" b="0" spc="-5" dirty="0">
                <a:solidFill>
                  <a:schemeClr val="tx1"/>
                </a:solidFill>
                <a:latin typeface="Times New Roman" pitchFamily="18" charset="0"/>
                <a:cs typeface="Times New Roman" pitchFamily="18" charset="0"/>
              </a:rPr>
              <a:t>figure. The  </a:t>
            </a:r>
            <a:r>
              <a:rPr sz="1100" b="0" spc="-10" dirty="0">
                <a:solidFill>
                  <a:schemeClr val="tx1"/>
                </a:solidFill>
                <a:latin typeface="Times New Roman" pitchFamily="18" charset="0"/>
                <a:cs typeface="Times New Roman" pitchFamily="18" charset="0"/>
              </a:rPr>
              <a:t>MRT </a:t>
            </a:r>
            <a:r>
              <a:rPr sz="1100" b="0" spc="-15" dirty="0">
                <a:solidFill>
                  <a:schemeClr val="tx1"/>
                </a:solidFill>
                <a:latin typeface="Times New Roman" pitchFamily="18" charset="0"/>
                <a:cs typeface="Times New Roman" pitchFamily="18" charset="0"/>
              </a:rPr>
              <a:t>for </a:t>
            </a:r>
            <a:r>
              <a:rPr sz="1100" b="0" spc="-10" dirty="0">
                <a:solidFill>
                  <a:schemeClr val="tx1"/>
                </a:solidFill>
                <a:latin typeface="Times New Roman" pitchFamily="18" charset="0"/>
                <a:cs typeface="Times New Roman" pitchFamily="18" charset="0"/>
              </a:rPr>
              <a:t>project </a:t>
            </a:r>
            <a:r>
              <a:rPr sz="1100" b="0" dirty="0">
                <a:solidFill>
                  <a:schemeClr val="tx1"/>
                </a:solidFill>
                <a:latin typeface="Times New Roman" pitchFamily="18" charset="0"/>
                <a:cs typeface="Times New Roman" pitchFamily="18" charset="0"/>
              </a:rPr>
              <a:t>B </a:t>
            </a:r>
            <a:r>
              <a:rPr sz="1100" b="0" spc="-5" dirty="0">
                <a:solidFill>
                  <a:schemeClr val="tx1"/>
                </a:solidFill>
                <a:latin typeface="Times New Roman" pitchFamily="18" charset="0"/>
                <a:cs typeface="Times New Roman" pitchFamily="18" charset="0"/>
              </a:rPr>
              <a:t>equals </a:t>
            </a:r>
            <a:r>
              <a:rPr sz="1100" b="0" dirty="0">
                <a:solidFill>
                  <a:schemeClr val="tx1"/>
                </a:solidFill>
                <a:latin typeface="Times New Roman" pitchFamily="18" charset="0"/>
                <a:cs typeface="Times New Roman" pitchFamily="18" charset="0"/>
              </a:rPr>
              <a:t>the </a:t>
            </a:r>
            <a:r>
              <a:rPr sz="1100" b="0" spc="-10" dirty="0">
                <a:solidFill>
                  <a:schemeClr val="tx1"/>
                </a:solidFill>
                <a:latin typeface="Times New Roman" pitchFamily="18" charset="0"/>
                <a:cs typeface="Times New Roman" pitchFamily="18" charset="0"/>
              </a:rPr>
              <a:t>tangent </a:t>
            </a:r>
            <a:r>
              <a:rPr sz="1100" b="0" spc="-5" dirty="0">
                <a:solidFill>
                  <a:schemeClr val="tx1"/>
                </a:solidFill>
                <a:latin typeface="Times New Roman" pitchFamily="18" charset="0"/>
                <a:cs typeface="Times New Roman" pitchFamily="18" charset="0"/>
              </a:rPr>
              <a:t>of </a:t>
            </a:r>
            <a:r>
              <a:rPr sz="1100" b="0" dirty="0">
                <a:solidFill>
                  <a:schemeClr val="tx1"/>
                </a:solidFill>
                <a:latin typeface="Times New Roman" pitchFamily="18" charset="0"/>
                <a:cs typeface="Times New Roman" pitchFamily="18" charset="0"/>
              </a:rPr>
              <a:t>the </a:t>
            </a:r>
            <a:r>
              <a:rPr sz="1100" b="0" spc="-10" dirty="0">
                <a:solidFill>
                  <a:schemeClr val="tx1"/>
                </a:solidFill>
                <a:latin typeface="Times New Roman" pitchFamily="18" charset="0"/>
                <a:cs typeface="Times New Roman" pitchFamily="18" charset="0"/>
              </a:rPr>
              <a:t>production  </a:t>
            </a:r>
            <a:r>
              <a:rPr sz="1100" b="0" spc="-5" dirty="0">
                <a:solidFill>
                  <a:schemeClr val="tx1"/>
                </a:solidFill>
                <a:latin typeface="Times New Roman" pitchFamily="18" charset="0"/>
                <a:cs typeface="Times New Roman" pitchFamily="18" charset="0"/>
              </a:rPr>
              <a:t>opportunity set in that</a:t>
            </a:r>
            <a:r>
              <a:rPr sz="1100" b="0" spc="15" dirty="0">
                <a:solidFill>
                  <a:schemeClr val="tx1"/>
                </a:solidFill>
                <a:latin typeface="Times New Roman" pitchFamily="18" charset="0"/>
                <a:cs typeface="Times New Roman" pitchFamily="18" charset="0"/>
              </a:rPr>
              <a:t> </a:t>
            </a:r>
            <a:r>
              <a:rPr sz="1100" b="0" spc="-5" dirty="0">
                <a:solidFill>
                  <a:schemeClr val="tx1"/>
                </a:solidFill>
                <a:latin typeface="Times New Roman" pitchFamily="18" charset="0"/>
                <a:cs typeface="Times New Roman" pitchFamily="18" charset="0"/>
              </a:rPr>
              <a:t>point.</a:t>
            </a:r>
            <a:endParaRPr sz="1100" b="0">
              <a:solidFill>
                <a:schemeClr val="tx1"/>
              </a:solidFill>
              <a:latin typeface="Times New Roman" pitchFamily="18" charset="0"/>
              <a:cs typeface="Times New Roman" pitchFamily="18" charset="0"/>
            </a:endParaRPr>
          </a:p>
        </p:txBody>
      </p:sp>
      <p:sp>
        <p:nvSpPr>
          <p:cNvPr id="13" name="object 13"/>
          <p:cNvSpPr/>
          <p:nvPr/>
        </p:nvSpPr>
        <p:spPr>
          <a:xfrm>
            <a:off x="2449067" y="2446020"/>
            <a:ext cx="4601845" cy="2880360"/>
          </a:xfrm>
          <a:custGeom>
            <a:avLst/>
            <a:gdLst/>
            <a:ahLst/>
            <a:cxnLst/>
            <a:rect l="l" t="t" r="r" b="b"/>
            <a:pathLst>
              <a:path w="4601845" h="2880360">
                <a:moveTo>
                  <a:pt x="0" y="0"/>
                </a:moveTo>
                <a:lnTo>
                  <a:pt x="4601336" y="2880360"/>
                </a:lnTo>
              </a:path>
            </a:pathLst>
          </a:custGeom>
          <a:ln w="9144">
            <a:solidFill>
              <a:srgbClr val="497DBA"/>
            </a:solidFill>
          </a:ln>
        </p:spPr>
        <p:txBody>
          <a:bodyPr wrap="square" lIns="0" tIns="0" rIns="0" bIns="0" rtlCol="0"/>
          <a:lstStyle/>
          <a:p>
            <a:endParaRPr/>
          </a:p>
        </p:txBody>
      </p:sp>
      <p:sp>
        <p:nvSpPr>
          <p:cNvPr id="14" name="object 14"/>
          <p:cNvSpPr txBox="1"/>
          <p:nvPr/>
        </p:nvSpPr>
        <p:spPr>
          <a:xfrm>
            <a:off x="6596633" y="4167885"/>
            <a:ext cx="4540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a:t>
            </a:r>
            <a:r>
              <a:rPr sz="1800" spc="-20" dirty="0">
                <a:latin typeface="Calibri"/>
                <a:cs typeface="Calibri"/>
              </a:rPr>
              <a:t>R</a:t>
            </a:r>
            <a:r>
              <a:rPr sz="1800" dirty="0">
                <a:latin typeface="Calibri"/>
                <a:cs typeface="Calibri"/>
              </a:rPr>
              <a:t>T</a:t>
            </a:r>
            <a:endParaRPr sz="1800">
              <a:latin typeface="Calibri"/>
              <a:cs typeface="Calibri"/>
            </a:endParaRPr>
          </a:p>
        </p:txBody>
      </p:sp>
      <p:sp>
        <p:nvSpPr>
          <p:cNvPr id="15" name="object 15"/>
          <p:cNvSpPr/>
          <p:nvPr/>
        </p:nvSpPr>
        <p:spPr>
          <a:xfrm>
            <a:off x="6371844" y="4434332"/>
            <a:ext cx="293370" cy="434975"/>
          </a:xfrm>
          <a:custGeom>
            <a:avLst/>
            <a:gdLst/>
            <a:ahLst/>
            <a:cxnLst/>
            <a:rect l="l" t="t" r="r" b="b"/>
            <a:pathLst>
              <a:path w="293370" h="434975">
                <a:moveTo>
                  <a:pt x="9270" y="329819"/>
                </a:moveTo>
                <a:lnTo>
                  <a:pt x="6222" y="332486"/>
                </a:lnTo>
                <a:lnTo>
                  <a:pt x="5923" y="336677"/>
                </a:lnTo>
                <a:lnTo>
                  <a:pt x="0" y="434848"/>
                </a:lnTo>
                <a:lnTo>
                  <a:pt x="14056" y="427990"/>
                </a:lnTo>
                <a:lnTo>
                  <a:pt x="12318" y="427990"/>
                </a:lnTo>
                <a:lnTo>
                  <a:pt x="1650" y="420878"/>
                </a:lnTo>
                <a:lnTo>
                  <a:pt x="14761" y="401244"/>
                </a:lnTo>
                <a:lnTo>
                  <a:pt x="18725" y="335915"/>
                </a:lnTo>
                <a:lnTo>
                  <a:pt x="18922" y="333248"/>
                </a:lnTo>
                <a:lnTo>
                  <a:pt x="16255" y="330200"/>
                </a:lnTo>
                <a:lnTo>
                  <a:pt x="12700" y="330073"/>
                </a:lnTo>
                <a:lnTo>
                  <a:pt x="9270" y="329819"/>
                </a:lnTo>
                <a:close/>
              </a:path>
              <a:path w="293370" h="434975">
                <a:moveTo>
                  <a:pt x="14761" y="401244"/>
                </a:moveTo>
                <a:lnTo>
                  <a:pt x="1650" y="420878"/>
                </a:lnTo>
                <a:lnTo>
                  <a:pt x="12318" y="427990"/>
                </a:lnTo>
                <a:lnTo>
                  <a:pt x="14439" y="424815"/>
                </a:lnTo>
                <a:lnTo>
                  <a:pt x="13334" y="424815"/>
                </a:lnTo>
                <a:lnTo>
                  <a:pt x="4190" y="418719"/>
                </a:lnTo>
                <a:lnTo>
                  <a:pt x="13993" y="413927"/>
                </a:lnTo>
                <a:lnTo>
                  <a:pt x="14761" y="401244"/>
                </a:lnTo>
                <a:close/>
              </a:path>
              <a:path w="293370" h="434975">
                <a:moveTo>
                  <a:pt x="86613" y="378460"/>
                </a:moveTo>
                <a:lnTo>
                  <a:pt x="25448" y="408328"/>
                </a:lnTo>
                <a:lnTo>
                  <a:pt x="12318" y="427990"/>
                </a:lnTo>
                <a:lnTo>
                  <a:pt x="14056" y="427990"/>
                </a:lnTo>
                <a:lnTo>
                  <a:pt x="92201" y="389890"/>
                </a:lnTo>
                <a:lnTo>
                  <a:pt x="93471" y="386080"/>
                </a:lnTo>
                <a:lnTo>
                  <a:pt x="90423" y="379730"/>
                </a:lnTo>
                <a:lnTo>
                  <a:pt x="86613" y="378460"/>
                </a:lnTo>
                <a:close/>
              </a:path>
              <a:path w="293370" h="434975">
                <a:moveTo>
                  <a:pt x="13993" y="413927"/>
                </a:moveTo>
                <a:lnTo>
                  <a:pt x="4190" y="418719"/>
                </a:lnTo>
                <a:lnTo>
                  <a:pt x="13334" y="424815"/>
                </a:lnTo>
                <a:lnTo>
                  <a:pt x="13993" y="413927"/>
                </a:lnTo>
                <a:close/>
              </a:path>
              <a:path w="293370" h="434975">
                <a:moveTo>
                  <a:pt x="25448" y="408328"/>
                </a:moveTo>
                <a:lnTo>
                  <a:pt x="13993" y="413927"/>
                </a:lnTo>
                <a:lnTo>
                  <a:pt x="13334" y="424815"/>
                </a:lnTo>
                <a:lnTo>
                  <a:pt x="14439" y="424815"/>
                </a:lnTo>
                <a:lnTo>
                  <a:pt x="25448" y="408328"/>
                </a:lnTo>
                <a:close/>
              </a:path>
              <a:path w="293370" h="434975">
                <a:moveTo>
                  <a:pt x="282701" y="0"/>
                </a:moveTo>
                <a:lnTo>
                  <a:pt x="14761" y="401244"/>
                </a:lnTo>
                <a:lnTo>
                  <a:pt x="13993" y="413927"/>
                </a:lnTo>
                <a:lnTo>
                  <a:pt x="25448" y="408328"/>
                </a:lnTo>
                <a:lnTo>
                  <a:pt x="293370" y="7112"/>
                </a:lnTo>
                <a:lnTo>
                  <a:pt x="282701" y="0"/>
                </a:lnTo>
                <a:close/>
              </a:path>
            </a:pathLst>
          </a:custGeom>
          <a:solidFill>
            <a:srgbClr val="497DBA"/>
          </a:solidFill>
        </p:spPr>
        <p:txBody>
          <a:bodyPr wrap="square" lIns="0" tIns="0" rIns="0" bIns="0" rtlCol="0"/>
          <a:lstStyle/>
          <a:p>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2600" y="564007"/>
            <a:ext cx="4407154" cy="513715"/>
          </a:xfrm>
          <a:prstGeom prst="rect">
            <a:avLst/>
          </a:prstGeom>
        </p:spPr>
        <p:txBody>
          <a:bodyPr vert="horz" wrap="square" lIns="0" tIns="13335" rIns="0" bIns="0" rtlCol="0">
            <a:spAutoFit/>
          </a:bodyPr>
          <a:lstStyle/>
          <a:p>
            <a:pPr marL="12700">
              <a:lnSpc>
                <a:spcPct val="100000"/>
              </a:lnSpc>
              <a:spcBef>
                <a:spcPts val="105"/>
              </a:spcBef>
            </a:pPr>
            <a:r>
              <a:rPr sz="3200" spc="-15" dirty="0"/>
              <a:t>Indifference</a:t>
            </a:r>
            <a:r>
              <a:rPr sz="3200" spc="-60" dirty="0"/>
              <a:t> </a:t>
            </a:r>
            <a:r>
              <a:rPr sz="3200" spc="-5" dirty="0"/>
              <a:t>curves</a:t>
            </a:r>
            <a:endParaRPr sz="3200"/>
          </a:p>
        </p:txBody>
      </p:sp>
      <p:sp>
        <p:nvSpPr>
          <p:cNvPr id="3" name="object 3"/>
          <p:cNvSpPr/>
          <p:nvPr/>
        </p:nvSpPr>
        <p:spPr>
          <a:xfrm>
            <a:off x="1796795" y="2132076"/>
            <a:ext cx="76200" cy="3672840"/>
          </a:xfrm>
          <a:custGeom>
            <a:avLst/>
            <a:gdLst/>
            <a:ahLst/>
            <a:cxnLst/>
            <a:rect l="l" t="t" r="r" b="b"/>
            <a:pathLst>
              <a:path w="76200" h="3672840">
                <a:moveTo>
                  <a:pt x="44450" y="63500"/>
                </a:moveTo>
                <a:lnTo>
                  <a:pt x="31750" y="63500"/>
                </a:lnTo>
                <a:lnTo>
                  <a:pt x="31750" y="3672840"/>
                </a:lnTo>
                <a:lnTo>
                  <a:pt x="44450" y="3672840"/>
                </a:lnTo>
                <a:lnTo>
                  <a:pt x="44450" y="63500"/>
                </a:lnTo>
                <a:close/>
              </a:path>
              <a:path w="76200" h="3672840">
                <a:moveTo>
                  <a:pt x="38100" y="0"/>
                </a:moveTo>
                <a:lnTo>
                  <a:pt x="0" y="76200"/>
                </a:lnTo>
                <a:lnTo>
                  <a:pt x="31750" y="76200"/>
                </a:lnTo>
                <a:lnTo>
                  <a:pt x="31750" y="63500"/>
                </a:lnTo>
                <a:lnTo>
                  <a:pt x="69850" y="63500"/>
                </a:lnTo>
                <a:lnTo>
                  <a:pt x="38100" y="0"/>
                </a:lnTo>
                <a:close/>
              </a:path>
              <a:path w="76200" h="367284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5766815"/>
            <a:ext cx="6266815" cy="76200"/>
          </a:xfrm>
          <a:custGeom>
            <a:avLst/>
            <a:gdLst/>
            <a:ahLst/>
            <a:cxnLst/>
            <a:rect l="l" t="t" r="r" b="b"/>
            <a:pathLst>
              <a:path w="6266815" h="76200">
                <a:moveTo>
                  <a:pt x="6190487" y="0"/>
                </a:moveTo>
                <a:lnTo>
                  <a:pt x="6190487" y="76200"/>
                </a:lnTo>
                <a:lnTo>
                  <a:pt x="6253987" y="44450"/>
                </a:lnTo>
                <a:lnTo>
                  <a:pt x="6203187" y="44450"/>
                </a:lnTo>
                <a:lnTo>
                  <a:pt x="6203187" y="31750"/>
                </a:lnTo>
                <a:lnTo>
                  <a:pt x="6253987" y="31750"/>
                </a:lnTo>
                <a:lnTo>
                  <a:pt x="6190487" y="0"/>
                </a:lnTo>
                <a:close/>
              </a:path>
              <a:path w="6266815" h="76200">
                <a:moveTo>
                  <a:pt x="6190487" y="31750"/>
                </a:moveTo>
                <a:lnTo>
                  <a:pt x="0" y="31750"/>
                </a:lnTo>
                <a:lnTo>
                  <a:pt x="0" y="44450"/>
                </a:lnTo>
                <a:lnTo>
                  <a:pt x="6190487" y="44450"/>
                </a:lnTo>
                <a:lnTo>
                  <a:pt x="6190487" y="31750"/>
                </a:lnTo>
                <a:close/>
              </a:path>
              <a:path w="6266815" h="76200">
                <a:moveTo>
                  <a:pt x="6253987" y="31750"/>
                </a:moveTo>
                <a:lnTo>
                  <a:pt x="6203187" y="31750"/>
                </a:lnTo>
                <a:lnTo>
                  <a:pt x="6203187" y="44450"/>
                </a:lnTo>
                <a:lnTo>
                  <a:pt x="6253987" y="44450"/>
                </a:lnTo>
                <a:lnTo>
                  <a:pt x="6266687" y="38100"/>
                </a:lnTo>
                <a:lnTo>
                  <a:pt x="6253987" y="31750"/>
                </a:lnTo>
                <a:close/>
              </a:path>
            </a:pathLst>
          </a:custGeom>
          <a:solidFill>
            <a:srgbClr val="000000"/>
          </a:solidFill>
        </p:spPr>
        <p:txBody>
          <a:bodyPr wrap="square" lIns="0" tIns="0" rIns="0" bIns="0" rtlCol="0"/>
          <a:lstStyle/>
          <a:p>
            <a:endParaRPr/>
          </a:p>
        </p:txBody>
      </p:sp>
      <p:sp>
        <p:nvSpPr>
          <p:cNvPr id="5" name="object 5"/>
          <p:cNvSpPr txBox="1"/>
          <p:nvPr/>
        </p:nvSpPr>
        <p:spPr>
          <a:xfrm>
            <a:off x="1318641" y="1745107"/>
            <a:ext cx="2457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C</a:t>
            </a:r>
            <a:endParaRPr sz="2400">
              <a:latin typeface="Arial"/>
              <a:cs typeface="Arial"/>
            </a:endParaRPr>
          </a:p>
        </p:txBody>
      </p:sp>
      <p:sp>
        <p:nvSpPr>
          <p:cNvPr id="6" name="object 6"/>
          <p:cNvSpPr txBox="1"/>
          <p:nvPr/>
        </p:nvSpPr>
        <p:spPr>
          <a:xfrm>
            <a:off x="1538477" y="1921891"/>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1</a:t>
            </a:r>
            <a:endParaRPr sz="1600">
              <a:latin typeface="Arial"/>
              <a:cs typeface="Arial"/>
            </a:endParaRPr>
          </a:p>
        </p:txBody>
      </p:sp>
      <p:sp>
        <p:nvSpPr>
          <p:cNvPr id="7" name="object 7"/>
          <p:cNvSpPr txBox="1"/>
          <p:nvPr/>
        </p:nvSpPr>
        <p:spPr>
          <a:xfrm>
            <a:off x="8227186" y="5616346"/>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0</a:t>
            </a:r>
            <a:endParaRPr sz="2400" baseline="-20833">
              <a:latin typeface="Arial"/>
              <a:cs typeface="Arial"/>
            </a:endParaRPr>
          </a:p>
        </p:txBody>
      </p:sp>
      <p:sp>
        <p:nvSpPr>
          <p:cNvPr id="8" name="object 8"/>
          <p:cNvSpPr/>
          <p:nvPr/>
        </p:nvSpPr>
        <p:spPr>
          <a:xfrm>
            <a:off x="3708653" y="1701545"/>
            <a:ext cx="3456940" cy="2734310"/>
          </a:xfrm>
          <a:custGeom>
            <a:avLst/>
            <a:gdLst/>
            <a:ahLst/>
            <a:cxnLst/>
            <a:rect l="l" t="t" r="r" b="b"/>
            <a:pathLst>
              <a:path w="3456940" h="2734310">
                <a:moveTo>
                  <a:pt x="0" y="0"/>
                </a:moveTo>
                <a:lnTo>
                  <a:pt x="4880" y="50738"/>
                </a:lnTo>
                <a:lnTo>
                  <a:pt x="9796" y="101457"/>
                </a:lnTo>
                <a:lnTo>
                  <a:pt x="14783" y="152135"/>
                </a:lnTo>
                <a:lnTo>
                  <a:pt x="19876" y="202752"/>
                </a:lnTo>
                <a:lnTo>
                  <a:pt x="25111" y="253287"/>
                </a:lnTo>
                <a:lnTo>
                  <a:pt x="30524" y="303721"/>
                </a:lnTo>
                <a:lnTo>
                  <a:pt x="36149" y="354033"/>
                </a:lnTo>
                <a:lnTo>
                  <a:pt x="42023" y="404202"/>
                </a:lnTo>
                <a:lnTo>
                  <a:pt x="48182" y="454208"/>
                </a:lnTo>
                <a:lnTo>
                  <a:pt x="54660" y="504032"/>
                </a:lnTo>
                <a:lnTo>
                  <a:pt x="61493" y="553652"/>
                </a:lnTo>
                <a:lnTo>
                  <a:pt x="68718" y="603048"/>
                </a:lnTo>
                <a:lnTo>
                  <a:pt x="76369" y="652201"/>
                </a:lnTo>
                <a:lnTo>
                  <a:pt x="84482" y="701088"/>
                </a:lnTo>
                <a:lnTo>
                  <a:pt x="93093" y="749691"/>
                </a:lnTo>
                <a:lnTo>
                  <a:pt x="102237" y="797989"/>
                </a:lnTo>
                <a:lnTo>
                  <a:pt x="111949" y="845962"/>
                </a:lnTo>
                <a:lnTo>
                  <a:pt x="122266" y="893588"/>
                </a:lnTo>
                <a:lnTo>
                  <a:pt x="133224" y="940849"/>
                </a:lnTo>
                <a:lnTo>
                  <a:pt x="144856" y="987723"/>
                </a:lnTo>
                <a:lnTo>
                  <a:pt x="157200" y="1034190"/>
                </a:lnTo>
                <a:lnTo>
                  <a:pt x="170291" y="1080230"/>
                </a:lnTo>
                <a:lnTo>
                  <a:pt x="184163" y="1125822"/>
                </a:lnTo>
                <a:lnTo>
                  <a:pt x="198854" y="1170947"/>
                </a:lnTo>
                <a:lnTo>
                  <a:pt x="214398" y="1215583"/>
                </a:lnTo>
                <a:lnTo>
                  <a:pt x="230831" y="1259711"/>
                </a:lnTo>
                <a:lnTo>
                  <a:pt x="248189" y="1303310"/>
                </a:lnTo>
                <a:lnTo>
                  <a:pt x="266506" y="1346360"/>
                </a:lnTo>
                <a:lnTo>
                  <a:pt x="285820" y="1388840"/>
                </a:lnTo>
                <a:lnTo>
                  <a:pt x="306165" y="1430730"/>
                </a:lnTo>
                <a:lnTo>
                  <a:pt x="327576" y="1472010"/>
                </a:lnTo>
                <a:lnTo>
                  <a:pt x="350091" y="1512659"/>
                </a:lnTo>
                <a:lnTo>
                  <a:pt x="373743" y="1552658"/>
                </a:lnTo>
                <a:lnTo>
                  <a:pt x="398568" y="1591985"/>
                </a:lnTo>
                <a:lnTo>
                  <a:pt x="424603" y="1630621"/>
                </a:lnTo>
                <a:lnTo>
                  <a:pt x="451883" y="1668544"/>
                </a:lnTo>
                <a:lnTo>
                  <a:pt x="480443" y="1705736"/>
                </a:lnTo>
                <a:lnTo>
                  <a:pt x="510319" y="1742174"/>
                </a:lnTo>
                <a:lnTo>
                  <a:pt x="541546" y="1777840"/>
                </a:lnTo>
                <a:lnTo>
                  <a:pt x="574161" y="1812712"/>
                </a:lnTo>
                <a:lnTo>
                  <a:pt x="608198" y="1846771"/>
                </a:lnTo>
                <a:lnTo>
                  <a:pt x="643693" y="1879996"/>
                </a:lnTo>
                <a:lnTo>
                  <a:pt x="680682" y="1912366"/>
                </a:lnTo>
                <a:lnTo>
                  <a:pt x="719201" y="1943861"/>
                </a:lnTo>
                <a:lnTo>
                  <a:pt x="750005" y="1967194"/>
                </a:lnTo>
                <a:lnTo>
                  <a:pt x="782750" y="1990081"/>
                </a:lnTo>
                <a:lnTo>
                  <a:pt x="817362" y="2012530"/>
                </a:lnTo>
                <a:lnTo>
                  <a:pt x="853768" y="2034545"/>
                </a:lnTo>
                <a:lnTo>
                  <a:pt x="891895" y="2056133"/>
                </a:lnTo>
                <a:lnTo>
                  <a:pt x="931670" y="2077298"/>
                </a:lnTo>
                <a:lnTo>
                  <a:pt x="973020" y="2098047"/>
                </a:lnTo>
                <a:lnTo>
                  <a:pt x="1015871" y="2118384"/>
                </a:lnTo>
                <a:lnTo>
                  <a:pt x="1060150" y="2138316"/>
                </a:lnTo>
                <a:lnTo>
                  <a:pt x="1105785" y="2157848"/>
                </a:lnTo>
                <a:lnTo>
                  <a:pt x="1152702" y="2176985"/>
                </a:lnTo>
                <a:lnTo>
                  <a:pt x="1200827" y="2195734"/>
                </a:lnTo>
                <a:lnTo>
                  <a:pt x="1250089" y="2214099"/>
                </a:lnTo>
                <a:lnTo>
                  <a:pt x="1300413" y="2232086"/>
                </a:lnTo>
                <a:lnTo>
                  <a:pt x="1351727" y="2249702"/>
                </a:lnTo>
                <a:lnTo>
                  <a:pt x="1403957" y="2266950"/>
                </a:lnTo>
                <a:lnTo>
                  <a:pt x="1457030" y="2283838"/>
                </a:lnTo>
                <a:lnTo>
                  <a:pt x="1510874" y="2300370"/>
                </a:lnTo>
                <a:lnTo>
                  <a:pt x="1565414" y="2316553"/>
                </a:lnTo>
                <a:lnTo>
                  <a:pt x="1620578" y="2332391"/>
                </a:lnTo>
                <a:lnTo>
                  <a:pt x="1676293" y="2347890"/>
                </a:lnTo>
                <a:lnTo>
                  <a:pt x="1732486" y="2363056"/>
                </a:lnTo>
                <a:lnTo>
                  <a:pt x="1789083" y="2377894"/>
                </a:lnTo>
                <a:lnTo>
                  <a:pt x="1846011" y="2392410"/>
                </a:lnTo>
                <a:lnTo>
                  <a:pt x="1903197" y="2406610"/>
                </a:lnTo>
                <a:lnTo>
                  <a:pt x="1960568" y="2420499"/>
                </a:lnTo>
                <a:lnTo>
                  <a:pt x="2018051" y="2434082"/>
                </a:lnTo>
                <a:lnTo>
                  <a:pt x="2075573" y="2447365"/>
                </a:lnTo>
                <a:lnTo>
                  <a:pt x="2133060" y="2460355"/>
                </a:lnTo>
                <a:lnTo>
                  <a:pt x="2190439" y="2473055"/>
                </a:lnTo>
                <a:lnTo>
                  <a:pt x="2247638" y="2485473"/>
                </a:lnTo>
                <a:lnTo>
                  <a:pt x="2304583" y="2497612"/>
                </a:lnTo>
                <a:lnTo>
                  <a:pt x="2361201" y="2509480"/>
                </a:lnTo>
                <a:lnTo>
                  <a:pt x="2417419" y="2521082"/>
                </a:lnTo>
                <a:lnTo>
                  <a:pt x="2473164" y="2532422"/>
                </a:lnTo>
                <a:lnTo>
                  <a:pt x="2528362" y="2543508"/>
                </a:lnTo>
                <a:lnTo>
                  <a:pt x="2582940" y="2554343"/>
                </a:lnTo>
                <a:lnTo>
                  <a:pt x="2636826" y="2564934"/>
                </a:lnTo>
                <a:lnTo>
                  <a:pt x="2689946" y="2575287"/>
                </a:lnTo>
                <a:lnTo>
                  <a:pt x="2742227" y="2585407"/>
                </a:lnTo>
                <a:lnTo>
                  <a:pt x="2793595" y="2595299"/>
                </a:lnTo>
                <a:lnTo>
                  <a:pt x="2843979" y="2604969"/>
                </a:lnTo>
                <a:lnTo>
                  <a:pt x="2893304" y="2614423"/>
                </a:lnTo>
                <a:lnTo>
                  <a:pt x="2941497" y="2623666"/>
                </a:lnTo>
                <a:lnTo>
                  <a:pt x="2988486" y="2632704"/>
                </a:lnTo>
                <a:lnTo>
                  <a:pt x="3034197" y="2641543"/>
                </a:lnTo>
                <a:lnTo>
                  <a:pt x="3078557" y="2650187"/>
                </a:lnTo>
                <a:lnTo>
                  <a:pt x="3121493" y="2658643"/>
                </a:lnTo>
                <a:lnTo>
                  <a:pt x="3162931" y="2666915"/>
                </a:lnTo>
                <a:lnTo>
                  <a:pt x="3202799" y="2675011"/>
                </a:lnTo>
                <a:lnTo>
                  <a:pt x="3241024" y="2682934"/>
                </a:lnTo>
                <a:lnTo>
                  <a:pt x="3312249" y="2698288"/>
                </a:lnTo>
                <a:lnTo>
                  <a:pt x="3376023" y="2713022"/>
                </a:lnTo>
                <a:lnTo>
                  <a:pt x="3431760" y="2727179"/>
                </a:lnTo>
                <a:lnTo>
                  <a:pt x="3456431" y="2734055"/>
                </a:lnTo>
              </a:path>
            </a:pathLst>
          </a:custGeom>
          <a:ln w="28956">
            <a:solidFill>
              <a:srgbClr val="000000"/>
            </a:solidFill>
          </a:ln>
        </p:spPr>
        <p:txBody>
          <a:bodyPr wrap="square" lIns="0" tIns="0" rIns="0" bIns="0" rtlCol="0"/>
          <a:lstStyle/>
          <a:p>
            <a:endParaRPr/>
          </a:p>
        </p:txBody>
      </p:sp>
      <p:sp>
        <p:nvSpPr>
          <p:cNvPr id="9" name="object 9"/>
          <p:cNvSpPr/>
          <p:nvPr/>
        </p:nvSpPr>
        <p:spPr>
          <a:xfrm>
            <a:off x="2949701" y="1978914"/>
            <a:ext cx="3888104" cy="2807335"/>
          </a:xfrm>
          <a:custGeom>
            <a:avLst/>
            <a:gdLst/>
            <a:ahLst/>
            <a:cxnLst/>
            <a:rect l="l" t="t" r="r" b="b"/>
            <a:pathLst>
              <a:path w="3888104" h="2807335">
                <a:moveTo>
                  <a:pt x="0" y="0"/>
                </a:moveTo>
                <a:lnTo>
                  <a:pt x="5248" y="49833"/>
                </a:lnTo>
                <a:lnTo>
                  <a:pt x="10532" y="99647"/>
                </a:lnTo>
                <a:lnTo>
                  <a:pt x="15886" y="149425"/>
                </a:lnTo>
                <a:lnTo>
                  <a:pt x="21344" y="199148"/>
                </a:lnTo>
                <a:lnTo>
                  <a:pt x="26943" y="248797"/>
                </a:lnTo>
                <a:lnTo>
                  <a:pt x="32717" y="298354"/>
                </a:lnTo>
                <a:lnTo>
                  <a:pt x="38701" y="347802"/>
                </a:lnTo>
                <a:lnTo>
                  <a:pt x="44929" y="397121"/>
                </a:lnTo>
                <a:lnTo>
                  <a:pt x="51438" y="446294"/>
                </a:lnTo>
                <a:lnTo>
                  <a:pt x="58262" y="495302"/>
                </a:lnTo>
                <a:lnTo>
                  <a:pt x="65436" y="544127"/>
                </a:lnTo>
                <a:lnTo>
                  <a:pt x="72995" y="592751"/>
                </a:lnTo>
                <a:lnTo>
                  <a:pt x="80973" y="641155"/>
                </a:lnTo>
                <a:lnTo>
                  <a:pt x="89407" y="689322"/>
                </a:lnTo>
                <a:lnTo>
                  <a:pt x="98331" y="737232"/>
                </a:lnTo>
                <a:lnTo>
                  <a:pt x="107780" y="784868"/>
                </a:lnTo>
                <a:lnTo>
                  <a:pt x="117789" y="832212"/>
                </a:lnTo>
                <a:lnTo>
                  <a:pt x="128393" y="879245"/>
                </a:lnTo>
                <a:lnTo>
                  <a:pt x="139627" y="925948"/>
                </a:lnTo>
                <a:lnTo>
                  <a:pt x="151526" y="972305"/>
                </a:lnTo>
                <a:lnTo>
                  <a:pt x="164125" y="1018295"/>
                </a:lnTo>
                <a:lnTo>
                  <a:pt x="177459" y="1063902"/>
                </a:lnTo>
                <a:lnTo>
                  <a:pt x="191563" y="1109106"/>
                </a:lnTo>
                <a:lnTo>
                  <a:pt x="206472" y="1153890"/>
                </a:lnTo>
                <a:lnTo>
                  <a:pt x="222221" y="1198236"/>
                </a:lnTo>
                <a:lnTo>
                  <a:pt x="238846" y="1242124"/>
                </a:lnTo>
                <a:lnTo>
                  <a:pt x="256380" y="1285537"/>
                </a:lnTo>
                <a:lnTo>
                  <a:pt x="274859" y="1328457"/>
                </a:lnTo>
                <a:lnTo>
                  <a:pt x="294318" y="1370865"/>
                </a:lnTo>
                <a:lnTo>
                  <a:pt x="314793" y="1412743"/>
                </a:lnTo>
                <a:lnTo>
                  <a:pt x="336317" y="1454073"/>
                </a:lnTo>
                <a:lnTo>
                  <a:pt x="358927" y="1494836"/>
                </a:lnTo>
                <a:lnTo>
                  <a:pt x="382656" y="1535014"/>
                </a:lnTo>
                <a:lnTo>
                  <a:pt x="407541" y="1574589"/>
                </a:lnTo>
                <a:lnTo>
                  <a:pt x="433615" y="1613543"/>
                </a:lnTo>
                <a:lnTo>
                  <a:pt x="460915" y="1651858"/>
                </a:lnTo>
                <a:lnTo>
                  <a:pt x="489475" y="1689514"/>
                </a:lnTo>
                <a:lnTo>
                  <a:pt x="519329" y="1726494"/>
                </a:lnTo>
                <a:lnTo>
                  <a:pt x="550514" y="1762780"/>
                </a:lnTo>
                <a:lnTo>
                  <a:pt x="583064" y="1798354"/>
                </a:lnTo>
                <a:lnTo>
                  <a:pt x="617014" y="1833196"/>
                </a:lnTo>
                <a:lnTo>
                  <a:pt x="652399" y="1867289"/>
                </a:lnTo>
                <a:lnTo>
                  <a:pt x="689254" y="1900615"/>
                </a:lnTo>
                <a:lnTo>
                  <a:pt x="727614" y="1933155"/>
                </a:lnTo>
                <a:lnTo>
                  <a:pt x="767514" y="1964891"/>
                </a:lnTo>
                <a:lnTo>
                  <a:pt x="808989" y="1995805"/>
                </a:lnTo>
                <a:lnTo>
                  <a:pt x="840294" y="2017535"/>
                </a:lnTo>
                <a:lnTo>
                  <a:pt x="873397" y="2038890"/>
                </a:lnTo>
                <a:lnTo>
                  <a:pt x="908238" y="2059874"/>
                </a:lnTo>
                <a:lnTo>
                  <a:pt x="944755" y="2080491"/>
                </a:lnTo>
                <a:lnTo>
                  <a:pt x="982887" y="2100746"/>
                </a:lnTo>
                <a:lnTo>
                  <a:pt x="1022573" y="2120643"/>
                </a:lnTo>
                <a:lnTo>
                  <a:pt x="1063752" y="2140185"/>
                </a:lnTo>
                <a:lnTo>
                  <a:pt x="1106362" y="2159378"/>
                </a:lnTo>
                <a:lnTo>
                  <a:pt x="1150342" y="2178226"/>
                </a:lnTo>
                <a:lnTo>
                  <a:pt x="1195631" y="2196732"/>
                </a:lnTo>
                <a:lnTo>
                  <a:pt x="1242168" y="2214901"/>
                </a:lnTo>
                <a:lnTo>
                  <a:pt x="1289891" y="2232737"/>
                </a:lnTo>
                <a:lnTo>
                  <a:pt x="1338740" y="2250245"/>
                </a:lnTo>
                <a:lnTo>
                  <a:pt x="1388652" y="2267429"/>
                </a:lnTo>
                <a:lnTo>
                  <a:pt x="1439567" y="2284293"/>
                </a:lnTo>
                <a:lnTo>
                  <a:pt x="1491424" y="2300841"/>
                </a:lnTo>
                <a:lnTo>
                  <a:pt x="1544161" y="2317077"/>
                </a:lnTo>
                <a:lnTo>
                  <a:pt x="1597717" y="2333006"/>
                </a:lnTo>
                <a:lnTo>
                  <a:pt x="1652031" y="2348633"/>
                </a:lnTo>
                <a:lnTo>
                  <a:pt x="1707042" y="2363960"/>
                </a:lnTo>
                <a:lnTo>
                  <a:pt x="1762688" y="2378994"/>
                </a:lnTo>
                <a:lnTo>
                  <a:pt x="1818908" y="2393737"/>
                </a:lnTo>
                <a:lnTo>
                  <a:pt x="1875641" y="2408194"/>
                </a:lnTo>
                <a:lnTo>
                  <a:pt x="1932826" y="2422369"/>
                </a:lnTo>
                <a:lnTo>
                  <a:pt x="1990402" y="2436267"/>
                </a:lnTo>
                <a:lnTo>
                  <a:pt x="2048306" y="2449892"/>
                </a:lnTo>
                <a:lnTo>
                  <a:pt x="2106479" y="2463247"/>
                </a:lnTo>
                <a:lnTo>
                  <a:pt x="2164859" y="2476338"/>
                </a:lnTo>
                <a:lnTo>
                  <a:pt x="2223384" y="2489169"/>
                </a:lnTo>
                <a:lnTo>
                  <a:pt x="2281993" y="2501743"/>
                </a:lnTo>
                <a:lnTo>
                  <a:pt x="2340626" y="2514066"/>
                </a:lnTo>
                <a:lnTo>
                  <a:pt x="2399220" y="2526141"/>
                </a:lnTo>
                <a:lnTo>
                  <a:pt x="2457715" y="2537972"/>
                </a:lnTo>
                <a:lnTo>
                  <a:pt x="2516050" y="2549564"/>
                </a:lnTo>
                <a:lnTo>
                  <a:pt x="2574162" y="2560922"/>
                </a:lnTo>
                <a:lnTo>
                  <a:pt x="2631992" y="2572048"/>
                </a:lnTo>
                <a:lnTo>
                  <a:pt x="2689477" y="2582948"/>
                </a:lnTo>
                <a:lnTo>
                  <a:pt x="2746557" y="2593626"/>
                </a:lnTo>
                <a:lnTo>
                  <a:pt x="2803170" y="2604086"/>
                </a:lnTo>
                <a:lnTo>
                  <a:pt x="2859256" y="2614333"/>
                </a:lnTo>
                <a:lnTo>
                  <a:pt x="2914752" y="2624370"/>
                </a:lnTo>
                <a:lnTo>
                  <a:pt x="2969597" y="2634202"/>
                </a:lnTo>
                <a:lnTo>
                  <a:pt x="3023731" y="2643833"/>
                </a:lnTo>
                <a:lnTo>
                  <a:pt x="3077093" y="2653267"/>
                </a:lnTo>
                <a:lnTo>
                  <a:pt x="3129620" y="2662509"/>
                </a:lnTo>
                <a:lnTo>
                  <a:pt x="3181252" y="2671563"/>
                </a:lnTo>
                <a:lnTo>
                  <a:pt x="3231927" y="2680433"/>
                </a:lnTo>
                <a:lnTo>
                  <a:pt x="3281584" y="2689123"/>
                </a:lnTo>
                <a:lnTo>
                  <a:pt x="3330163" y="2697638"/>
                </a:lnTo>
                <a:lnTo>
                  <a:pt x="3377601" y="2705982"/>
                </a:lnTo>
                <a:lnTo>
                  <a:pt x="3423838" y="2714159"/>
                </a:lnTo>
                <a:lnTo>
                  <a:pt x="3468812" y="2722173"/>
                </a:lnTo>
                <a:lnTo>
                  <a:pt x="3512462" y="2730029"/>
                </a:lnTo>
                <a:lnTo>
                  <a:pt x="3554727" y="2737731"/>
                </a:lnTo>
                <a:lnTo>
                  <a:pt x="3595546" y="2745283"/>
                </a:lnTo>
                <a:lnTo>
                  <a:pt x="3634857" y="2752689"/>
                </a:lnTo>
                <a:lnTo>
                  <a:pt x="3672599" y="2759954"/>
                </a:lnTo>
                <a:lnTo>
                  <a:pt x="3743132" y="2774077"/>
                </a:lnTo>
                <a:lnTo>
                  <a:pt x="3806655" y="2787685"/>
                </a:lnTo>
                <a:lnTo>
                  <a:pt x="3862678" y="2800813"/>
                </a:lnTo>
                <a:lnTo>
                  <a:pt x="3887724" y="2807208"/>
                </a:lnTo>
              </a:path>
            </a:pathLst>
          </a:custGeom>
          <a:ln w="28956">
            <a:solidFill>
              <a:srgbClr val="000000"/>
            </a:solidFill>
          </a:ln>
        </p:spPr>
        <p:txBody>
          <a:bodyPr wrap="square" lIns="0" tIns="0" rIns="0" bIns="0" rtlCol="0"/>
          <a:lstStyle/>
          <a:p>
            <a:endParaRPr/>
          </a:p>
        </p:txBody>
      </p:sp>
      <p:sp>
        <p:nvSpPr>
          <p:cNvPr id="10" name="object 10"/>
          <p:cNvSpPr txBox="1"/>
          <p:nvPr/>
        </p:nvSpPr>
        <p:spPr>
          <a:xfrm>
            <a:off x="4506848" y="3601339"/>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11" name="object 11"/>
          <p:cNvSpPr/>
          <p:nvPr/>
        </p:nvSpPr>
        <p:spPr>
          <a:xfrm>
            <a:off x="1834895" y="3717035"/>
            <a:ext cx="2737485" cy="0"/>
          </a:xfrm>
          <a:custGeom>
            <a:avLst/>
            <a:gdLst/>
            <a:ahLst/>
            <a:cxnLst/>
            <a:rect l="l" t="t" r="r" b="b"/>
            <a:pathLst>
              <a:path w="2737485">
                <a:moveTo>
                  <a:pt x="2737104" y="0"/>
                </a:moveTo>
                <a:lnTo>
                  <a:pt x="0" y="0"/>
                </a:lnTo>
              </a:path>
            </a:pathLst>
          </a:custGeom>
          <a:ln w="9144">
            <a:solidFill>
              <a:srgbClr val="000000"/>
            </a:solidFill>
            <a:prstDash val="sysDash"/>
          </a:ln>
        </p:spPr>
        <p:txBody>
          <a:bodyPr wrap="square" lIns="0" tIns="0" rIns="0" bIns="0" rtlCol="0"/>
          <a:lstStyle/>
          <a:p>
            <a:endParaRPr/>
          </a:p>
        </p:txBody>
      </p:sp>
      <p:sp>
        <p:nvSpPr>
          <p:cNvPr id="12" name="object 12"/>
          <p:cNvSpPr/>
          <p:nvPr/>
        </p:nvSpPr>
        <p:spPr>
          <a:xfrm>
            <a:off x="1834895" y="4507991"/>
            <a:ext cx="3601720" cy="0"/>
          </a:xfrm>
          <a:custGeom>
            <a:avLst/>
            <a:gdLst/>
            <a:ahLst/>
            <a:cxnLst/>
            <a:rect l="l" t="t" r="r" b="b"/>
            <a:pathLst>
              <a:path w="3601720">
                <a:moveTo>
                  <a:pt x="3601212" y="0"/>
                </a:moveTo>
                <a:lnTo>
                  <a:pt x="0" y="0"/>
                </a:lnTo>
              </a:path>
            </a:pathLst>
          </a:custGeom>
          <a:ln w="9144">
            <a:solidFill>
              <a:srgbClr val="000000"/>
            </a:solidFill>
            <a:prstDash val="sysDash"/>
          </a:ln>
        </p:spPr>
        <p:txBody>
          <a:bodyPr wrap="square" lIns="0" tIns="0" rIns="0" bIns="0" rtlCol="0"/>
          <a:lstStyle/>
          <a:p>
            <a:endParaRPr/>
          </a:p>
        </p:txBody>
      </p:sp>
      <p:sp>
        <p:nvSpPr>
          <p:cNvPr id="13" name="object 13"/>
          <p:cNvSpPr/>
          <p:nvPr/>
        </p:nvSpPr>
        <p:spPr>
          <a:xfrm>
            <a:off x="4572000" y="3717035"/>
            <a:ext cx="0" cy="2087880"/>
          </a:xfrm>
          <a:custGeom>
            <a:avLst/>
            <a:gdLst/>
            <a:ahLst/>
            <a:cxnLst/>
            <a:rect l="l" t="t" r="r" b="b"/>
            <a:pathLst>
              <a:path h="2087879">
                <a:moveTo>
                  <a:pt x="0" y="0"/>
                </a:moveTo>
                <a:lnTo>
                  <a:pt x="0" y="2087879"/>
                </a:lnTo>
              </a:path>
            </a:pathLst>
          </a:custGeom>
          <a:ln w="9144">
            <a:solidFill>
              <a:srgbClr val="000000"/>
            </a:solidFill>
            <a:prstDash val="sysDash"/>
          </a:ln>
        </p:spPr>
        <p:txBody>
          <a:bodyPr wrap="square" lIns="0" tIns="0" rIns="0" bIns="0" rtlCol="0"/>
          <a:lstStyle/>
          <a:p>
            <a:endParaRPr/>
          </a:p>
        </p:txBody>
      </p:sp>
      <p:sp>
        <p:nvSpPr>
          <p:cNvPr id="14" name="object 14"/>
          <p:cNvSpPr/>
          <p:nvPr/>
        </p:nvSpPr>
        <p:spPr>
          <a:xfrm>
            <a:off x="5436108" y="4507991"/>
            <a:ext cx="0" cy="1297305"/>
          </a:xfrm>
          <a:custGeom>
            <a:avLst/>
            <a:gdLst/>
            <a:ahLst/>
            <a:cxnLst/>
            <a:rect l="l" t="t" r="r" b="b"/>
            <a:pathLst>
              <a:path h="1297304">
                <a:moveTo>
                  <a:pt x="0" y="0"/>
                </a:moveTo>
                <a:lnTo>
                  <a:pt x="0" y="1296923"/>
                </a:lnTo>
              </a:path>
            </a:pathLst>
          </a:custGeom>
          <a:ln w="9144">
            <a:solidFill>
              <a:srgbClr val="000000"/>
            </a:solidFill>
            <a:prstDash val="sysDash"/>
          </a:ln>
        </p:spPr>
        <p:txBody>
          <a:bodyPr wrap="square" lIns="0" tIns="0" rIns="0" bIns="0" rtlCol="0"/>
          <a:lstStyle/>
          <a:p>
            <a:endParaRPr/>
          </a:p>
        </p:txBody>
      </p:sp>
      <p:sp>
        <p:nvSpPr>
          <p:cNvPr id="15" name="object 15"/>
          <p:cNvSpPr txBox="1"/>
          <p:nvPr/>
        </p:nvSpPr>
        <p:spPr>
          <a:xfrm>
            <a:off x="4036821" y="5903772"/>
            <a:ext cx="1736089" cy="391160"/>
          </a:xfrm>
          <a:prstGeom prst="rect">
            <a:avLst/>
          </a:prstGeom>
        </p:spPr>
        <p:txBody>
          <a:bodyPr vert="horz" wrap="square" lIns="0" tIns="12700" rIns="0" bIns="0" rtlCol="0">
            <a:spAutoFit/>
          </a:bodyPr>
          <a:lstStyle/>
          <a:p>
            <a:pPr marL="50800">
              <a:lnSpc>
                <a:spcPct val="100000"/>
              </a:lnSpc>
              <a:spcBef>
                <a:spcPts val="100"/>
              </a:spcBef>
              <a:tabLst>
                <a:tab pos="1419225" algn="l"/>
              </a:tabLst>
            </a:pPr>
            <a:r>
              <a:rPr sz="2400" spc="-5" dirty="0">
                <a:latin typeface="Arial"/>
                <a:cs typeface="Arial"/>
              </a:rPr>
              <a:t>P</a:t>
            </a:r>
            <a:r>
              <a:rPr sz="2400" spc="-7" baseline="-20833" dirty="0">
                <a:latin typeface="Arial"/>
                <a:cs typeface="Arial"/>
              </a:rPr>
              <a:t>0</a:t>
            </a:r>
            <a:r>
              <a:rPr sz="2400" spc="322" baseline="-20833" dirty="0">
                <a:latin typeface="Arial"/>
                <a:cs typeface="Arial"/>
              </a:rPr>
              <a:t> </a:t>
            </a:r>
            <a:r>
              <a:rPr sz="2400" dirty="0">
                <a:latin typeface="Arial"/>
                <a:cs typeface="Arial"/>
              </a:rPr>
              <a:t>= </a:t>
            </a:r>
            <a:r>
              <a:rPr sz="2400" spc="-10" dirty="0">
                <a:latin typeface="Arial"/>
                <a:cs typeface="Arial"/>
              </a:rPr>
              <a:t>C</a:t>
            </a:r>
            <a:r>
              <a:rPr sz="2400" spc="-15" baseline="-20833" dirty="0">
                <a:latin typeface="Arial"/>
                <a:cs typeface="Arial"/>
              </a:rPr>
              <a:t>0	</a:t>
            </a:r>
            <a:r>
              <a:rPr sz="2400" spc="-5" dirty="0">
                <a:latin typeface="Arial"/>
                <a:cs typeface="Arial"/>
              </a:rPr>
              <a:t>y</a:t>
            </a:r>
            <a:r>
              <a:rPr sz="2400" spc="-7" baseline="-20833" dirty="0">
                <a:latin typeface="Arial"/>
                <a:cs typeface="Arial"/>
              </a:rPr>
              <a:t>0</a:t>
            </a:r>
            <a:endParaRPr sz="2400" baseline="-20833">
              <a:latin typeface="Arial"/>
              <a:cs typeface="Arial"/>
            </a:endParaRPr>
          </a:p>
        </p:txBody>
      </p:sp>
      <p:sp>
        <p:nvSpPr>
          <p:cNvPr id="16" name="object 16"/>
          <p:cNvSpPr/>
          <p:nvPr/>
        </p:nvSpPr>
        <p:spPr>
          <a:xfrm>
            <a:off x="1834895" y="1988820"/>
            <a:ext cx="5977255" cy="3816350"/>
          </a:xfrm>
          <a:custGeom>
            <a:avLst/>
            <a:gdLst/>
            <a:ahLst/>
            <a:cxnLst/>
            <a:rect l="l" t="t" r="r" b="b"/>
            <a:pathLst>
              <a:path w="5977255" h="3816350">
                <a:moveTo>
                  <a:pt x="0" y="0"/>
                </a:moveTo>
                <a:lnTo>
                  <a:pt x="5977128" y="3816095"/>
                </a:lnTo>
              </a:path>
            </a:pathLst>
          </a:custGeom>
          <a:ln w="9144">
            <a:solidFill>
              <a:srgbClr val="000000"/>
            </a:solidFill>
          </a:ln>
        </p:spPr>
        <p:txBody>
          <a:bodyPr wrap="square" lIns="0" tIns="0" rIns="0" bIns="0" rtlCol="0"/>
          <a:lstStyle/>
          <a:p>
            <a:endParaRPr/>
          </a:p>
        </p:txBody>
      </p:sp>
      <p:sp>
        <p:nvSpPr>
          <p:cNvPr id="17" name="object 17"/>
          <p:cNvSpPr/>
          <p:nvPr/>
        </p:nvSpPr>
        <p:spPr>
          <a:xfrm>
            <a:off x="1835657" y="2998470"/>
            <a:ext cx="4608830" cy="2807335"/>
          </a:xfrm>
          <a:custGeom>
            <a:avLst/>
            <a:gdLst/>
            <a:ahLst/>
            <a:cxnLst/>
            <a:rect l="l" t="t" r="r" b="b"/>
            <a:pathLst>
              <a:path w="4608830" h="2807335">
                <a:moveTo>
                  <a:pt x="0" y="0"/>
                </a:moveTo>
                <a:lnTo>
                  <a:pt x="51801" y="8523"/>
                </a:lnTo>
                <a:lnTo>
                  <a:pt x="103595" y="17057"/>
                </a:lnTo>
                <a:lnTo>
                  <a:pt x="155376" y="25610"/>
                </a:lnTo>
                <a:lnTo>
                  <a:pt x="207135" y="34193"/>
                </a:lnTo>
                <a:lnTo>
                  <a:pt x="258867" y="42815"/>
                </a:lnTo>
                <a:lnTo>
                  <a:pt x="310563" y="51487"/>
                </a:lnTo>
                <a:lnTo>
                  <a:pt x="362218" y="60218"/>
                </a:lnTo>
                <a:lnTo>
                  <a:pt x="413824" y="69018"/>
                </a:lnTo>
                <a:lnTo>
                  <a:pt x="465373" y="77898"/>
                </a:lnTo>
                <a:lnTo>
                  <a:pt x="516860" y="86866"/>
                </a:lnTo>
                <a:lnTo>
                  <a:pt x="568277" y="95934"/>
                </a:lnTo>
                <a:lnTo>
                  <a:pt x="619617" y="105110"/>
                </a:lnTo>
                <a:lnTo>
                  <a:pt x="670872" y="114406"/>
                </a:lnTo>
                <a:lnTo>
                  <a:pt x="722037" y="123830"/>
                </a:lnTo>
                <a:lnTo>
                  <a:pt x="773104" y="133393"/>
                </a:lnTo>
                <a:lnTo>
                  <a:pt x="824066" y="143105"/>
                </a:lnTo>
                <a:lnTo>
                  <a:pt x="874917" y="152976"/>
                </a:lnTo>
                <a:lnTo>
                  <a:pt x="925648" y="163015"/>
                </a:lnTo>
                <a:lnTo>
                  <a:pt x="976253" y="173232"/>
                </a:lnTo>
                <a:lnTo>
                  <a:pt x="1026726" y="183638"/>
                </a:lnTo>
                <a:lnTo>
                  <a:pt x="1077058" y="194242"/>
                </a:lnTo>
                <a:lnTo>
                  <a:pt x="1127244" y="205055"/>
                </a:lnTo>
                <a:lnTo>
                  <a:pt x="1177276" y="216085"/>
                </a:lnTo>
                <a:lnTo>
                  <a:pt x="1227146" y="227344"/>
                </a:lnTo>
                <a:lnTo>
                  <a:pt x="1276849" y="238841"/>
                </a:lnTo>
                <a:lnTo>
                  <a:pt x="1326378" y="250586"/>
                </a:lnTo>
                <a:lnTo>
                  <a:pt x="1375724" y="262589"/>
                </a:lnTo>
                <a:lnTo>
                  <a:pt x="1424881" y="274859"/>
                </a:lnTo>
                <a:lnTo>
                  <a:pt x="1473843" y="287408"/>
                </a:lnTo>
                <a:lnTo>
                  <a:pt x="1522602" y="300244"/>
                </a:lnTo>
                <a:lnTo>
                  <a:pt x="1571150" y="313377"/>
                </a:lnTo>
                <a:lnTo>
                  <a:pt x="1619482" y="326819"/>
                </a:lnTo>
                <a:lnTo>
                  <a:pt x="1667591" y="340577"/>
                </a:lnTo>
                <a:lnTo>
                  <a:pt x="1715468" y="354663"/>
                </a:lnTo>
                <a:lnTo>
                  <a:pt x="1763107" y="369087"/>
                </a:lnTo>
                <a:lnTo>
                  <a:pt x="1810502" y="383858"/>
                </a:lnTo>
                <a:lnTo>
                  <a:pt x="1857645" y="398985"/>
                </a:lnTo>
                <a:lnTo>
                  <a:pt x="1904529" y="414480"/>
                </a:lnTo>
                <a:lnTo>
                  <a:pt x="1951147" y="430353"/>
                </a:lnTo>
                <a:lnTo>
                  <a:pt x="1997493" y="446612"/>
                </a:lnTo>
                <a:lnTo>
                  <a:pt x="2043559" y="463268"/>
                </a:lnTo>
                <a:lnTo>
                  <a:pt x="2089337" y="480330"/>
                </a:lnTo>
                <a:lnTo>
                  <a:pt x="2134823" y="497810"/>
                </a:lnTo>
                <a:lnTo>
                  <a:pt x="2180007" y="515716"/>
                </a:lnTo>
                <a:lnTo>
                  <a:pt x="2224883" y="534059"/>
                </a:lnTo>
                <a:lnTo>
                  <a:pt x="2269445" y="552849"/>
                </a:lnTo>
                <a:lnTo>
                  <a:pt x="2313685" y="572094"/>
                </a:lnTo>
                <a:lnTo>
                  <a:pt x="2357596" y="591807"/>
                </a:lnTo>
                <a:lnTo>
                  <a:pt x="2401172" y="611996"/>
                </a:lnTo>
                <a:lnTo>
                  <a:pt x="2444405" y="632670"/>
                </a:lnTo>
                <a:lnTo>
                  <a:pt x="2487288" y="653842"/>
                </a:lnTo>
                <a:lnTo>
                  <a:pt x="2529814" y="675519"/>
                </a:lnTo>
                <a:lnTo>
                  <a:pt x="2571977" y="697712"/>
                </a:lnTo>
                <a:lnTo>
                  <a:pt x="2613768" y="720431"/>
                </a:lnTo>
                <a:lnTo>
                  <a:pt x="2655182" y="743687"/>
                </a:lnTo>
                <a:lnTo>
                  <a:pt x="2696212" y="767488"/>
                </a:lnTo>
                <a:lnTo>
                  <a:pt x="2736850" y="791844"/>
                </a:lnTo>
                <a:lnTo>
                  <a:pt x="2778780" y="818105"/>
                </a:lnTo>
                <a:lnTo>
                  <a:pt x="2820740" y="845781"/>
                </a:lnTo>
                <a:lnTo>
                  <a:pt x="2862711" y="874813"/>
                </a:lnTo>
                <a:lnTo>
                  <a:pt x="2904674" y="905143"/>
                </a:lnTo>
                <a:lnTo>
                  <a:pt x="2946612" y="936713"/>
                </a:lnTo>
                <a:lnTo>
                  <a:pt x="2988506" y="969465"/>
                </a:lnTo>
                <a:lnTo>
                  <a:pt x="3030339" y="1003340"/>
                </a:lnTo>
                <a:lnTo>
                  <a:pt x="3072091" y="1038279"/>
                </a:lnTo>
                <a:lnTo>
                  <a:pt x="3113745" y="1074225"/>
                </a:lnTo>
                <a:lnTo>
                  <a:pt x="3155282" y="1111120"/>
                </a:lnTo>
                <a:lnTo>
                  <a:pt x="3196685" y="1148904"/>
                </a:lnTo>
                <a:lnTo>
                  <a:pt x="3237935" y="1187521"/>
                </a:lnTo>
                <a:lnTo>
                  <a:pt x="3279013" y="1226910"/>
                </a:lnTo>
                <a:lnTo>
                  <a:pt x="3319902" y="1267014"/>
                </a:lnTo>
                <a:lnTo>
                  <a:pt x="3360584" y="1307775"/>
                </a:lnTo>
                <a:lnTo>
                  <a:pt x="3401040" y="1349135"/>
                </a:lnTo>
                <a:lnTo>
                  <a:pt x="3441252" y="1391034"/>
                </a:lnTo>
                <a:lnTo>
                  <a:pt x="3481201" y="1433416"/>
                </a:lnTo>
                <a:lnTo>
                  <a:pt x="3520870" y="1476220"/>
                </a:lnTo>
                <a:lnTo>
                  <a:pt x="3560241" y="1519390"/>
                </a:lnTo>
                <a:lnTo>
                  <a:pt x="3599294" y="1562866"/>
                </a:lnTo>
                <a:lnTo>
                  <a:pt x="3638013" y="1606591"/>
                </a:lnTo>
                <a:lnTo>
                  <a:pt x="3676378" y="1650506"/>
                </a:lnTo>
                <a:lnTo>
                  <a:pt x="3714372" y="1694553"/>
                </a:lnTo>
                <a:lnTo>
                  <a:pt x="3751976" y="1738673"/>
                </a:lnTo>
                <a:lnTo>
                  <a:pt x="3789173" y="1782809"/>
                </a:lnTo>
                <a:lnTo>
                  <a:pt x="3825943" y="1826901"/>
                </a:lnTo>
                <a:lnTo>
                  <a:pt x="3862269" y="1870892"/>
                </a:lnTo>
                <a:lnTo>
                  <a:pt x="3898132" y="1914723"/>
                </a:lnTo>
                <a:lnTo>
                  <a:pt x="3933515" y="1958337"/>
                </a:lnTo>
                <a:lnTo>
                  <a:pt x="3968398" y="2001673"/>
                </a:lnTo>
                <a:lnTo>
                  <a:pt x="4002765" y="2044675"/>
                </a:lnTo>
                <a:lnTo>
                  <a:pt x="4036596" y="2087284"/>
                </a:lnTo>
                <a:lnTo>
                  <a:pt x="4069873" y="2129442"/>
                </a:lnTo>
                <a:lnTo>
                  <a:pt x="4102579" y="2171090"/>
                </a:lnTo>
                <a:lnTo>
                  <a:pt x="4134695" y="2212170"/>
                </a:lnTo>
                <a:lnTo>
                  <a:pt x="4166203" y="2252623"/>
                </a:lnTo>
                <a:lnTo>
                  <a:pt x="4197084" y="2292392"/>
                </a:lnTo>
                <a:lnTo>
                  <a:pt x="4227320" y="2331418"/>
                </a:lnTo>
                <a:lnTo>
                  <a:pt x="4256894" y="2369643"/>
                </a:lnTo>
                <a:lnTo>
                  <a:pt x="4285787" y="2407008"/>
                </a:lnTo>
                <a:lnTo>
                  <a:pt x="4313980" y="2443455"/>
                </a:lnTo>
                <a:lnTo>
                  <a:pt x="4341456" y="2478926"/>
                </a:lnTo>
                <a:lnTo>
                  <a:pt x="4368196" y="2513363"/>
                </a:lnTo>
                <a:lnTo>
                  <a:pt x="4394182" y="2546707"/>
                </a:lnTo>
                <a:lnTo>
                  <a:pt x="4419397" y="2578899"/>
                </a:lnTo>
                <a:lnTo>
                  <a:pt x="4443820" y="2609882"/>
                </a:lnTo>
                <a:lnTo>
                  <a:pt x="4490225" y="2667987"/>
                </a:lnTo>
                <a:lnTo>
                  <a:pt x="4533249" y="2720553"/>
                </a:lnTo>
                <a:lnTo>
                  <a:pt x="4572748" y="2767116"/>
                </a:lnTo>
                <a:lnTo>
                  <a:pt x="4591130" y="2788000"/>
                </a:lnTo>
                <a:lnTo>
                  <a:pt x="4608576" y="2807207"/>
                </a:lnTo>
              </a:path>
            </a:pathLst>
          </a:custGeom>
          <a:ln w="28956">
            <a:solidFill>
              <a:srgbClr val="000000"/>
            </a:solidFill>
          </a:ln>
        </p:spPr>
        <p:txBody>
          <a:bodyPr wrap="square" lIns="0" tIns="0" rIns="0" bIns="0" rtlCol="0"/>
          <a:lstStyle/>
          <a:p>
            <a:endParaRPr/>
          </a:p>
        </p:txBody>
      </p:sp>
      <p:sp>
        <p:nvSpPr>
          <p:cNvPr id="18" name="object 18"/>
          <p:cNvSpPr txBox="1"/>
          <p:nvPr/>
        </p:nvSpPr>
        <p:spPr>
          <a:xfrm>
            <a:off x="593140" y="3526663"/>
            <a:ext cx="107061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P</a:t>
            </a:r>
            <a:r>
              <a:rPr sz="2400" spc="-7" baseline="-20833" dirty="0">
                <a:latin typeface="Arial"/>
                <a:cs typeface="Arial"/>
              </a:rPr>
              <a:t>1 </a:t>
            </a:r>
            <a:r>
              <a:rPr sz="2400" dirty="0">
                <a:latin typeface="Arial"/>
                <a:cs typeface="Arial"/>
              </a:rPr>
              <a:t>=</a:t>
            </a:r>
            <a:r>
              <a:rPr sz="2400" spc="-295" dirty="0">
                <a:latin typeface="Arial"/>
                <a:cs typeface="Arial"/>
              </a:rPr>
              <a:t> </a:t>
            </a:r>
            <a:r>
              <a:rPr sz="2400" spc="-10" dirty="0">
                <a:latin typeface="Arial"/>
                <a:cs typeface="Arial"/>
              </a:rPr>
              <a:t>C</a:t>
            </a:r>
            <a:r>
              <a:rPr sz="2400" spc="-15" baseline="-20833" dirty="0">
                <a:latin typeface="Arial"/>
                <a:cs typeface="Arial"/>
              </a:rPr>
              <a:t>1</a:t>
            </a:r>
            <a:endParaRPr sz="2400" baseline="-20833">
              <a:latin typeface="Arial"/>
              <a:cs typeface="Arial"/>
            </a:endParaRPr>
          </a:p>
        </p:txBody>
      </p:sp>
      <p:sp>
        <p:nvSpPr>
          <p:cNvPr id="19" name="object 19"/>
          <p:cNvSpPr txBox="1"/>
          <p:nvPr/>
        </p:nvSpPr>
        <p:spPr>
          <a:xfrm>
            <a:off x="6858254" y="3966971"/>
            <a:ext cx="840740" cy="1175385"/>
          </a:xfrm>
          <a:prstGeom prst="rect">
            <a:avLst/>
          </a:prstGeom>
        </p:spPr>
        <p:txBody>
          <a:bodyPr vert="horz" wrap="square" lIns="0" tIns="221615" rIns="0" bIns="0" rtlCol="0">
            <a:spAutoFit/>
          </a:bodyPr>
          <a:lstStyle/>
          <a:p>
            <a:pPr marL="469900">
              <a:lnSpc>
                <a:spcPct val="100000"/>
              </a:lnSpc>
              <a:spcBef>
                <a:spcPts val="1745"/>
              </a:spcBef>
            </a:pPr>
            <a:r>
              <a:rPr sz="2400" spc="-5" dirty="0">
                <a:latin typeface="Arial"/>
                <a:cs typeface="Arial"/>
              </a:rPr>
              <a:t>U</a:t>
            </a:r>
            <a:r>
              <a:rPr sz="2400" spc="-7" baseline="-20833" dirty="0">
                <a:latin typeface="Arial"/>
                <a:cs typeface="Arial"/>
              </a:rPr>
              <a:t>2</a:t>
            </a:r>
            <a:endParaRPr sz="2400" baseline="-20833">
              <a:latin typeface="Arial"/>
              <a:cs typeface="Arial"/>
            </a:endParaRPr>
          </a:p>
          <a:p>
            <a:pPr marL="38100">
              <a:lnSpc>
                <a:spcPct val="100000"/>
              </a:lnSpc>
              <a:spcBef>
                <a:spcPts val="1650"/>
              </a:spcBef>
            </a:pPr>
            <a:r>
              <a:rPr sz="2400" spc="-5" dirty="0">
                <a:latin typeface="Arial"/>
                <a:cs typeface="Arial"/>
              </a:rPr>
              <a:t>U</a:t>
            </a:r>
            <a:r>
              <a:rPr sz="2400" spc="-7" baseline="-20833" dirty="0">
                <a:latin typeface="Arial"/>
                <a:cs typeface="Arial"/>
              </a:rPr>
              <a:t>1</a:t>
            </a:r>
            <a:endParaRPr sz="2400" baseline="-20833">
              <a:latin typeface="Arial"/>
              <a:cs typeface="Arial"/>
            </a:endParaRPr>
          </a:p>
        </p:txBody>
      </p:sp>
      <p:sp>
        <p:nvSpPr>
          <p:cNvPr id="20" name="object 20"/>
          <p:cNvSpPr txBox="1"/>
          <p:nvPr/>
        </p:nvSpPr>
        <p:spPr>
          <a:xfrm>
            <a:off x="1385569" y="4319142"/>
            <a:ext cx="34163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y</a:t>
            </a:r>
            <a:r>
              <a:rPr sz="2400" spc="-7" baseline="-20833" dirty="0">
                <a:latin typeface="Arial"/>
                <a:cs typeface="Arial"/>
              </a:rPr>
              <a:t>1</a:t>
            </a:r>
            <a:endParaRPr sz="2400" baseline="-20833">
              <a:latin typeface="Arial"/>
              <a:cs typeface="Arial"/>
            </a:endParaRPr>
          </a:p>
        </p:txBody>
      </p:sp>
      <p:sp>
        <p:nvSpPr>
          <p:cNvPr id="21" name="object 21"/>
          <p:cNvSpPr/>
          <p:nvPr/>
        </p:nvSpPr>
        <p:spPr>
          <a:xfrm>
            <a:off x="6654927" y="5516879"/>
            <a:ext cx="581025" cy="725170"/>
          </a:xfrm>
          <a:custGeom>
            <a:avLst/>
            <a:gdLst/>
            <a:ahLst/>
            <a:cxnLst/>
            <a:rect l="l" t="t" r="r" b="b"/>
            <a:pathLst>
              <a:path w="581025" h="725170">
                <a:moveTo>
                  <a:pt x="528503" y="55533"/>
                </a:moveTo>
                <a:lnTo>
                  <a:pt x="0" y="716889"/>
                </a:lnTo>
                <a:lnTo>
                  <a:pt x="9905" y="724814"/>
                </a:lnTo>
                <a:lnTo>
                  <a:pt x="538448" y="63485"/>
                </a:lnTo>
                <a:lnTo>
                  <a:pt x="528503" y="55533"/>
                </a:lnTo>
                <a:close/>
              </a:path>
              <a:path w="581025" h="725170">
                <a:moveTo>
                  <a:pt x="571294" y="45593"/>
                </a:moveTo>
                <a:lnTo>
                  <a:pt x="536448" y="45593"/>
                </a:lnTo>
                <a:lnTo>
                  <a:pt x="546353" y="53594"/>
                </a:lnTo>
                <a:lnTo>
                  <a:pt x="538448" y="63485"/>
                </a:lnTo>
                <a:lnTo>
                  <a:pt x="563245" y="83312"/>
                </a:lnTo>
                <a:lnTo>
                  <a:pt x="571294" y="45593"/>
                </a:lnTo>
                <a:close/>
              </a:path>
              <a:path w="581025" h="725170">
                <a:moveTo>
                  <a:pt x="536448" y="45593"/>
                </a:moveTo>
                <a:lnTo>
                  <a:pt x="528503" y="55533"/>
                </a:lnTo>
                <a:lnTo>
                  <a:pt x="538448" y="63485"/>
                </a:lnTo>
                <a:lnTo>
                  <a:pt x="546353" y="53594"/>
                </a:lnTo>
                <a:lnTo>
                  <a:pt x="536448" y="45593"/>
                </a:lnTo>
                <a:close/>
              </a:path>
              <a:path w="581025" h="725170">
                <a:moveTo>
                  <a:pt x="581025" y="0"/>
                </a:moveTo>
                <a:lnTo>
                  <a:pt x="503681" y="35687"/>
                </a:lnTo>
                <a:lnTo>
                  <a:pt x="528503" y="55533"/>
                </a:lnTo>
                <a:lnTo>
                  <a:pt x="536448" y="45593"/>
                </a:lnTo>
                <a:lnTo>
                  <a:pt x="571294" y="45593"/>
                </a:lnTo>
                <a:lnTo>
                  <a:pt x="581025" y="0"/>
                </a:lnTo>
                <a:close/>
              </a:path>
            </a:pathLst>
          </a:custGeom>
          <a:solidFill>
            <a:srgbClr val="000000"/>
          </a:solidFill>
        </p:spPr>
        <p:txBody>
          <a:bodyPr wrap="square" lIns="0" tIns="0" rIns="0" bIns="0" rtlCol="0"/>
          <a:lstStyle/>
          <a:p>
            <a:endParaRPr/>
          </a:p>
        </p:txBody>
      </p:sp>
      <p:sp>
        <p:nvSpPr>
          <p:cNvPr id="22" name="object 22"/>
          <p:cNvSpPr txBox="1"/>
          <p:nvPr/>
        </p:nvSpPr>
        <p:spPr>
          <a:xfrm>
            <a:off x="7382002" y="6257340"/>
            <a:ext cx="6096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i</a:t>
            </a:r>
            <a:endParaRPr sz="1200">
              <a:latin typeface="Calibri"/>
              <a:cs typeface="Calibri"/>
            </a:endParaRPr>
          </a:p>
        </p:txBody>
      </p:sp>
      <p:sp>
        <p:nvSpPr>
          <p:cNvPr id="23" name="object 23"/>
          <p:cNvSpPr txBox="1"/>
          <p:nvPr/>
        </p:nvSpPr>
        <p:spPr>
          <a:xfrm>
            <a:off x="6148832" y="6124752"/>
            <a:ext cx="136334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Slope= </a:t>
            </a:r>
            <a:r>
              <a:rPr sz="1800" dirty="0">
                <a:latin typeface="Calibri"/>
                <a:cs typeface="Calibri"/>
              </a:rPr>
              <a:t>- </a:t>
            </a:r>
            <a:r>
              <a:rPr sz="1800" spc="-5" dirty="0">
                <a:latin typeface="Calibri"/>
                <a:cs typeface="Calibri"/>
              </a:rPr>
              <a:t>(1+ </a:t>
            </a:r>
            <a:r>
              <a:rPr sz="1800" dirty="0">
                <a:latin typeface="Calibri"/>
                <a:cs typeface="Calibri"/>
              </a:rPr>
              <a:t>r</a:t>
            </a:r>
            <a:r>
              <a:rPr sz="1800" spc="-180" dirty="0">
                <a:latin typeface="Calibri"/>
                <a:cs typeface="Calibri"/>
              </a:rPr>
              <a:t> </a:t>
            </a:r>
            <a:r>
              <a:rPr sz="1800" dirty="0">
                <a:latin typeface="Calibri"/>
                <a:cs typeface="Calibri"/>
              </a:rPr>
              <a:t>)</a:t>
            </a:r>
            <a:endParaRPr sz="1800">
              <a:latin typeface="Calibri"/>
              <a:cs typeface="Calibri"/>
            </a:endParaRPr>
          </a:p>
        </p:txBody>
      </p:sp>
      <p:sp>
        <p:nvSpPr>
          <p:cNvPr id="24" name="object 24"/>
          <p:cNvSpPr txBox="1"/>
          <p:nvPr/>
        </p:nvSpPr>
        <p:spPr>
          <a:xfrm>
            <a:off x="4350639" y="1192784"/>
            <a:ext cx="4411345" cy="2219960"/>
          </a:xfrm>
          <a:prstGeom prst="rect">
            <a:avLst/>
          </a:prstGeom>
        </p:spPr>
        <p:txBody>
          <a:bodyPr vert="horz" wrap="square" lIns="0" tIns="12065" rIns="0" bIns="0" rtlCol="0">
            <a:spAutoFit/>
          </a:bodyPr>
          <a:lstStyle/>
          <a:p>
            <a:pPr marL="25400" marR="83820">
              <a:lnSpc>
                <a:spcPct val="100000"/>
              </a:lnSpc>
              <a:spcBef>
                <a:spcPts val="95"/>
              </a:spcBef>
            </a:pPr>
            <a:r>
              <a:rPr sz="1600" spc="-5" dirty="0">
                <a:latin typeface="Calibri"/>
                <a:cs typeface="Calibri"/>
              </a:rPr>
              <a:t>If </a:t>
            </a:r>
            <a:r>
              <a:rPr sz="1600" spc="-10" dirty="0">
                <a:latin typeface="Calibri"/>
                <a:cs typeface="Calibri"/>
              </a:rPr>
              <a:t>combining </a:t>
            </a:r>
            <a:r>
              <a:rPr sz="1600" spc="-5" dirty="0">
                <a:latin typeface="Calibri"/>
                <a:cs typeface="Calibri"/>
              </a:rPr>
              <a:t>the </a:t>
            </a:r>
            <a:r>
              <a:rPr sz="1600" spc="-15" dirty="0">
                <a:latin typeface="Calibri"/>
                <a:cs typeface="Calibri"/>
              </a:rPr>
              <a:t>individual’s (investor) </a:t>
            </a:r>
            <a:r>
              <a:rPr sz="1600" spc="-10" dirty="0">
                <a:latin typeface="Calibri"/>
                <a:cs typeface="Calibri"/>
              </a:rPr>
              <a:t>indifference  </a:t>
            </a:r>
            <a:r>
              <a:rPr sz="1600" spc="-5" dirty="0">
                <a:latin typeface="Calibri"/>
                <a:cs typeface="Calibri"/>
              </a:rPr>
              <a:t>curves and the </a:t>
            </a:r>
            <a:r>
              <a:rPr sz="1600" spc="-10" dirty="0">
                <a:latin typeface="Calibri"/>
                <a:cs typeface="Calibri"/>
              </a:rPr>
              <a:t>production </a:t>
            </a:r>
            <a:r>
              <a:rPr sz="1600" spc="-5" dirty="0">
                <a:latin typeface="Calibri"/>
                <a:cs typeface="Calibri"/>
              </a:rPr>
              <a:t>opportunity </a:t>
            </a:r>
            <a:r>
              <a:rPr sz="1600" spc="-10" dirty="0">
                <a:latin typeface="Calibri"/>
                <a:cs typeface="Calibri"/>
              </a:rPr>
              <a:t>set </a:t>
            </a:r>
            <a:r>
              <a:rPr sz="1600" spc="-5" dirty="0">
                <a:latin typeface="Calibri"/>
                <a:cs typeface="Calibri"/>
              </a:rPr>
              <a:t>(a firms  </a:t>
            </a:r>
            <a:r>
              <a:rPr sz="1600" spc="-10" dirty="0">
                <a:latin typeface="Calibri"/>
                <a:cs typeface="Calibri"/>
              </a:rPr>
              <a:t>investment </a:t>
            </a:r>
            <a:r>
              <a:rPr sz="1600" spc="-5" dirty="0">
                <a:latin typeface="Calibri"/>
                <a:cs typeface="Calibri"/>
              </a:rPr>
              <a:t>opportunities) an </a:t>
            </a:r>
            <a:r>
              <a:rPr sz="1600" spc="-15" dirty="0">
                <a:latin typeface="Calibri"/>
                <a:cs typeface="Calibri"/>
              </a:rPr>
              <a:t>investor </a:t>
            </a:r>
            <a:r>
              <a:rPr sz="1600" spc="-10" dirty="0">
                <a:latin typeface="Calibri"/>
                <a:cs typeface="Calibri"/>
              </a:rPr>
              <a:t>would </a:t>
            </a:r>
            <a:r>
              <a:rPr sz="1600" spc="-20" dirty="0">
                <a:latin typeface="Calibri"/>
                <a:cs typeface="Calibri"/>
              </a:rPr>
              <a:t>prefer  </a:t>
            </a:r>
            <a:r>
              <a:rPr sz="1600" spc="-10" dirty="0">
                <a:latin typeface="Calibri"/>
                <a:cs typeface="Calibri"/>
              </a:rPr>
              <a:t>to </a:t>
            </a:r>
            <a:r>
              <a:rPr sz="1600" spc="-15" dirty="0">
                <a:latin typeface="Calibri"/>
                <a:cs typeface="Calibri"/>
              </a:rPr>
              <a:t>invest </a:t>
            </a:r>
            <a:r>
              <a:rPr sz="1600" spc="-5" dirty="0">
                <a:latin typeface="Calibri"/>
                <a:cs typeface="Calibri"/>
              </a:rPr>
              <a:t>in those </a:t>
            </a:r>
            <a:r>
              <a:rPr sz="1600" spc="-10" dirty="0">
                <a:latin typeface="Calibri"/>
                <a:cs typeface="Calibri"/>
              </a:rPr>
              <a:t>projects where MRT </a:t>
            </a:r>
            <a:r>
              <a:rPr sz="1600" dirty="0">
                <a:latin typeface="Calibri"/>
                <a:cs typeface="Calibri"/>
              </a:rPr>
              <a:t>is </a:t>
            </a:r>
            <a:r>
              <a:rPr sz="1600" spc="-5" dirty="0">
                <a:latin typeface="Calibri"/>
                <a:cs typeface="Calibri"/>
              </a:rPr>
              <a:t>higher </a:t>
            </a:r>
            <a:r>
              <a:rPr sz="1600" spc="-10" dirty="0">
                <a:latin typeface="Calibri"/>
                <a:cs typeface="Calibri"/>
              </a:rPr>
              <a:t>or  </a:t>
            </a:r>
            <a:r>
              <a:rPr sz="1600" spc="-5" dirty="0">
                <a:latin typeface="Calibri"/>
                <a:cs typeface="Calibri"/>
              </a:rPr>
              <a:t>equal </a:t>
            </a:r>
            <a:r>
              <a:rPr sz="1600" spc="-10" dirty="0">
                <a:latin typeface="Calibri"/>
                <a:cs typeface="Calibri"/>
              </a:rPr>
              <a:t>to MRS. </a:t>
            </a:r>
            <a:r>
              <a:rPr sz="1600" spc="-5" dirty="0">
                <a:latin typeface="Calibri"/>
                <a:cs typeface="Calibri"/>
              </a:rPr>
              <a:t>All </a:t>
            </a:r>
            <a:r>
              <a:rPr sz="1600" spc="-10" dirty="0">
                <a:latin typeface="Calibri"/>
                <a:cs typeface="Calibri"/>
              </a:rPr>
              <a:t>projects </a:t>
            </a:r>
            <a:r>
              <a:rPr sz="1600" spc="-5" dirty="0">
                <a:latin typeface="Calibri"/>
                <a:cs typeface="Calibri"/>
              </a:rPr>
              <a:t>will be </a:t>
            </a:r>
            <a:r>
              <a:rPr sz="1600" spc="-15" dirty="0">
                <a:latin typeface="Calibri"/>
                <a:cs typeface="Calibri"/>
              </a:rPr>
              <a:t>undertaken </a:t>
            </a:r>
            <a:r>
              <a:rPr sz="1600" spc="-5" dirty="0">
                <a:latin typeface="Calibri"/>
                <a:cs typeface="Calibri"/>
              </a:rPr>
              <a:t>up </a:t>
            </a:r>
            <a:r>
              <a:rPr sz="1600" spc="-10" dirty="0">
                <a:latin typeface="Calibri"/>
                <a:cs typeface="Calibri"/>
              </a:rPr>
              <a:t>to  </a:t>
            </a:r>
            <a:r>
              <a:rPr sz="1600" spc="-5" dirty="0">
                <a:latin typeface="Calibri"/>
                <a:cs typeface="Calibri"/>
              </a:rPr>
              <a:t>the </a:t>
            </a:r>
            <a:r>
              <a:rPr sz="1600" spc="-10" dirty="0">
                <a:latin typeface="Calibri"/>
                <a:cs typeface="Calibri"/>
              </a:rPr>
              <a:t>point </a:t>
            </a:r>
            <a:r>
              <a:rPr sz="1600" spc="-5" dirty="0">
                <a:latin typeface="Calibri"/>
                <a:cs typeface="Calibri"/>
              </a:rPr>
              <a:t>(B in the figure) </a:t>
            </a:r>
            <a:r>
              <a:rPr sz="1600" spc="-10" dirty="0">
                <a:latin typeface="Calibri"/>
                <a:cs typeface="Calibri"/>
              </a:rPr>
              <a:t>where </a:t>
            </a:r>
            <a:r>
              <a:rPr sz="1600" spc="-5" dirty="0">
                <a:latin typeface="Calibri"/>
                <a:cs typeface="Calibri"/>
              </a:rPr>
              <a:t>the </a:t>
            </a:r>
            <a:r>
              <a:rPr sz="1600" spc="-10" dirty="0">
                <a:latin typeface="Calibri"/>
                <a:cs typeface="Calibri"/>
              </a:rPr>
              <a:t>tangent (MRT)  </a:t>
            </a:r>
            <a:r>
              <a:rPr sz="1600" spc="-5" dirty="0">
                <a:latin typeface="Calibri"/>
                <a:cs typeface="Calibri"/>
              </a:rPr>
              <a:t>equals the </a:t>
            </a:r>
            <a:r>
              <a:rPr sz="1600" spc="-10" dirty="0">
                <a:latin typeface="Calibri"/>
                <a:cs typeface="Calibri"/>
              </a:rPr>
              <a:t>subjective </a:t>
            </a:r>
            <a:r>
              <a:rPr sz="1600" spc="-20" dirty="0">
                <a:latin typeface="Calibri"/>
                <a:cs typeface="Calibri"/>
              </a:rPr>
              <a:t>rate </a:t>
            </a:r>
            <a:r>
              <a:rPr sz="1600" spc="-5" dirty="0">
                <a:latin typeface="Calibri"/>
                <a:cs typeface="Calibri"/>
              </a:rPr>
              <a:t>of </a:t>
            </a:r>
            <a:r>
              <a:rPr sz="1600" spc="-15" dirty="0">
                <a:latin typeface="Calibri"/>
                <a:cs typeface="Calibri"/>
              </a:rPr>
              <a:t>return (MRS). </a:t>
            </a:r>
            <a:r>
              <a:rPr sz="1600" spc="-5" dirty="0">
                <a:latin typeface="Calibri"/>
                <a:cs typeface="Calibri"/>
              </a:rPr>
              <a:t>If initially  </a:t>
            </a:r>
            <a:r>
              <a:rPr sz="1600" spc="-10" dirty="0">
                <a:latin typeface="Calibri"/>
                <a:cs typeface="Calibri"/>
              </a:rPr>
              <a:t>investing </a:t>
            </a:r>
            <a:r>
              <a:rPr sz="1600" spc="-5" dirty="0">
                <a:latin typeface="Calibri"/>
                <a:cs typeface="Calibri"/>
              </a:rPr>
              <a:t>in D </a:t>
            </a:r>
            <a:r>
              <a:rPr sz="1600" spc="-10" dirty="0">
                <a:latin typeface="Calibri"/>
                <a:cs typeface="Calibri"/>
              </a:rPr>
              <a:t>project </a:t>
            </a:r>
            <a:r>
              <a:rPr sz="1600" spc="-5" dirty="0">
                <a:latin typeface="Calibri"/>
                <a:cs typeface="Calibri"/>
              </a:rPr>
              <a:t>and </a:t>
            </a:r>
            <a:r>
              <a:rPr sz="1600" spc="-10" dirty="0">
                <a:latin typeface="Calibri"/>
                <a:cs typeface="Calibri"/>
              </a:rPr>
              <a:t>consuming </a:t>
            </a:r>
            <a:r>
              <a:rPr sz="1600" dirty="0">
                <a:latin typeface="Calibri"/>
                <a:cs typeface="Calibri"/>
              </a:rPr>
              <a:t>y</a:t>
            </a:r>
            <a:r>
              <a:rPr sz="1575" baseline="-21164" dirty="0">
                <a:latin typeface="Calibri"/>
                <a:cs typeface="Calibri"/>
              </a:rPr>
              <a:t>0 </a:t>
            </a:r>
            <a:r>
              <a:rPr sz="1600" spc="-5" dirty="0">
                <a:latin typeface="Calibri"/>
                <a:cs typeface="Calibri"/>
              </a:rPr>
              <a:t>and</a:t>
            </a:r>
            <a:r>
              <a:rPr sz="1600" spc="-75" dirty="0">
                <a:latin typeface="Calibri"/>
                <a:cs typeface="Calibri"/>
              </a:rPr>
              <a:t> </a:t>
            </a:r>
            <a:r>
              <a:rPr sz="1600" dirty="0">
                <a:latin typeface="Calibri"/>
                <a:cs typeface="Calibri"/>
              </a:rPr>
              <a:t>y</a:t>
            </a:r>
            <a:r>
              <a:rPr sz="1575" baseline="-21164" dirty="0">
                <a:latin typeface="Calibri"/>
                <a:cs typeface="Calibri"/>
              </a:rPr>
              <a:t>1</a:t>
            </a:r>
            <a:endParaRPr sz="1575" baseline="-21164">
              <a:latin typeface="Calibri"/>
              <a:cs typeface="Calibri"/>
            </a:endParaRPr>
          </a:p>
          <a:p>
            <a:pPr marL="25400">
              <a:lnSpc>
                <a:spcPct val="100000"/>
              </a:lnSpc>
            </a:pPr>
            <a:r>
              <a:rPr sz="1600" spc="-10" dirty="0">
                <a:latin typeface="Calibri"/>
                <a:cs typeface="Calibri"/>
              </a:rPr>
              <a:t>now </a:t>
            </a:r>
            <a:r>
              <a:rPr sz="1600" spc="-5" dirty="0">
                <a:latin typeface="Calibri"/>
                <a:cs typeface="Calibri"/>
              </a:rPr>
              <a:t>and in the </a:t>
            </a:r>
            <a:r>
              <a:rPr sz="1600" spc="-10" dirty="0">
                <a:latin typeface="Calibri"/>
                <a:cs typeface="Calibri"/>
              </a:rPr>
              <a:t>future </a:t>
            </a:r>
            <a:r>
              <a:rPr sz="1600" spc="-15" dirty="0">
                <a:latin typeface="Calibri"/>
                <a:cs typeface="Calibri"/>
              </a:rPr>
              <a:t>respectively, </a:t>
            </a:r>
            <a:r>
              <a:rPr sz="1600" spc="-5" dirty="0">
                <a:latin typeface="Calibri"/>
                <a:cs typeface="Calibri"/>
              </a:rPr>
              <a:t>the individual</a:t>
            </a:r>
            <a:r>
              <a:rPr sz="1600" spc="30" dirty="0">
                <a:latin typeface="Calibri"/>
                <a:cs typeface="Calibri"/>
              </a:rPr>
              <a:t> </a:t>
            </a:r>
            <a:r>
              <a:rPr sz="1600" spc="-5" dirty="0">
                <a:latin typeface="Calibri"/>
                <a:cs typeface="Calibri"/>
              </a:rPr>
              <a:t>will</a:t>
            </a:r>
            <a:endParaRPr sz="1600">
              <a:latin typeface="Calibri"/>
              <a:cs typeface="Calibri"/>
            </a:endParaRPr>
          </a:p>
        </p:txBody>
      </p:sp>
      <p:sp>
        <p:nvSpPr>
          <p:cNvPr id="25" name="object 25"/>
          <p:cNvSpPr txBox="1"/>
          <p:nvPr/>
        </p:nvSpPr>
        <p:spPr>
          <a:xfrm>
            <a:off x="4337939" y="3285490"/>
            <a:ext cx="3627120" cy="391160"/>
          </a:xfrm>
          <a:prstGeom prst="rect">
            <a:avLst/>
          </a:prstGeom>
        </p:spPr>
        <p:txBody>
          <a:bodyPr vert="horz" wrap="square" lIns="0" tIns="12700" rIns="0" bIns="0" rtlCol="0">
            <a:spAutoFit/>
          </a:bodyPr>
          <a:lstStyle/>
          <a:p>
            <a:pPr marL="38100">
              <a:lnSpc>
                <a:spcPct val="100000"/>
              </a:lnSpc>
              <a:spcBef>
                <a:spcPts val="100"/>
              </a:spcBef>
            </a:pPr>
            <a:r>
              <a:rPr sz="1600" spc="-185" smtClean="0">
                <a:latin typeface="Calibri"/>
                <a:cs typeface="Calibri"/>
              </a:rPr>
              <a:t>contin</a:t>
            </a:r>
            <a:r>
              <a:rPr sz="3600" spc="-277" baseline="-31250" smtClean="0">
                <a:latin typeface="Arial"/>
                <a:cs typeface="Arial"/>
              </a:rPr>
              <a:t>B</a:t>
            </a:r>
            <a:r>
              <a:rPr sz="1600" spc="-185" smtClean="0">
                <a:latin typeface="Calibri"/>
                <a:cs typeface="Calibri"/>
              </a:rPr>
              <a:t>ue </a:t>
            </a:r>
            <a:r>
              <a:rPr sz="1600" spc="-10" dirty="0">
                <a:latin typeface="Calibri"/>
                <a:cs typeface="Calibri"/>
              </a:rPr>
              <a:t>to invest </a:t>
            </a:r>
            <a:r>
              <a:rPr sz="1600" spc="-5" dirty="0">
                <a:latin typeface="Calibri"/>
                <a:cs typeface="Calibri"/>
              </a:rPr>
              <a:t>in </a:t>
            </a:r>
            <a:r>
              <a:rPr sz="1600" spc="-10" dirty="0">
                <a:latin typeface="Calibri"/>
                <a:cs typeface="Calibri"/>
              </a:rPr>
              <a:t>projects </a:t>
            </a:r>
            <a:r>
              <a:rPr sz="1600" spc="-5" dirty="0">
                <a:latin typeface="Calibri"/>
                <a:cs typeface="Calibri"/>
              </a:rPr>
              <a:t>up </a:t>
            </a:r>
            <a:r>
              <a:rPr sz="1600" spc="-10" dirty="0">
                <a:latin typeface="Calibri"/>
                <a:cs typeface="Calibri"/>
              </a:rPr>
              <a:t>to point</a:t>
            </a:r>
            <a:r>
              <a:rPr sz="1600" spc="5" dirty="0">
                <a:latin typeface="Calibri"/>
                <a:cs typeface="Calibri"/>
              </a:rPr>
              <a:t> </a:t>
            </a:r>
            <a:r>
              <a:rPr sz="1600" spc="-5" dirty="0">
                <a:latin typeface="Calibri"/>
                <a:cs typeface="Calibri"/>
              </a:rPr>
              <a:t>B.</a:t>
            </a:r>
            <a:endParaRPr sz="1600">
              <a:latin typeface="Calibri"/>
              <a:cs typeface="Calibri"/>
            </a:endParaRPr>
          </a:p>
        </p:txBody>
      </p:sp>
      <p:sp>
        <p:nvSpPr>
          <p:cNvPr id="26" name="object 26"/>
          <p:cNvSpPr txBox="1"/>
          <p:nvPr/>
        </p:nvSpPr>
        <p:spPr>
          <a:xfrm>
            <a:off x="5107685" y="4506848"/>
            <a:ext cx="2457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D</a:t>
            </a:r>
            <a:endParaRPr sz="240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0164" y="461899"/>
            <a:ext cx="6504305" cy="444352"/>
          </a:xfrm>
          <a:prstGeom prst="rect">
            <a:avLst/>
          </a:prstGeom>
        </p:spPr>
        <p:txBody>
          <a:bodyPr vert="horz" wrap="square" lIns="0" tIns="13335" rIns="0" bIns="0" rtlCol="0">
            <a:spAutoFit/>
          </a:bodyPr>
          <a:lstStyle/>
          <a:p>
            <a:pPr marL="12700">
              <a:lnSpc>
                <a:spcPct val="100000"/>
              </a:lnSpc>
              <a:spcBef>
                <a:spcPts val="105"/>
              </a:spcBef>
            </a:pPr>
            <a:r>
              <a:rPr sz="2800" spc="-10" dirty="0"/>
              <a:t>Fisher’s </a:t>
            </a:r>
            <a:r>
              <a:rPr sz="2800" spc="-15" dirty="0"/>
              <a:t>Separation</a:t>
            </a:r>
            <a:r>
              <a:rPr sz="2800" spc="-20" dirty="0"/>
              <a:t> </a:t>
            </a:r>
            <a:r>
              <a:rPr sz="2800" spc="-10" dirty="0"/>
              <a:t>Theorem</a:t>
            </a:r>
            <a:endParaRPr sz="2800"/>
          </a:p>
        </p:txBody>
      </p:sp>
      <p:sp>
        <p:nvSpPr>
          <p:cNvPr id="3" name="object 3"/>
          <p:cNvSpPr/>
          <p:nvPr/>
        </p:nvSpPr>
        <p:spPr>
          <a:xfrm>
            <a:off x="1796795" y="2276855"/>
            <a:ext cx="76200" cy="3672840"/>
          </a:xfrm>
          <a:custGeom>
            <a:avLst/>
            <a:gdLst/>
            <a:ahLst/>
            <a:cxnLst/>
            <a:rect l="l" t="t" r="r" b="b"/>
            <a:pathLst>
              <a:path w="76200" h="3672840">
                <a:moveTo>
                  <a:pt x="44450" y="63500"/>
                </a:moveTo>
                <a:lnTo>
                  <a:pt x="31750" y="63500"/>
                </a:lnTo>
                <a:lnTo>
                  <a:pt x="31750" y="3672840"/>
                </a:lnTo>
                <a:lnTo>
                  <a:pt x="44450" y="3672840"/>
                </a:lnTo>
                <a:lnTo>
                  <a:pt x="44450" y="63500"/>
                </a:lnTo>
                <a:close/>
              </a:path>
              <a:path w="76200" h="3672840">
                <a:moveTo>
                  <a:pt x="38100" y="0"/>
                </a:moveTo>
                <a:lnTo>
                  <a:pt x="0" y="76200"/>
                </a:lnTo>
                <a:lnTo>
                  <a:pt x="31750" y="76200"/>
                </a:lnTo>
                <a:lnTo>
                  <a:pt x="31750" y="63500"/>
                </a:lnTo>
                <a:lnTo>
                  <a:pt x="69850" y="63500"/>
                </a:lnTo>
                <a:lnTo>
                  <a:pt x="38100" y="0"/>
                </a:lnTo>
                <a:close/>
              </a:path>
              <a:path w="76200" h="367284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5911596"/>
            <a:ext cx="6266815" cy="76200"/>
          </a:xfrm>
          <a:custGeom>
            <a:avLst/>
            <a:gdLst/>
            <a:ahLst/>
            <a:cxnLst/>
            <a:rect l="l" t="t" r="r" b="b"/>
            <a:pathLst>
              <a:path w="6266815" h="76200">
                <a:moveTo>
                  <a:pt x="6190487" y="0"/>
                </a:moveTo>
                <a:lnTo>
                  <a:pt x="6190487" y="76199"/>
                </a:lnTo>
                <a:lnTo>
                  <a:pt x="6253987" y="44449"/>
                </a:lnTo>
                <a:lnTo>
                  <a:pt x="6203187" y="44449"/>
                </a:lnTo>
                <a:lnTo>
                  <a:pt x="6203187" y="31749"/>
                </a:lnTo>
                <a:lnTo>
                  <a:pt x="6253987" y="31749"/>
                </a:lnTo>
                <a:lnTo>
                  <a:pt x="6190487" y="0"/>
                </a:lnTo>
                <a:close/>
              </a:path>
              <a:path w="6266815" h="76200">
                <a:moveTo>
                  <a:pt x="6190487" y="31749"/>
                </a:moveTo>
                <a:lnTo>
                  <a:pt x="0" y="31749"/>
                </a:lnTo>
                <a:lnTo>
                  <a:pt x="0" y="44449"/>
                </a:lnTo>
                <a:lnTo>
                  <a:pt x="6190487" y="44449"/>
                </a:lnTo>
                <a:lnTo>
                  <a:pt x="6190487" y="31749"/>
                </a:lnTo>
                <a:close/>
              </a:path>
              <a:path w="6266815" h="76200">
                <a:moveTo>
                  <a:pt x="6253987" y="31749"/>
                </a:moveTo>
                <a:lnTo>
                  <a:pt x="6203187" y="31749"/>
                </a:lnTo>
                <a:lnTo>
                  <a:pt x="6203187" y="44449"/>
                </a:lnTo>
                <a:lnTo>
                  <a:pt x="6253987" y="44449"/>
                </a:lnTo>
                <a:lnTo>
                  <a:pt x="6266687" y="38099"/>
                </a:lnTo>
                <a:lnTo>
                  <a:pt x="6253987" y="31749"/>
                </a:lnTo>
                <a:close/>
              </a:path>
            </a:pathLst>
          </a:custGeom>
          <a:solidFill>
            <a:srgbClr val="000000"/>
          </a:solidFill>
        </p:spPr>
        <p:txBody>
          <a:bodyPr wrap="square" lIns="0" tIns="0" rIns="0" bIns="0" rtlCol="0"/>
          <a:lstStyle/>
          <a:p>
            <a:endParaRPr/>
          </a:p>
        </p:txBody>
      </p:sp>
      <p:sp>
        <p:nvSpPr>
          <p:cNvPr id="5" name="object 5"/>
          <p:cNvSpPr txBox="1"/>
          <p:nvPr/>
        </p:nvSpPr>
        <p:spPr>
          <a:xfrm>
            <a:off x="1293241" y="1889505"/>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1</a:t>
            </a:r>
            <a:endParaRPr sz="2400" baseline="-20833">
              <a:latin typeface="Arial"/>
              <a:cs typeface="Arial"/>
            </a:endParaRPr>
          </a:p>
        </p:txBody>
      </p:sp>
      <p:sp>
        <p:nvSpPr>
          <p:cNvPr id="6" name="object 6"/>
          <p:cNvSpPr/>
          <p:nvPr/>
        </p:nvSpPr>
        <p:spPr>
          <a:xfrm>
            <a:off x="4644390" y="2637282"/>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7"/>
                </a:lnTo>
                <a:lnTo>
                  <a:pt x="750005" y="1968223"/>
                </a:lnTo>
                <a:lnTo>
                  <a:pt x="782750" y="1991123"/>
                </a:lnTo>
                <a:lnTo>
                  <a:pt x="817362" y="2013584"/>
                </a:lnTo>
                <a:lnTo>
                  <a:pt x="853768" y="2035612"/>
                </a:lnTo>
                <a:lnTo>
                  <a:pt x="891895" y="2057212"/>
                </a:lnTo>
                <a:lnTo>
                  <a:pt x="931670" y="2078389"/>
                </a:lnTo>
                <a:lnTo>
                  <a:pt x="973020" y="2099149"/>
                </a:lnTo>
                <a:lnTo>
                  <a:pt x="1015871" y="2119498"/>
                </a:lnTo>
                <a:lnTo>
                  <a:pt x="1060150" y="2139441"/>
                </a:lnTo>
                <a:lnTo>
                  <a:pt x="1105785" y="2158984"/>
                </a:lnTo>
                <a:lnTo>
                  <a:pt x="1152702" y="2178133"/>
                </a:lnTo>
                <a:lnTo>
                  <a:pt x="1200827" y="2196892"/>
                </a:lnTo>
                <a:lnTo>
                  <a:pt x="1250089" y="2215268"/>
                </a:lnTo>
                <a:lnTo>
                  <a:pt x="1300413" y="2233266"/>
                </a:lnTo>
                <a:lnTo>
                  <a:pt x="1351727" y="2250892"/>
                </a:lnTo>
                <a:lnTo>
                  <a:pt x="1403957" y="2268150"/>
                </a:lnTo>
                <a:lnTo>
                  <a:pt x="1457030" y="2285048"/>
                </a:lnTo>
                <a:lnTo>
                  <a:pt x="1510874" y="2301590"/>
                </a:lnTo>
                <a:lnTo>
                  <a:pt x="1565414" y="2317782"/>
                </a:lnTo>
                <a:lnTo>
                  <a:pt x="1620578" y="2333629"/>
                </a:lnTo>
                <a:lnTo>
                  <a:pt x="1676293" y="2349138"/>
                </a:lnTo>
                <a:lnTo>
                  <a:pt x="1732486" y="2364313"/>
                </a:lnTo>
                <a:lnTo>
                  <a:pt x="1789083" y="2379160"/>
                </a:lnTo>
                <a:lnTo>
                  <a:pt x="1846011" y="2393685"/>
                </a:lnTo>
                <a:lnTo>
                  <a:pt x="1903197" y="2407894"/>
                </a:lnTo>
                <a:lnTo>
                  <a:pt x="1960568" y="2421791"/>
                </a:lnTo>
                <a:lnTo>
                  <a:pt x="2018051" y="2435383"/>
                </a:lnTo>
                <a:lnTo>
                  <a:pt x="2075573" y="2448675"/>
                </a:lnTo>
                <a:lnTo>
                  <a:pt x="2133060" y="2461672"/>
                </a:lnTo>
                <a:lnTo>
                  <a:pt x="2190439" y="2474381"/>
                </a:lnTo>
                <a:lnTo>
                  <a:pt x="2247638" y="2486806"/>
                </a:lnTo>
                <a:lnTo>
                  <a:pt x="2304583" y="2498954"/>
                </a:lnTo>
                <a:lnTo>
                  <a:pt x="2361201" y="2510830"/>
                </a:lnTo>
                <a:lnTo>
                  <a:pt x="2417419" y="2522439"/>
                </a:lnTo>
                <a:lnTo>
                  <a:pt x="2473164" y="2533787"/>
                </a:lnTo>
                <a:lnTo>
                  <a:pt x="2528362" y="2544880"/>
                </a:lnTo>
                <a:lnTo>
                  <a:pt x="2582940" y="2555723"/>
                </a:lnTo>
                <a:lnTo>
                  <a:pt x="2636826" y="2566322"/>
                </a:lnTo>
                <a:lnTo>
                  <a:pt x="2689946" y="2576682"/>
                </a:lnTo>
                <a:lnTo>
                  <a:pt x="2742227" y="2586809"/>
                </a:lnTo>
                <a:lnTo>
                  <a:pt x="2793595" y="2596708"/>
                </a:lnTo>
                <a:lnTo>
                  <a:pt x="2843979" y="2606386"/>
                </a:lnTo>
                <a:lnTo>
                  <a:pt x="2893304" y="2615847"/>
                </a:lnTo>
                <a:lnTo>
                  <a:pt x="2941497" y="2625097"/>
                </a:lnTo>
                <a:lnTo>
                  <a:pt x="2988486" y="2634142"/>
                </a:lnTo>
                <a:lnTo>
                  <a:pt x="3034197" y="2642987"/>
                </a:lnTo>
                <a:lnTo>
                  <a:pt x="3078557" y="2651638"/>
                </a:lnTo>
                <a:lnTo>
                  <a:pt x="3121493" y="2660100"/>
                </a:lnTo>
                <a:lnTo>
                  <a:pt x="3162931" y="2668380"/>
                </a:lnTo>
                <a:lnTo>
                  <a:pt x="3202799" y="2676482"/>
                </a:lnTo>
                <a:lnTo>
                  <a:pt x="3241024" y="2684412"/>
                </a:lnTo>
                <a:lnTo>
                  <a:pt x="3312249" y="2699779"/>
                </a:lnTo>
                <a:lnTo>
                  <a:pt x="3376023" y="2714526"/>
                </a:lnTo>
                <a:lnTo>
                  <a:pt x="3431760" y="2728696"/>
                </a:lnTo>
                <a:lnTo>
                  <a:pt x="3456432" y="2735579"/>
                </a:lnTo>
              </a:path>
            </a:pathLst>
          </a:custGeom>
          <a:ln w="28956">
            <a:solidFill>
              <a:srgbClr val="000000"/>
            </a:solidFill>
          </a:ln>
        </p:spPr>
        <p:txBody>
          <a:bodyPr wrap="square" lIns="0" tIns="0" rIns="0" bIns="0" rtlCol="0"/>
          <a:lstStyle/>
          <a:p>
            <a:endParaRPr/>
          </a:p>
        </p:txBody>
      </p:sp>
      <p:sp>
        <p:nvSpPr>
          <p:cNvPr id="7" name="object 7"/>
          <p:cNvSpPr/>
          <p:nvPr/>
        </p:nvSpPr>
        <p:spPr>
          <a:xfrm>
            <a:off x="2484882" y="1341882"/>
            <a:ext cx="3888104" cy="2809240"/>
          </a:xfrm>
          <a:custGeom>
            <a:avLst/>
            <a:gdLst/>
            <a:ahLst/>
            <a:cxnLst/>
            <a:rect l="l" t="t" r="r" b="b"/>
            <a:pathLst>
              <a:path w="3888104" h="2809240">
                <a:moveTo>
                  <a:pt x="0" y="0"/>
                </a:moveTo>
                <a:lnTo>
                  <a:pt x="5248" y="49858"/>
                </a:lnTo>
                <a:lnTo>
                  <a:pt x="10532" y="99698"/>
                </a:lnTo>
                <a:lnTo>
                  <a:pt x="15886" y="149501"/>
                </a:lnTo>
                <a:lnTo>
                  <a:pt x="21344" y="199250"/>
                </a:lnTo>
                <a:lnTo>
                  <a:pt x="26943" y="248925"/>
                </a:lnTo>
                <a:lnTo>
                  <a:pt x="32717" y="298509"/>
                </a:lnTo>
                <a:lnTo>
                  <a:pt x="38701" y="347983"/>
                </a:lnTo>
                <a:lnTo>
                  <a:pt x="44929" y="397329"/>
                </a:lnTo>
                <a:lnTo>
                  <a:pt x="51438" y="446529"/>
                </a:lnTo>
                <a:lnTo>
                  <a:pt x="58262" y="495565"/>
                </a:lnTo>
                <a:lnTo>
                  <a:pt x="65436" y="544417"/>
                </a:lnTo>
                <a:lnTo>
                  <a:pt x="72995" y="593068"/>
                </a:lnTo>
                <a:lnTo>
                  <a:pt x="80973" y="641500"/>
                </a:lnTo>
                <a:lnTo>
                  <a:pt x="89407" y="689694"/>
                </a:lnTo>
                <a:lnTo>
                  <a:pt x="98331" y="737632"/>
                </a:lnTo>
                <a:lnTo>
                  <a:pt x="107780" y="785296"/>
                </a:lnTo>
                <a:lnTo>
                  <a:pt x="117789" y="832667"/>
                </a:lnTo>
                <a:lnTo>
                  <a:pt x="128393" y="879728"/>
                </a:lnTo>
                <a:lnTo>
                  <a:pt x="139627" y="926459"/>
                </a:lnTo>
                <a:lnTo>
                  <a:pt x="151526" y="972842"/>
                </a:lnTo>
                <a:lnTo>
                  <a:pt x="164125" y="1018860"/>
                </a:lnTo>
                <a:lnTo>
                  <a:pt x="177459" y="1064494"/>
                </a:lnTo>
                <a:lnTo>
                  <a:pt x="191563" y="1109725"/>
                </a:lnTo>
                <a:lnTo>
                  <a:pt x="206472" y="1154536"/>
                </a:lnTo>
                <a:lnTo>
                  <a:pt x="222221" y="1198908"/>
                </a:lnTo>
                <a:lnTo>
                  <a:pt x="238846" y="1242823"/>
                </a:lnTo>
                <a:lnTo>
                  <a:pt x="256380" y="1286263"/>
                </a:lnTo>
                <a:lnTo>
                  <a:pt x="274859" y="1329208"/>
                </a:lnTo>
                <a:lnTo>
                  <a:pt x="294318" y="1371642"/>
                </a:lnTo>
                <a:lnTo>
                  <a:pt x="314793" y="1413545"/>
                </a:lnTo>
                <a:lnTo>
                  <a:pt x="336317" y="1454899"/>
                </a:lnTo>
                <a:lnTo>
                  <a:pt x="358927" y="1495687"/>
                </a:lnTo>
                <a:lnTo>
                  <a:pt x="382656" y="1535890"/>
                </a:lnTo>
                <a:lnTo>
                  <a:pt x="407541" y="1575489"/>
                </a:lnTo>
                <a:lnTo>
                  <a:pt x="433615" y="1614466"/>
                </a:lnTo>
                <a:lnTo>
                  <a:pt x="460915" y="1652803"/>
                </a:lnTo>
                <a:lnTo>
                  <a:pt x="489475" y="1690482"/>
                </a:lnTo>
                <a:lnTo>
                  <a:pt x="519329" y="1727484"/>
                </a:lnTo>
                <a:lnTo>
                  <a:pt x="550514" y="1763791"/>
                </a:lnTo>
                <a:lnTo>
                  <a:pt x="583064" y="1799385"/>
                </a:lnTo>
                <a:lnTo>
                  <a:pt x="617014" y="1834248"/>
                </a:lnTo>
                <a:lnTo>
                  <a:pt x="652399" y="1868360"/>
                </a:lnTo>
                <a:lnTo>
                  <a:pt x="689254" y="1901705"/>
                </a:lnTo>
                <a:lnTo>
                  <a:pt x="727614" y="1934263"/>
                </a:lnTo>
                <a:lnTo>
                  <a:pt x="767514" y="1966017"/>
                </a:lnTo>
                <a:lnTo>
                  <a:pt x="808990" y="1996947"/>
                </a:lnTo>
                <a:lnTo>
                  <a:pt x="840294" y="2018690"/>
                </a:lnTo>
                <a:lnTo>
                  <a:pt x="873397" y="2040056"/>
                </a:lnTo>
                <a:lnTo>
                  <a:pt x="908238" y="2061052"/>
                </a:lnTo>
                <a:lnTo>
                  <a:pt x="944755" y="2081681"/>
                </a:lnTo>
                <a:lnTo>
                  <a:pt x="982887" y="2101946"/>
                </a:lnTo>
                <a:lnTo>
                  <a:pt x="1022573" y="2121854"/>
                </a:lnTo>
                <a:lnTo>
                  <a:pt x="1063752" y="2141407"/>
                </a:lnTo>
                <a:lnTo>
                  <a:pt x="1106362" y="2160611"/>
                </a:lnTo>
                <a:lnTo>
                  <a:pt x="1150342" y="2179468"/>
                </a:lnTo>
                <a:lnTo>
                  <a:pt x="1195631" y="2197985"/>
                </a:lnTo>
                <a:lnTo>
                  <a:pt x="1242168" y="2216164"/>
                </a:lnTo>
                <a:lnTo>
                  <a:pt x="1289891" y="2234010"/>
                </a:lnTo>
                <a:lnTo>
                  <a:pt x="1338740" y="2251527"/>
                </a:lnTo>
                <a:lnTo>
                  <a:pt x="1388652" y="2268720"/>
                </a:lnTo>
                <a:lnTo>
                  <a:pt x="1439567" y="2285593"/>
                </a:lnTo>
                <a:lnTo>
                  <a:pt x="1491424" y="2302150"/>
                </a:lnTo>
                <a:lnTo>
                  <a:pt x="1544161" y="2318396"/>
                </a:lnTo>
                <a:lnTo>
                  <a:pt x="1597717" y="2334334"/>
                </a:lnTo>
                <a:lnTo>
                  <a:pt x="1652031" y="2349968"/>
                </a:lnTo>
                <a:lnTo>
                  <a:pt x="1707042" y="2365304"/>
                </a:lnTo>
                <a:lnTo>
                  <a:pt x="1762688" y="2380346"/>
                </a:lnTo>
                <a:lnTo>
                  <a:pt x="1818908" y="2395097"/>
                </a:lnTo>
                <a:lnTo>
                  <a:pt x="1875641" y="2409561"/>
                </a:lnTo>
                <a:lnTo>
                  <a:pt x="1932826" y="2423744"/>
                </a:lnTo>
                <a:lnTo>
                  <a:pt x="1990402" y="2437649"/>
                </a:lnTo>
                <a:lnTo>
                  <a:pt x="2048306" y="2451281"/>
                </a:lnTo>
                <a:lnTo>
                  <a:pt x="2106479" y="2464644"/>
                </a:lnTo>
                <a:lnTo>
                  <a:pt x="2164859" y="2477742"/>
                </a:lnTo>
                <a:lnTo>
                  <a:pt x="2223384" y="2490579"/>
                </a:lnTo>
                <a:lnTo>
                  <a:pt x="2281993" y="2503160"/>
                </a:lnTo>
                <a:lnTo>
                  <a:pt x="2340626" y="2515489"/>
                </a:lnTo>
                <a:lnTo>
                  <a:pt x="2399220" y="2527569"/>
                </a:lnTo>
                <a:lnTo>
                  <a:pt x="2457715" y="2539407"/>
                </a:lnTo>
                <a:lnTo>
                  <a:pt x="2516050" y="2551004"/>
                </a:lnTo>
                <a:lnTo>
                  <a:pt x="2574162" y="2562367"/>
                </a:lnTo>
                <a:lnTo>
                  <a:pt x="2631992" y="2573499"/>
                </a:lnTo>
                <a:lnTo>
                  <a:pt x="2689477" y="2584405"/>
                </a:lnTo>
                <a:lnTo>
                  <a:pt x="2746557" y="2595087"/>
                </a:lnTo>
                <a:lnTo>
                  <a:pt x="2803170" y="2605552"/>
                </a:lnTo>
                <a:lnTo>
                  <a:pt x="2859256" y="2615803"/>
                </a:lnTo>
                <a:lnTo>
                  <a:pt x="2914752" y="2625845"/>
                </a:lnTo>
                <a:lnTo>
                  <a:pt x="2969597" y="2635681"/>
                </a:lnTo>
                <a:lnTo>
                  <a:pt x="3023731" y="2645316"/>
                </a:lnTo>
                <a:lnTo>
                  <a:pt x="3077093" y="2654754"/>
                </a:lnTo>
                <a:lnTo>
                  <a:pt x="3129620" y="2664000"/>
                </a:lnTo>
                <a:lnTo>
                  <a:pt x="3181252" y="2673057"/>
                </a:lnTo>
                <a:lnTo>
                  <a:pt x="3231927" y="2681930"/>
                </a:lnTo>
                <a:lnTo>
                  <a:pt x="3281584" y="2690623"/>
                </a:lnTo>
                <a:lnTo>
                  <a:pt x="3330163" y="2699141"/>
                </a:lnTo>
                <a:lnTo>
                  <a:pt x="3377601" y="2707488"/>
                </a:lnTo>
                <a:lnTo>
                  <a:pt x="3423838" y="2715667"/>
                </a:lnTo>
                <a:lnTo>
                  <a:pt x="3468812" y="2723684"/>
                </a:lnTo>
                <a:lnTo>
                  <a:pt x="3512462" y="2731542"/>
                </a:lnTo>
                <a:lnTo>
                  <a:pt x="3554727" y="2739246"/>
                </a:lnTo>
                <a:lnTo>
                  <a:pt x="3595546" y="2746799"/>
                </a:lnTo>
                <a:lnTo>
                  <a:pt x="3634857" y="2754207"/>
                </a:lnTo>
                <a:lnTo>
                  <a:pt x="3672599" y="2761473"/>
                </a:lnTo>
                <a:lnTo>
                  <a:pt x="3743132" y="2775598"/>
                </a:lnTo>
                <a:lnTo>
                  <a:pt x="3806655" y="2789208"/>
                </a:lnTo>
                <a:lnTo>
                  <a:pt x="3862678" y="2802337"/>
                </a:lnTo>
                <a:lnTo>
                  <a:pt x="3887724" y="2808731"/>
                </a:lnTo>
              </a:path>
            </a:pathLst>
          </a:custGeom>
          <a:ln w="28956">
            <a:solidFill>
              <a:srgbClr val="000000"/>
            </a:solidFill>
          </a:ln>
        </p:spPr>
        <p:txBody>
          <a:bodyPr wrap="square" lIns="0" tIns="0" rIns="0" bIns="0" rtlCol="0"/>
          <a:lstStyle/>
          <a:p>
            <a:endParaRPr/>
          </a:p>
        </p:txBody>
      </p:sp>
      <p:sp>
        <p:nvSpPr>
          <p:cNvPr id="8" name="object 8"/>
          <p:cNvSpPr/>
          <p:nvPr/>
        </p:nvSpPr>
        <p:spPr>
          <a:xfrm>
            <a:off x="5579364" y="4869179"/>
            <a:ext cx="0" cy="1080770"/>
          </a:xfrm>
          <a:custGeom>
            <a:avLst/>
            <a:gdLst/>
            <a:ahLst/>
            <a:cxnLst/>
            <a:rect l="l" t="t" r="r" b="b"/>
            <a:pathLst>
              <a:path h="1080770">
                <a:moveTo>
                  <a:pt x="0" y="0"/>
                </a:moveTo>
                <a:lnTo>
                  <a:pt x="0" y="1080516"/>
                </a:lnTo>
              </a:path>
            </a:pathLst>
          </a:custGeom>
          <a:ln w="9144">
            <a:solidFill>
              <a:srgbClr val="000000"/>
            </a:solidFill>
            <a:prstDash val="sysDash"/>
          </a:ln>
        </p:spPr>
        <p:txBody>
          <a:bodyPr wrap="square" lIns="0" tIns="0" rIns="0" bIns="0" rtlCol="0"/>
          <a:lstStyle/>
          <a:p>
            <a:endParaRPr/>
          </a:p>
        </p:txBody>
      </p:sp>
      <p:sp>
        <p:nvSpPr>
          <p:cNvPr id="9" name="object 9"/>
          <p:cNvSpPr/>
          <p:nvPr/>
        </p:nvSpPr>
        <p:spPr>
          <a:xfrm>
            <a:off x="1835657" y="3141726"/>
            <a:ext cx="4681855" cy="2882265"/>
          </a:xfrm>
          <a:custGeom>
            <a:avLst/>
            <a:gdLst/>
            <a:ahLst/>
            <a:cxnLst/>
            <a:rect l="l" t="t" r="r" b="b"/>
            <a:pathLst>
              <a:path w="4681855" h="2882265">
                <a:moveTo>
                  <a:pt x="0" y="0"/>
                </a:moveTo>
                <a:lnTo>
                  <a:pt x="51716" y="8593"/>
                </a:lnTo>
                <a:lnTo>
                  <a:pt x="103425" y="17197"/>
                </a:lnTo>
                <a:lnTo>
                  <a:pt x="155122" y="25821"/>
                </a:lnTo>
                <a:lnTo>
                  <a:pt x="206797" y="34473"/>
                </a:lnTo>
                <a:lnTo>
                  <a:pt x="258446" y="43165"/>
                </a:lnTo>
                <a:lnTo>
                  <a:pt x="310061" y="51905"/>
                </a:lnTo>
                <a:lnTo>
                  <a:pt x="361636" y="60703"/>
                </a:lnTo>
                <a:lnTo>
                  <a:pt x="413164" y="69569"/>
                </a:lnTo>
                <a:lnTo>
                  <a:pt x="464637" y="78512"/>
                </a:lnTo>
                <a:lnTo>
                  <a:pt x="516050" y="87543"/>
                </a:lnTo>
                <a:lnTo>
                  <a:pt x="567395" y="96671"/>
                </a:lnTo>
                <a:lnTo>
                  <a:pt x="618667" y="105905"/>
                </a:lnTo>
                <a:lnTo>
                  <a:pt x="669857" y="115255"/>
                </a:lnTo>
                <a:lnTo>
                  <a:pt x="720959" y="124731"/>
                </a:lnTo>
                <a:lnTo>
                  <a:pt x="771968" y="134343"/>
                </a:lnTo>
                <a:lnTo>
                  <a:pt x="822875" y="144100"/>
                </a:lnTo>
                <a:lnTo>
                  <a:pt x="873674" y="154011"/>
                </a:lnTo>
                <a:lnTo>
                  <a:pt x="924358" y="164087"/>
                </a:lnTo>
                <a:lnTo>
                  <a:pt x="974921" y="174338"/>
                </a:lnTo>
                <a:lnTo>
                  <a:pt x="1025356" y="184772"/>
                </a:lnTo>
                <a:lnTo>
                  <a:pt x="1075656" y="195399"/>
                </a:lnTo>
                <a:lnTo>
                  <a:pt x="1125814" y="206230"/>
                </a:lnTo>
                <a:lnTo>
                  <a:pt x="1175824" y="217273"/>
                </a:lnTo>
                <a:lnTo>
                  <a:pt x="1225679" y="228539"/>
                </a:lnTo>
                <a:lnTo>
                  <a:pt x="1275372" y="240037"/>
                </a:lnTo>
                <a:lnTo>
                  <a:pt x="1324896" y="251777"/>
                </a:lnTo>
                <a:lnTo>
                  <a:pt x="1374245" y="263768"/>
                </a:lnTo>
                <a:lnTo>
                  <a:pt x="1423412" y="276020"/>
                </a:lnTo>
                <a:lnTo>
                  <a:pt x="1472390" y="288543"/>
                </a:lnTo>
                <a:lnTo>
                  <a:pt x="1521172" y="301347"/>
                </a:lnTo>
                <a:lnTo>
                  <a:pt x="1569752" y="314441"/>
                </a:lnTo>
                <a:lnTo>
                  <a:pt x="1618123" y="327834"/>
                </a:lnTo>
                <a:lnTo>
                  <a:pt x="1666278" y="341537"/>
                </a:lnTo>
                <a:lnTo>
                  <a:pt x="1714211" y="355559"/>
                </a:lnTo>
                <a:lnTo>
                  <a:pt x="1761914" y="369909"/>
                </a:lnTo>
                <a:lnTo>
                  <a:pt x="1809381" y="384598"/>
                </a:lnTo>
                <a:lnTo>
                  <a:pt x="1856606" y="399635"/>
                </a:lnTo>
                <a:lnTo>
                  <a:pt x="1903581" y="415030"/>
                </a:lnTo>
                <a:lnTo>
                  <a:pt x="1950299" y="430792"/>
                </a:lnTo>
                <a:lnTo>
                  <a:pt x="1996755" y="446931"/>
                </a:lnTo>
                <a:lnTo>
                  <a:pt x="2042940" y="463457"/>
                </a:lnTo>
                <a:lnTo>
                  <a:pt x="2088849" y="480379"/>
                </a:lnTo>
                <a:lnTo>
                  <a:pt x="2134475" y="497708"/>
                </a:lnTo>
                <a:lnTo>
                  <a:pt x="2179811" y="515452"/>
                </a:lnTo>
                <a:lnTo>
                  <a:pt x="2224850" y="533621"/>
                </a:lnTo>
                <a:lnTo>
                  <a:pt x="2269586" y="552225"/>
                </a:lnTo>
                <a:lnTo>
                  <a:pt x="2314011" y="571274"/>
                </a:lnTo>
                <a:lnTo>
                  <a:pt x="2358119" y="590778"/>
                </a:lnTo>
                <a:lnTo>
                  <a:pt x="2401904" y="610745"/>
                </a:lnTo>
                <a:lnTo>
                  <a:pt x="2445358" y="631186"/>
                </a:lnTo>
                <a:lnTo>
                  <a:pt x="2488475" y="652111"/>
                </a:lnTo>
                <a:lnTo>
                  <a:pt x="2531248" y="673528"/>
                </a:lnTo>
                <a:lnTo>
                  <a:pt x="2573670" y="695448"/>
                </a:lnTo>
                <a:lnTo>
                  <a:pt x="2615734" y="717881"/>
                </a:lnTo>
                <a:lnTo>
                  <a:pt x="2657435" y="740835"/>
                </a:lnTo>
                <a:lnTo>
                  <a:pt x="2698764" y="764321"/>
                </a:lnTo>
                <a:lnTo>
                  <a:pt x="2739716" y="788348"/>
                </a:lnTo>
                <a:lnTo>
                  <a:pt x="2780284" y="812926"/>
                </a:lnTo>
                <a:lnTo>
                  <a:pt x="2822119" y="839391"/>
                </a:lnTo>
                <a:lnTo>
                  <a:pt x="2863982" y="867258"/>
                </a:lnTo>
                <a:lnTo>
                  <a:pt x="2905858" y="896470"/>
                </a:lnTo>
                <a:lnTo>
                  <a:pt x="2947727" y="926970"/>
                </a:lnTo>
                <a:lnTo>
                  <a:pt x="2989572" y="958703"/>
                </a:lnTo>
                <a:lnTo>
                  <a:pt x="3031376" y="991611"/>
                </a:lnTo>
                <a:lnTo>
                  <a:pt x="3073122" y="1025637"/>
                </a:lnTo>
                <a:lnTo>
                  <a:pt x="3114791" y="1060725"/>
                </a:lnTo>
                <a:lnTo>
                  <a:pt x="3156367" y="1096817"/>
                </a:lnTo>
                <a:lnTo>
                  <a:pt x="3197831" y="1133859"/>
                </a:lnTo>
                <a:lnTo>
                  <a:pt x="3239166" y="1171791"/>
                </a:lnTo>
                <a:lnTo>
                  <a:pt x="3280355" y="1210559"/>
                </a:lnTo>
                <a:lnTo>
                  <a:pt x="3321380" y="1250105"/>
                </a:lnTo>
                <a:lnTo>
                  <a:pt x="3362223" y="1290372"/>
                </a:lnTo>
                <a:lnTo>
                  <a:pt x="3402868" y="1331304"/>
                </a:lnTo>
                <a:lnTo>
                  <a:pt x="3443296" y="1372844"/>
                </a:lnTo>
                <a:lnTo>
                  <a:pt x="3483490" y="1414935"/>
                </a:lnTo>
                <a:lnTo>
                  <a:pt x="3523433" y="1457521"/>
                </a:lnTo>
                <a:lnTo>
                  <a:pt x="3563106" y="1500545"/>
                </a:lnTo>
                <a:lnTo>
                  <a:pt x="3602493" y="1543949"/>
                </a:lnTo>
                <a:lnTo>
                  <a:pt x="3641576" y="1587678"/>
                </a:lnTo>
                <a:lnTo>
                  <a:pt x="3680338" y="1631675"/>
                </a:lnTo>
                <a:lnTo>
                  <a:pt x="3718760" y="1675883"/>
                </a:lnTo>
                <a:lnTo>
                  <a:pt x="3756825" y="1720245"/>
                </a:lnTo>
                <a:lnTo>
                  <a:pt x="3794517" y="1764705"/>
                </a:lnTo>
                <a:lnTo>
                  <a:pt x="3831816" y="1809205"/>
                </a:lnTo>
                <a:lnTo>
                  <a:pt x="3868707" y="1853690"/>
                </a:lnTo>
                <a:lnTo>
                  <a:pt x="3905170" y="1898102"/>
                </a:lnTo>
                <a:lnTo>
                  <a:pt x="3941189" y="1942384"/>
                </a:lnTo>
                <a:lnTo>
                  <a:pt x="3976747" y="1986481"/>
                </a:lnTo>
                <a:lnTo>
                  <a:pt x="4011825" y="2030335"/>
                </a:lnTo>
                <a:lnTo>
                  <a:pt x="4046406" y="2073889"/>
                </a:lnTo>
                <a:lnTo>
                  <a:pt x="4080473" y="2117087"/>
                </a:lnTo>
                <a:lnTo>
                  <a:pt x="4114008" y="2159872"/>
                </a:lnTo>
                <a:lnTo>
                  <a:pt x="4146993" y="2202188"/>
                </a:lnTo>
                <a:lnTo>
                  <a:pt x="4179412" y="2243977"/>
                </a:lnTo>
                <a:lnTo>
                  <a:pt x="4211246" y="2285183"/>
                </a:lnTo>
                <a:lnTo>
                  <a:pt x="4242478" y="2325750"/>
                </a:lnTo>
                <a:lnTo>
                  <a:pt x="4273090" y="2365620"/>
                </a:lnTo>
                <a:lnTo>
                  <a:pt x="4303065" y="2404736"/>
                </a:lnTo>
                <a:lnTo>
                  <a:pt x="4332386" y="2443043"/>
                </a:lnTo>
                <a:lnTo>
                  <a:pt x="4361035" y="2480483"/>
                </a:lnTo>
                <a:lnTo>
                  <a:pt x="4388994" y="2517000"/>
                </a:lnTo>
                <a:lnTo>
                  <a:pt x="4416245" y="2552536"/>
                </a:lnTo>
                <a:lnTo>
                  <a:pt x="4442772" y="2587036"/>
                </a:lnTo>
                <a:lnTo>
                  <a:pt x="4468557" y="2620442"/>
                </a:lnTo>
                <a:lnTo>
                  <a:pt x="4493582" y="2652699"/>
                </a:lnTo>
                <a:lnTo>
                  <a:pt x="4517830" y="2683748"/>
                </a:lnTo>
                <a:lnTo>
                  <a:pt x="4563924" y="2741998"/>
                </a:lnTo>
                <a:lnTo>
                  <a:pt x="4606698" y="2794740"/>
                </a:lnTo>
                <a:lnTo>
                  <a:pt x="4646013" y="2841520"/>
                </a:lnTo>
                <a:lnTo>
                  <a:pt x="4664329" y="2862532"/>
                </a:lnTo>
                <a:lnTo>
                  <a:pt x="4681728" y="2881884"/>
                </a:lnTo>
              </a:path>
            </a:pathLst>
          </a:custGeom>
          <a:ln w="28956">
            <a:solidFill>
              <a:srgbClr val="000000"/>
            </a:solidFill>
          </a:ln>
        </p:spPr>
        <p:txBody>
          <a:bodyPr wrap="square" lIns="0" tIns="0" rIns="0" bIns="0" rtlCol="0"/>
          <a:lstStyle/>
          <a:p>
            <a:endParaRPr/>
          </a:p>
        </p:txBody>
      </p:sp>
      <p:sp>
        <p:nvSpPr>
          <p:cNvPr id="10" name="object 10"/>
          <p:cNvSpPr txBox="1"/>
          <p:nvPr/>
        </p:nvSpPr>
        <p:spPr>
          <a:xfrm>
            <a:off x="1410969" y="4463542"/>
            <a:ext cx="1778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y</a:t>
            </a:r>
            <a:endParaRPr sz="2400">
              <a:latin typeface="Arial"/>
              <a:cs typeface="Arial"/>
            </a:endParaRPr>
          </a:p>
        </p:txBody>
      </p:sp>
      <p:sp>
        <p:nvSpPr>
          <p:cNvPr id="11" name="object 11"/>
          <p:cNvSpPr/>
          <p:nvPr/>
        </p:nvSpPr>
        <p:spPr>
          <a:xfrm>
            <a:off x="3924300" y="3212592"/>
            <a:ext cx="2735580" cy="2592705"/>
          </a:xfrm>
          <a:custGeom>
            <a:avLst/>
            <a:gdLst/>
            <a:ahLst/>
            <a:cxnLst/>
            <a:rect l="l" t="t" r="r" b="b"/>
            <a:pathLst>
              <a:path w="2735579" h="2592704">
                <a:moveTo>
                  <a:pt x="0" y="0"/>
                </a:moveTo>
                <a:lnTo>
                  <a:pt x="2735579" y="2592285"/>
                </a:lnTo>
              </a:path>
            </a:pathLst>
          </a:custGeom>
          <a:ln w="9144">
            <a:solidFill>
              <a:srgbClr val="497DBA"/>
            </a:solidFill>
          </a:ln>
        </p:spPr>
        <p:txBody>
          <a:bodyPr wrap="square" lIns="0" tIns="0" rIns="0" bIns="0" rtlCol="0"/>
          <a:lstStyle/>
          <a:p>
            <a:endParaRPr/>
          </a:p>
        </p:txBody>
      </p:sp>
      <p:sp>
        <p:nvSpPr>
          <p:cNvPr id="12" name="object 12"/>
          <p:cNvSpPr txBox="1"/>
          <p:nvPr/>
        </p:nvSpPr>
        <p:spPr>
          <a:xfrm>
            <a:off x="1563369" y="4640326"/>
            <a:ext cx="4011929" cy="269240"/>
          </a:xfrm>
          <a:prstGeom prst="rect">
            <a:avLst/>
          </a:prstGeom>
        </p:spPr>
        <p:txBody>
          <a:bodyPr vert="horz" wrap="square" lIns="0" tIns="12065" rIns="0" bIns="0" rtlCol="0">
            <a:spAutoFit/>
          </a:bodyPr>
          <a:lstStyle/>
          <a:p>
            <a:pPr marL="12700">
              <a:lnSpc>
                <a:spcPct val="100000"/>
              </a:lnSpc>
              <a:spcBef>
                <a:spcPts val="95"/>
              </a:spcBef>
              <a:tabLst>
                <a:tab pos="271145" algn="l"/>
                <a:tab pos="3998595" algn="l"/>
              </a:tabLst>
            </a:pPr>
            <a:r>
              <a:rPr sz="1600" spc="-5" dirty="0">
                <a:latin typeface="Arial"/>
                <a:cs typeface="Arial"/>
              </a:rPr>
              <a:t>1	</a:t>
            </a:r>
            <a:r>
              <a:rPr sz="1600" u="dash" spc="-10" dirty="0">
                <a:uFill>
                  <a:solidFill>
                    <a:srgbClr val="000000"/>
                  </a:solidFill>
                </a:uFill>
                <a:latin typeface="Arial"/>
                <a:cs typeface="Arial"/>
              </a:rPr>
              <a:t> </a:t>
            </a:r>
            <a:r>
              <a:rPr sz="1600" u="dash" spc="-5" dirty="0">
                <a:uFill>
                  <a:solidFill>
                    <a:srgbClr val="000000"/>
                  </a:solidFill>
                </a:uFill>
                <a:latin typeface="Arial"/>
                <a:cs typeface="Arial"/>
              </a:rPr>
              <a:t>	</a:t>
            </a:r>
            <a:endParaRPr sz="1600">
              <a:latin typeface="Arial"/>
              <a:cs typeface="Arial"/>
            </a:endParaRPr>
          </a:p>
        </p:txBody>
      </p:sp>
      <p:sp>
        <p:nvSpPr>
          <p:cNvPr id="13" name="object 13"/>
          <p:cNvSpPr/>
          <p:nvPr/>
        </p:nvSpPr>
        <p:spPr>
          <a:xfrm>
            <a:off x="1979676" y="2898648"/>
            <a:ext cx="4249420" cy="1539240"/>
          </a:xfrm>
          <a:custGeom>
            <a:avLst/>
            <a:gdLst/>
            <a:ahLst/>
            <a:cxnLst/>
            <a:rect l="l" t="t" r="r" b="b"/>
            <a:pathLst>
              <a:path w="4249420" h="1539239">
                <a:moveTo>
                  <a:pt x="0" y="0"/>
                </a:moveTo>
                <a:lnTo>
                  <a:pt x="4249293" y="1538732"/>
                </a:lnTo>
              </a:path>
            </a:pathLst>
          </a:custGeom>
          <a:ln w="9144">
            <a:solidFill>
              <a:srgbClr val="497DBA"/>
            </a:solidFill>
          </a:ln>
        </p:spPr>
        <p:txBody>
          <a:bodyPr wrap="square" lIns="0" tIns="0" rIns="0" bIns="0" rtlCol="0"/>
          <a:lstStyle/>
          <a:p>
            <a:endParaRPr/>
          </a:p>
        </p:txBody>
      </p:sp>
      <p:sp>
        <p:nvSpPr>
          <p:cNvPr id="14" name="object 14"/>
          <p:cNvSpPr txBox="1"/>
          <p:nvPr/>
        </p:nvSpPr>
        <p:spPr>
          <a:xfrm>
            <a:off x="6139307" y="3671061"/>
            <a:ext cx="2030730" cy="147320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individual</a:t>
            </a:r>
            <a:r>
              <a:rPr sz="2400" spc="-7" baseline="-20833" dirty="0">
                <a:latin typeface="Arial"/>
                <a:cs typeface="Arial"/>
              </a:rPr>
              <a:t>2</a:t>
            </a:r>
            <a:endParaRPr sz="2400" baseline="-20833">
              <a:latin typeface="Arial"/>
              <a:cs typeface="Arial"/>
            </a:endParaRPr>
          </a:p>
          <a:p>
            <a:pPr marL="217804">
              <a:lnSpc>
                <a:spcPct val="100000"/>
              </a:lnSpc>
              <a:spcBef>
                <a:spcPts val="2190"/>
              </a:spcBef>
            </a:pPr>
            <a:r>
              <a:rPr sz="1800" spc="-10" dirty="0">
                <a:latin typeface="Calibri"/>
                <a:cs typeface="Calibri"/>
              </a:rPr>
              <a:t>MRS</a:t>
            </a:r>
            <a:r>
              <a:rPr sz="1800" spc="-15" baseline="-20833" dirty="0">
                <a:latin typeface="Calibri"/>
                <a:cs typeface="Calibri"/>
              </a:rPr>
              <a:t>2  </a:t>
            </a:r>
            <a:r>
              <a:rPr sz="1800" dirty="0">
                <a:latin typeface="Calibri"/>
                <a:cs typeface="Calibri"/>
              </a:rPr>
              <a:t>=</a:t>
            </a:r>
            <a:r>
              <a:rPr sz="1800" spc="-185" dirty="0">
                <a:latin typeface="Calibri"/>
                <a:cs typeface="Calibri"/>
              </a:rPr>
              <a:t> </a:t>
            </a:r>
            <a:r>
              <a:rPr sz="1800" spc="-10" dirty="0">
                <a:latin typeface="Calibri"/>
                <a:cs typeface="Calibri"/>
              </a:rPr>
              <a:t>MRT</a:t>
            </a:r>
            <a:r>
              <a:rPr sz="1800" spc="-15" baseline="-20833" dirty="0">
                <a:latin typeface="Calibri"/>
                <a:cs typeface="Calibri"/>
              </a:rPr>
              <a:t>2</a:t>
            </a:r>
            <a:endParaRPr sz="1800" baseline="-20833">
              <a:latin typeface="Calibri"/>
              <a:cs typeface="Calibri"/>
            </a:endParaRPr>
          </a:p>
          <a:p>
            <a:pPr marL="612140">
              <a:lnSpc>
                <a:spcPct val="100000"/>
              </a:lnSpc>
              <a:spcBef>
                <a:spcPts val="1285"/>
              </a:spcBef>
            </a:pPr>
            <a:r>
              <a:rPr sz="2400" spc="-5" dirty="0">
                <a:latin typeface="Arial"/>
                <a:cs typeface="Arial"/>
              </a:rPr>
              <a:t>individual</a:t>
            </a:r>
            <a:r>
              <a:rPr sz="2400" spc="-7" baseline="-20833" dirty="0">
                <a:latin typeface="Arial"/>
                <a:cs typeface="Arial"/>
              </a:rPr>
              <a:t>1</a:t>
            </a:r>
            <a:endParaRPr sz="2400" baseline="-20833">
              <a:latin typeface="Arial"/>
              <a:cs typeface="Arial"/>
            </a:endParaRPr>
          </a:p>
        </p:txBody>
      </p:sp>
      <p:sp>
        <p:nvSpPr>
          <p:cNvPr id="15" name="object 15"/>
          <p:cNvSpPr txBox="1"/>
          <p:nvPr/>
        </p:nvSpPr>
        <p:spPr>
          <a:xfrm>
            <a:off x="5405754" y="5434228"/>
            <a:ext cx="3255645" cy="1005205"/>
          </a:xfrm>
          <a:prstGeom prst="rect">
            <a:avLst/>
          </a:prstGeom>
        </p:spPr>
        <p:txBody>
          <a:bodyPr vert="horz" wrap="square" lIns="0" tIns="34925" rIns="0" bIns="0" rtlCol="0">
            <a:spAutoFit/>
          </a:bodyPr>
          <a:lstStyle/>
          <a:p>
            <a:pPr marL="1346200">
              <a:lnSpc>
                <a:spcPct val="100000"/>
              </a:lnSpc>
              <a:spcBef>
                <a:spcPts val="275"/>
              </a:spcBef>
            </a:pPr>
            <a:r>
              <a:rPr sz="1800" spc="-10" dirty="0">
                <a:latin typeface="Calibri"/>
                <a:cs typeface="Calibri"/>
              </a:rPr>
              <a:t>MRS</a:t>
            </a:r>
            <a:r>
              <a:rPr sz="1800" spc="-15" baseline="-20833" dirty="0">
                <a:latin typeface="Calibri"/>
                <a:cs typeface="Calibri"/>
              </a:rPr>
              <a:t>1 </a:t>
            </a:r>
            <a:r>
              <a:rPr sz="1800" dirty="0">
                <a:latin typeface="Calibri"/>
                <a:cs typeface="Calibri"/>
              </a:rPr>
              <a:t>=</a:t>
            </a:r>
            <a:r>
              <a:rPr sz="1800" spc="-120" dirty="0">
                <a:latin typeface="Calibri"/>
                <a:cs typeface="Calibri"/>
              </a:rPr>
              <a:t> </a:t>
            </a:r>
            <a:r>
              <a:rPr sz="1800" spc="-10" dirty="0">
                <a:latin typeface="Calibri"/>
                <a:cs typeface="Calibri"/>
              </a:rPr>
              <a:t>MRT</a:t>
            </a:r>
            <a:r>
              <a:rPr sz="1800" spc="-15" baseline="-20833" dirty="0">
                <a:latin typeface="Calibri"/>
                <a:cs typeface="Calibri"/>
              </a:rPr>
              <a:t>1</a:t>
            </a:r>
            <a:endParaRPr sz="1800" baseline="-20833">
              <a:latin typeface="Calibri"/>
              <a:cs typeface="Calibri"/>
            </a:endParaRPr>
          </a:p>
          <a:p>
            <a:pPr marR="55880" algn="r">
              <a:lnSpc>
                <a:spcPts val="2570"/>
              </a:lnSpc>
              <a:spcBef>
                <a:spcPts val="235"/>
              </a:spcBef>
            </a:pPr>
            <a:r>
              <a:rPr sz="2400" spc="-10" dirty="0">
                <a:latin typeface="Arial"/>
                <a:cs typeface="Arial"/>
              </a:rPr>
              <a:t>C</a:t>
            </a:r>
            <a:r>
              <a:rPr sz="2400" spc="-7" baseline="-20833" dirty="0">
                <a:latin typeface="Arial"/>
                <a:cs typeface="Arial"/>
              </a:rPr>
              <a:t>0</a:t>
            </a:r>
            <a:endParaRPr sz="2400" baseline="-20833">
              <a:latin typeface="Arial"/>
              <a:cs typeface="Arial"/>
            </a:endParaRPr>
          </a:p>
          <a:p>
            <a:pPr marL="50800">
              <a:lnSpc>
                <a:spcPts val="2570"/>
              </a:lnSpc>
            </a:pPr>
            <a:r>
              <a:rPr sz="2400" spc="-5" dirty="0">
                <a:latin typeface="Arial"/>
                <a:cs typeface="Arial"/>
              </a:rPr>
              <a:t>y</a:t>
            </a:r>
            <a:r>
              <a:rPr sz="2400" spc="-7" baseline="-20833" dirty="0">
                <a:latin typeface="Arial"/>
                <a:cs typeface="Arial"/>
              </a:rPr>
              <a:t>0</a:t>
            </a:r>
            <a:endParaRPr sz="2400" baseline="-20833">
              <a:latin typeface="Arial"/>
              <a:cs typeface="Arial"/>
            </a:endParaRPr>
          </a:p>
        </p:txBody>
      </p:sp>
      <p:sp>
        <p:nvSpPr>
          <p:cNvPr id="16" name="object 16"/>
          <p:cNvSpPr txBox="1"/>
          <p:nvPr/>
        </p:nvSpPr>
        <p:spPr>
          <a:xfrm>
            <a:off x="3751326" y="1271777"/>
            <a:ext cx="4807585" cy="666115"/>
          </a:xfrm>
          <a:prstGeom prst="rect">
            <a:avLst/>
          </a:prstGeom>
        </p:spPr>
        <p:txBody>
          <a:bodyPr vert="horz" wrap="square" lIns="0" tIns="13335" rIns="0" bIns="0" rtlCol="0">
            <a:spAutoFit/>
          </a:bodyPr>
          <a:lstStyle/>
          <a:p>
            <a:pPr marL="12700" marR="5080" algn="just">
              <a:lnSpc>
                <a:spcPct val="100000"/>
              </a:lnSpc>
              <a:spcBef>
                <a:spcPts val="105"/>
              </a:spcBef>
            </a:pPr>
            <a:r>
              <a:rPr sz="1400" spc="-10" dirty="0">
                <a:latin typeface="Calibri"/>
                <a:cs typeface="Calibri"/>
              </a:rPr>
              <a:t>Introducing </a:t>
            </a:r>
            <a:r>
              <a:rPr sz="1400" spc="-5" dirty="0">
                <a:latin typeface="Calibri"/>
                <a:cs typeface="Calibri"/>
              </a:rPr>
              <a:t>two individuals </a:t>
            </a:r>
            <a:r>
              <a:rPr sz="1400" dirty="0">
                <a:latin typeface="Calibri"/>
                <a:cs typeface="Calibri"/>
              </a:rPr>
              <a:t>. </a:t>
            </a:r>
            <a:r>
              <a:rPr sz="1400" spc="-10" dirty="0">
                <a:latin typeface="Calibri"/>
                <a:cs typeface="Calibri"/>
              </a:rPr>
              <a:t>Each </a:t>
            </a:r>
            <a:r>
              <a:rPr sz="1400" spc="-5" dirty="0">
                <a:latin typeface="Calibri"/>
                <a:cs typeface="Calibri"/>
              </a:rPr>
              <a:t>individual would </a:t>
            </a:r>
            <a:r>
              <a:rPr sz="1400" spc="-15" dirty="0">
                <a:latin typeface="Calibri"/>
                <a:cs typeface="Calibri"/>
              </a:rPr>
              <a:t>like </a:t>
            </a:r>
            <a:r>
              <a:rPr sz="1400" spc="-10" dirty="0">
                <a:latin typeface="Calibri"/>
                <a:cs typeface="Calibri"/>
              </a:rPr>
              <a:t>to invest </a:t>
            </a:r>
            <a:r>
              <a:rPr sz="1400" dirty="0">
                <a:latin typeface="Calibri"/>
                <a:cs typeface="Calibri"/>
              </a:rPr>
              <a:t>in  </a:t>
            </a:r>
            <a:r>
              <a:rPr sz="1400" spc="-5" dirty="0">
                <a:latin typeface="Calibri"/>
                <a:cs typeface="Calibri"/>
              </a:rPr>
              <a:t>projects up </a:t>
            </a:r>
            <a:r>
              <a:rPr sz="1400" spc="-10" dirty="0">
                <a:latin typeface="Calibri"/>
                <a:cs typeface="Calibri"/>
              </a:rPr>
              <a:t>to </a:t>
            </a:r>
            <a:r>
              <a:rPr sz="1400" dirty="0">
                <a:latin typeface="Calibri"/>
                <a:cs typeface="Calibri"/>
              </a:rPr>
              <a:t>a </a:t>
            </a:r>
            <a:r>
              <a:rPr sz="1400" spc="-10" dirty="0">
                <a:latin typeface="Calibri"/>
                <a:cs typeface="Calibri"/>
              </a:rPr>
              <a:t>point </a:t>
            </a:r>
            <a:r>
              <a:rPr sz="1400" spc="-5" dirty="0">
                <a:latin typeface="Calibri"/>
                <a:cs typeface="Calibri"/>
              </a:rPr>
              <a:t>where subjective </a:t>
            </a:r>
            <a:r>
              <a:rPr sz="1400" spc="-15" dirty="0">
                <a:latin typeface="Calibri"/>
                <a:cs typeface="Calibri"/>
              </a:rPr>
              <a:t>rate </a:t>
            </a:r>
            <a:r>
              <a:rPr sz="1400" spc="-5" dirty="0">
                <a:latin typeface="Calibri"/>
                <a:cs typeface="Calibri"/>
              </a:rPr>
              <a:t>of </a:t>
            </a:r>
            <a:r>
              <a:rPr sz="1400" spc="-10" dirty="0">
                <a:latin typeface="Calibri"/>
                <a:cs typeface="Calibri"/>
              </a:rPr>
              <a:t>return </a:t>
            </a:r>
            <a:r>
              <a:rPr sz="1400" spc="-5" dirty="0">
                <a:latin typeface="Calibri"/>
                <a:cs typeface="Calibri"/>
              </a:rPr>
              <a:t>(MRS) equal  the marginal </a:t>
            </a:r>
            <a:r>
              <a:rPr sz="1400" spc="-15" dirty="0">
                <a:latin typeface="Calibri"/>
                <a:cs typeface="Calibri"/>
              </a:rPr>
              <a:t>rate </a:t>
            </a:r>
            <a:r>
              <a:rPr sz="1400" spc="-5" dirty="0">
                <a:latin typeface="Calibri"/>
                <a:cs typeface="Calibri"/>
              </a:rPr>
              <a:t>of transformation (MRT). The two</a:t>
            </a:r>
            <a:r>
              <a:rPr sz="1400" spc="10" dirty="0">
                <a:latin typeface="Calibri"/>
                <a:cs typeface="Calibri"/>
              </a:rPr>
              <a:t> </a:t>
            </a:r>
            <a:r>
              <a:rPr sz="1400" spc="-5" dirty="0">
                <a:latin typeface="Calibri"/>
                <a:cs typeface="Calibri"/>
              </a:rPr>
              <a:t>individuals</a:t>
            </a:r>
            <a:endParaRPr sz="1400">
              <a:latin typeface="Calibri"/>
              <a:cs typeface="Calibri"/>
            </a:endParaRPr>
          </a:p>
        </p:txBody>
      </p:sp>
      <p:sp>
        <p:nvSpPr>
          <p:cNvPr id="17" name="object 17"/>
          <p:cNvSpPr txBox="1"/>
          <p:nvPr/>
        </p:nvSpPr>
        <p:spPr>
          <a:xfrm>
            <a:off x="3751326" y="1911857"/>
            <a:ext cx="4749800" cy="1093470"/>
          </a:xfrm>
          <a:prstGeom prst="rect">
            <a:avLst/>
          </a:prstGeom>
        </p:spPr>
        <p:txBody>
          <a:bodyPr vert="horz" wrap="square" lIns="0" tIns="13335" rIns="0" bIns="0" rtlCol="0">
            <a:spAutoFit/>
          </a:bodyPr>
          <a:lstStyle/>
          <a:p>
            <a:pPr marL="12700" marR="5080">
              <a:lnSpc>
                <a:spcPct val="100000"/>
              </a:lnSpc>
              <a:spcBef>
                <a:spcPts val="105"/>
              </a:spcBef>
            </a:pPr>
            <a:r>
              <a:rPr sz="1400" spc="-10" dirty="0">
                <a:latin typeface="Calibri"/>
                <a:cs typeface="Calibri"/>
              </a:rPr>
              <a:t>(investors) </a:t>
            </a:r>
            <a:r>
              <a:rPr sz="1400" spc="-5" dirty="0">
                <a:latin typeface="Calibri"/>
                <a:cs typeface="Calibri"/>
              </a:rPr>
              <a:t>would hence not agree on the amount of projects </a:t>
            </a:r>
            <a:r>
              <a:rPr sz="1400" dirty="0">
                <a:latin typeface="Calibri"/>
                <a:cs typeface="Calibri"/>
              </a:rPr>
              <a:t>a  </a:t>
            </a:r>
            <a:r>
              <a:rPr sz="1400" spc="-20" dirty="0">
                <a:latin typeface="Calibri"/>
                <a:cs typeface="Calibri"/>
              </a:rPr>
              <a:t>manager, </a:t>
            </a:r>
            <a:r>
              <a:rPr sz="1400" spc="-10" dirty="0">
                <a:latin typeface="Calibri"/>
                <a:cs typeface="Calibri"/>
              </a:rPr>
              <a:t>executing </a:t>
            </a:r>
            <a:r>
              <a:rPr sz="1400" spc="-5" dirty="0">
                <a:latin typeface="Calibri"/>
                <a:cs typeface="Calibri"/>
              </a:rPr>
              <a:t>the production opportunity set, should </a:t>
            </a:r>
            <a:r>
              <a:rPr sz="1400" spc="-10" dirty="0">
                <a:latin typeface="Calibri"/>
                <a:cs typeface="Calibri"/>
              </a:rPr>
              <a:t>invest  </a:t>
            </a:r>
            <a:r>
              <a:rPr sz="1400" dirty="0">
                <a:latin typeface="Calibri"/>
                <a:cs typeface="Calibri"/>
              </a:rPr>
              <a:t>in. With </a:t>
            </a:r>
            <a:r>
              <a:rPr sz="1400" spc="-5" dirty="0">
                <a:latin typeface="Calibri"/>
                <a:cs typeface="Calibri"/>
              </a:rPr>
              <a:t>no capital </a:t>
            </a:r>
            <a:r>
              <a:rPr sz="1400" spc="-10" dirty="0">
                <a:latin typeface="Calibri"/>
                <a:cs typeface="Calibri"/>
              </a:rPr>
              <a:t>markets investors </a:t>
            </a:r>
            <a:r>
              <a:rPr sz="1400" dirty="0">
                <a:latin typeface="Calibri"/>
                <a:cs typeface="Calibri"/>
              </a:rPr>
              <a:t>will </a:t>
            </a:r>
            <a:r>
              <a:rPr sz="1400" spc="-5" dirty="0">
                <a:latin typeface="Calibri"/>
                <a:cs typeface="Calibri"/>
              </a:rPr>
              <a:t>not </a:t>
            </a:r>
            <a:r>
              <a:rPr sz="1400" spc="-10" dirty="0">
                <a:latin typeface="Calibri"/>
                <a:cs typeface="Calibri"/>
              </a:rPr>
              <a:t>reach </a:t>
            </a:r>
            <a:r>
              <a:rPr sz="1400" dirty="0">
                <a:latin typeface="Calibri"/>
                <a:cs typeface="Calibri"/>
              </a:rPr>
              <a:t>its </a:t>
            </a:r>
            <a:r>
              <a:rPr sz="1400" spc="-5" dirty="0">
                <a:latin typeface="Calibri"/>
                <a:cs typeface="Calibri"/>
              </a:rPr>
              <a:t>optimal  </a:t>
            </a:r>
            <a:r>
              <a:rPr sz="1400" spc="-15" dirty="0">
                <a:latin typeface="Calibri"/>
                <a:cs typeface="Calibri"/>
              </a:rPr>
              <a:t>utility. </a:t>
            </a:r>
            <a:r>
              <a:rPr sz="1400" spc="-5" dirty="0">
                <a:latin typeface="Calibri"/>
                <a:cs typeface="Calibri"/>
              </a:rPr>
              <a:t>Individual </a:t>
            </a:r>
            <a:r>
              <a:rPr sz="1400" dirty="0">
                <a:latin typeface="Calibri"/>
                <a:cs typeface="Calibri"/>
              </a:rPr>
              <a:t>1 will </a:t>
            </a:r>
            <a:r>
              <a:rPr sz="1400" spc="-15" dirty="0">
                <a:latin typeface="Calibri"/>
                <a:cs typeface="Calibri"/>
              </a:rPr>
              <a:t>prefer </a:t>
            </a:r>
            <a:r>
              <a:rPr sz="1400" spc="-5" dirty="0">
                <a:latin typeface="Calibri"/>
                <a:cs typeface="Calibri"/>
              </a:rPr>
              <a:t>consumption </a:t>
            </a:r>
            <a:r>
              <a:rPr sz="1400" spc="-10" dirty="0">
                <a:latin typeface="Calibri"/>
                <a:cs typeface="Calibri"/>
              </a:rPr>
              <a:t>pattern </a:t>
            </a:r>
            <a:r>
              <a:rPr sz="1400" dirty="0">
                <a:latin typeface="Calibri"/>
                <a:cs typeface="Calibri"/>
              </a:rPr>
              <a:t>A </a:t>
            </a:r>
            <a:r>
              <a:rPr sz="1400" spc="-5" dirty="0">
                <a:latin typeface="Calibri"/>
                <a:cs typeface="Calibri"/>
              </a:rPr>
              <a:t>and  individual </a:t>
            </a:r>
            <a:r>
              <a:rPr sz="1400" dirty="0">
                <a:latin typeface="Calibri"/>
                <a:cs typeface="Calibri"/>
              </a:rPr>
              <a:t>2 will </a:t>
            </a:r>
            <a:r>
              <a:rPr sz="1400" spc="-15" dirty="0">
                <a:latin typeface="Calibri"/>
                <a:cs typeface="Calibri"/>
              </a:rPr>
              <a:t>prefer</a:t>
            </a:r>
            <a:r>
              <a:rPr sz="1400" spc="15" dirty="0">
                <a:latin typeface="Calibri"/>
                <a:cs typeface="Calibri"/>
              </a:rPr>
              <a:t> </a:t>
            </a:r>
            <a:r>
              <a:rPr sz="1400" dirty="0">
                <a:latin typeface="Calibri"/>
                <a:cs typeface="Calibri"/>
              </a:rPr>
              <a:t>B.</a:t>
            </a:r>
            <a:endParaRPr sz="1400">
              <a:latin typeface="Calibri"/>
              <a:cs typeface="Calibri"/>
            </a:endParaRPr>
          </a:p>
        </p:txBody>
      </p:sp>
      <p:sp>
        <p:nvSpPr>
          <p:cNvPr id="18" name="object 18"/>
          <p:cNvSpPr txBox="1"/>
          <p:nvPr/>
        </p:nvSpPr>
        <p:spPr>
          <a:xfrm>
            <a:off x="3485769" y="3573526"/>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B</a:t>
            </a:r>
            <a:endParaRPr sz="2400">
              <a:latin typeface="Arial"/>
              <a:cs typeface="Arial"/>
            </a:endParaRPr>
          </a:p>
        </p:txBody>
      </p:sp>
      <p:sp>
        <p:nvSpPr>
          <p:cNvPr id="19" name="object 19"/>
          <p:cNvSpPr txBox="1"/>
          <p:nvPr/>
        </p:nvSpPr>
        <p:spPr>
          <a:xfrm>
            <a:off x="4914646" y="4380103"/>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a:t>
            </a:r>
            <a:endParaRPr sz="240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Important of financial economics</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p:txBody>
          <a:bodyPr/>
          <a:lstStyle/>
          <a:p>
            <a:pPr algn="just"/>
            <a:r>
              <a:rPr lang="en-US" b="1" dirty="0" smtClean="0"/>
              <a:t>Financial economics</a:t>
            </a:r>
            <a:r>
              <a:rPr lang="en-US" dirty="0" smtClean="0"/>
              <a:t> has many aspects. Two of the most </a:t>
            </a:r>
            <a:r>
              <a:rPr lang="en-US" b="1" dirty="0" smtClean="0"/>
              <a:t>important</a:t>
            </a:r>
            <a:r>
              <a:rPr lang="en-US" dirty="0" smtClean="0"/>
              <a:t> are: An </a:t>
            </a:r>
            <a:r>
              <a:rPr lang="en-US" b="1" dirty="0" smtClean="0"/>
              <a:t>important</a:t>
            </a:r>
            <a:r>
              <a:rPr lang="en-US" dirty="0" smtClean="0"/>
              <a:t> part of </a:t>
            </a:r>
            <a:r>
              <a:rPr lang="en-US" b="1" dirty="0" smtClean="0"/>
              <a:t>finance</a:t>
            </a:r>
            <a:r>
              <a:rPr lang="en-US" dirty="0" smtClean="0"/>
              <a:t> is working out the total risk of a portfolio of risky assets, since the total risk may be less than the risk of the individual components. </a:t>
            </a:r>
          </a:p>
          <a:p>
            <a:pPr algn="just"/>
            <a:r>
              <a:rPr lang="en-US" b="1" dirty="0" smtClean="0"/>
              <a:t>Financial economics</a:t>
            </a:r>
            <a:r>
              <a:rPr lang="en-US" dirty="0" smtClean="0"/>
              <a:t> builds heavily on microeconomics and basic accounting concepts.</a:t>
            </a:r>
            <a:endParaRPr lang="en-US" dirty="0"/>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0164" y="461899"/>
            <a:ext cx="6504305" cy="505908"/>
          </a:xfrm>
          <a:prstGeom prst="rect">
            <a:avLst/>
          </a:prstGeom>
        </p:spPr>
        <p:txBody>
          <a:bodyPr vert="horz" wrap="square" lIns="0" tIns="13335" rIns="0" bIns="0" rtlCol="0">
            <a:spAutoFit/>
          </a:bodyPr>
          <a:lstStyle/>
          <a:p>
            <a:pPr marL="12700">
              <a:lnSpc>
                <a:spcPct val="100000"/>
              </a:lnSpc>
              <a:spcBef>
                <a:spcPts val="105"/>
              </a:spcBef>
            </a:pPr>
            <a:r>
              <a:rPr sz="3200" spc="-10" dirty="0"/>
              <a:t>Fisher’s </a:t>
            </a:r>
            <a:r>
              <a:rPr sz="3200" spc="-15" dirty="0"/>
              <a:t>Separation</a:t>
            </a:r>
            <a:r>
              <a:rPr sz="3200" spc="-20" dirty="0"/>
              <a:t> </a:t>
            </a:r>
            <a:r>
              <a:rPr sz="3200" spc="-10" dirty="0"/>
              <a:t>Theorem</a:t>
            </a:r>
            <a:endParaRPr sz="3200"/>
          </a:p>
        </p:txBody>
      </p:sp>
      <p:sp>
        <p:nvSpPr>
          <p:cNvPr id="3" name="object 3"/>
          <p:cNvSpPr/>
          <p:nvPr/>
        </p:nvSpPr>
        <p:spPr>
          <a:xfrm>
            <a:off x="1796795" y="2276855"/>
            <a:ext cx="76200" cy="3672840"/>
          </a:xfrm>
          <a:custGeom>
            <a:avLst/>
            <a:gdLst/>
            <a:ahLst/>
            <a:cxnLst/>
            <a:rect l="l" t="t" r="r" b="b"/>
            <a:pathLst>
              <a:path w="76200" h="3672840">
                <a:moveTo>
                  <a:pt x="44450" y="63500"/>
                </a:moveTo>
                <a:lnTo>
                  <a:pt x="31750" y="63500"/>
                </a:lnTo>
                <a:lnTo>
                  <a:pt x="31750" y="3672840"/>
                </a:lnTo>
                <a:lnTo>
                  <a:pt x="44450" y="3672840"/>
                </a:lnTo>
                <a:lnTo>
                  <a:pt x="44450" y="63500"/>
                </a:lnTo>
                <a:close/>
              </a:path>
              <a:path w="76200" h="3672840">
                <a:moveTo>
                  <a:pt x="38100" y="0"/>
                </a:moveTo>
                <a:lnTo>
                  <a:pt x="0" y="76200"/>
                </a:lnTo>
                <a:lnTo>
                  <a:pt x="31750" y="76200"/>
                </a:lnTo>
                <a:lnTo>
                  <a:pt x="31750" y="63500"/>
                </a:lnTo>
                <a:lnTo>
                  <a:pt x="69850" y="63500"/>
                </a:lnTo>
                <a:lnTo>
                  <a:pt x="38100" y="0"/>
                </a:lnTo>
                <a:close/>
              </a:path>
              <a:path w="76200" h="367284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5911596"/>
            <a:ext cx="6266815" cy="76200"/>
          </a:xfrm>
          <a:custGeom>
            <a:avLst/>
            <a:gdLst/>
            <a:ahLst/>
            <a:cxnLst/>
            <a:rect l="l" t="t" r="r" b="b"/>
            <a:pathLst>
              <a:path w="6266815" h="76200">
                <a:moveTo>
                  <a:pt x="6190487" y="0"/>
                </a:moveTo>
                <a:lnTo>
                  <a:pt x="6190487" y="76199"/>
                </a:lnTo>
                <a:lnTo>
                  <a:pt x="6253987" y="44449"/>
                </a:lnTo>
                <a:lnTo>
                  <a:pt x="6203187" y="44449"/>
                </a:lnTo>
                <a:lnTo>
                  <a:pt x="6203187" y="31749"/>
                </a:lnTo>
                <a:lnTo>
                  <a:pt x="6253987" y="31749"/>
                </a:lnTo>
                <a:lnTo>
                  <a:pt x="6190487" y="0"/>
                </a:lnTo>
                <a:close/>
              </a:path>
              <a:path w="6266815" h="76200">
                <a:moveTo>
                  <a:pt x="6190487" y="31749"/>
                </a:moveTo>
                <a:lnTo>
                  <a:pt x="0" y="31749"/>
                </a:lnTo>
                <a:lnTo>
                  <a:pt x="0" y="44449"/>
                </a:lnTo>
                <a:lnTo>
                  <a:pt x="6190487" y="44449"/>
                </a:lnTo>
                <a:lnTo>
                  <a:pt x="6190487" y="31749"/>
                </a:lnTo>
                <a:close/>
              </a:path>
              <a:path w="6266815" h="76200">
                <a:moveTo>
                  <a:pt x="6253987" y="31749"/>
                </a:moveTo>
                <a:lnTo>
                  <a:pt x="6203187" y="31749"/>
                </a:lnTo>
                <a:lnTo>
                  <a:pt x="6203187" y="44449"/>
                </a:lnTo>
                <a:lnTo>
                  <a:pt x="6253987" y="44449"/>
                </a:lnTo>
                <a:lnTo>
                  <a:pt x="6266687" y="38099"/>
                </a:lnTo>
                <a:lnTo>
                  <a:pt x="6253987" y="31749"/>
                </a:lnTo>
                <a:close/>
              </a:path>
            </a:pathLst>
          </a:custGeom>
          <a:solidFill>
            <a:srgbClr val="000000"/>
          </a:solidFill>
        </p:spPr>
        <p:txBody>
          <a:bodyPr wrap="square" lIns="0" tIns="0" rIns="0" bIns="0" rtlCol="0"/>
          <a:lstStyle/>
          <a:p>
            <a:endParaRPr/>
          </a:p>
        </p:txBody>
      </p:sp>
      <p:sp>
        <p:nvSpPr>
          <p:cNvPr id="5" name="object 5"/>
          <p:cNvSpPr txBox="1"/>
          <p:nvPr/>
        </p:nvSpPr>
        <p:spPr>
          <a:xfrm>
            <a:off x="1293241" y="1889505"/>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1</a:t>
            </a:r>
            <a:endParaRPr sz="2400" baseline="-20833">
              <a:latin typeface="Arial"/>
              <a:cs typeface="Arial"/>
            </a:endParaRPr>
          </a:p>
        </p:txBody>
      </p:sp>
      <p:sp>
        <p:nvSpPr>
          <p:cNvPr id="6" name="object 6"/>
          <p:cNvSpPr/>
          <p:nvPr/>
        </p:nvSpPr>
        <p:spPr>
          <a:xfrm>
            <a:off x="4644390" y="2637282"/>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7"/>
                </a:lnTo>
                <a:lnTo>
                  <a:pt x="750005" y="1968223"/>
                </a:lnTo>
                <a:lnTo>
                  <a:pt x="782750" y="1991123"/>
                </a:lnTo>
                <a:lnTo>
                  <a:pt x="817362" y="2013584"/>
                </a:lnTo>
                <a:lnTo>
                  <a:pt x="853768" y="2035612"/>
                </a:lnTo>
                <a:lnTo>
                  <a:pt x="891895" y="2057212"/>
                </a:lnTo>
                <a:lnTo>
                  <a:pt x="931670" y="2078389"/>
                </a:lnTo>
                <a:lnTo>
                  <a:pt x="973020" y="2099149"/>
                </a:lnTo>
                <a:lnTo>
                  <a:pt x="1015871" y="2119498"/>
                </a:lnTo>
                <a:lnTo>
                  <a:pt x="1060150" y="2139441"/>
                </a:lnTo>
                <a:lnTo>
                  <a:pt x="1105785" y="2158984"/>
                </a:lnTo>
                <a:lnTo>
                  <a:pt x="1152702" y="2178133"/>
                </a:lnTo>
                <a:lnTo>
                  <a:pt x="1200827" y="2196892"/>
                </a:lnTo>
                <a:lnTo>
                  <a:pt x="1250089" y="2215268"/>
                </a:lnTo>
                <a:lnTo>
                  <a:pt x="1300413" y="2233266"/>
                </a:lnTo>
                <a:lnTo>
                  <a:pt x="1351727" y="2250892"/>
                </a:lnTo>
                <a:lnTo>
                  <a:pt x="1403957" y="2268150"/>
                </a:lnTo>
                <a:lnTo>
                  <a:pt x="1457030" y="2285048"/>
                </a:lnTo>
                <a:lnTo>
                  <a:pt x="1510874" y="2301590"/>
                </a:lnTo>
                <a:lnTo>
                  <a:pt x="1565414" y="2317782"/>
                </a:lnTo>
                <a:lnTo>
                  <a:pt x="1620578" y="2333629"/>
                </a:lnTo>
                <a:lnTo>
                  <a:pt x="1676293" y="2349138"/>
                </a:lnTo>
                <a:lnTo>
                  <a:pt x="1732486" y="2364313"/>
                </a:lnTo>
                <a:lnTo>
                  <a:pt x="1789083" y="2379160"/>
                </a:lnTo>
                <a:lnTo>
                  <a:pt x="1846011" y="2393685"/>
                </a:lnTo>
                <a:lnTo>
                  <a:pt x="1903197" y="2407894"/>
                </a:lnTo>
                <a:lnTo>
                  <a:pt x="1960568" y="2421791"/>
                </a:lnTo>
                <a:lnTo>
                  <a:pt x="2018051" y="2435383"/>
                </a:lnTo>
                <a:lnTo>
                  <a:pt x="2075573" y="2448675"/>
                </a:lnTo>
                <a:lnTo>
                  <a:pt x="2133060" y="2461672"/>
                </a:lnTo>
                <a:lnTo>
                  <a:pt x="2190439" y="2474381"/>
                </a:lnTo>
                <a:lnTo>
                  <a:pt x="2247638" y="2486806"/>
                </a:lnTo>
                <a:lnTo>
                  <a:pt x="2304583" y="2498954"/>
                </a:lnTo>
                <a:lnTo>
                  <a:pt x="2361201" y="2510830"/>
                </a:lnTo>
                <a:lnTo>
                  <a:pt x="2417419" y="2522439"/>
                </a:lnTo>
                <a:lnTo>
                  <a:pt x="2473164" y="2533787"/>
                </a:lnTo>
                <a:lnTo>
                  <a:pt x="2528362" y="2544880"/>
                </a:lnTo>
                <a:lnTo>
                  <a:pt x="2582940" y="2555723"/>
                </a:lnTo>
                <a:lnTo>
                  <a:pt x="2636826" y="2566322"/>
                </a:lnTo>
                <a:lnTo>
                  <a:pt x="2689946" y="2576682"/>
                </a:lnTo>
                <a:lnTo>
                  <a:pt x="2742227" y="2586809"/>
                </a:lnTo>
                <a:lnTo>
                  <a:pt x="2793595" y="2596708"/>
                </a:lnTo>
                <a:lnTo>
                  <a:pt x="2843979" y="2606386"/>
                </a:lnTo>
                <a:lnTo>
                  <a:pt x="2893304" y="2615847"/>
                </a:lnTo>
                <a:lnTo>
                  <a:pt x="2941497" y="2625097"/>
                </a:lnTo>
                <a:lnTo>
                  <a:pt x="2988486" y="2634142"/>
                </a:lnTo>
                <a:lnTo>
                  <a:pt x="3034197" y="2642987"/>
                </a:lnTo>
                <a:lnTo>
                  <a:pt x="3078557" y="2651638"/>
                </a:lnTo>
                <a:lnTo>
                  <a:pt x="3121493" y="2660100"/>
                </a:lnTo>
                <a:lnTo>
                  <a:pt x="3162931" y="2668380"/>
                </a:lnTo>
                <a:lnTo>
                  <a:pt x="3202799" y="2676482"/>
                </a:lnTo>
                <a:lnTo>
                  <a:pt x="3241024" y="2684412"/>
                </a:lnTo>
                <a:lnTo>
                  <a:pt x="3312249" y="2699779"/>
                </a:lnTo>
                <a:lnTo>
                  <a:pt x="3376023" y="2714526"/>
                </a:lnTo>
                <a:lnTo>
                  <a:pt x="3431760" y="2728696"/>
                </a:lnTo>
                <a:lnTo>
                  <a:pt x="3456432" y="2735579"/>
                </a:lnTo>
              </a:path>
            </a:pathLst>
          </a:custGeom>
          <a:ln w="25908">
            <a:solidFill>
              <a:srgbClr val="000000"/>
            </a:solidFill>
            <a:prstDash val="lgDash"/>
          </a:ln>
        </p:spPr>
        <p:txBody>
          <a:bodyPr wrap="square" lIns="0" tIns="0" rIns="0" bIns="0" rtlCol="0"/>
          <a:lstStyle/>
          <a:p>
            <a:endParaRPr/>
          </a:p>
        </p:txBody>
      </p:sp>
      <p:sp>
        <p:nvSpPr>
          <p:cNvPr id="7" name="object 7"/>
          <p:cNvSpPr/>
          <p:nvPr/>
        </p:nvSpPr>
        <p:spPr>
          <a:xfrm>
            <a:off x="2484882" y="1341882"/>
            <a:ext cx="3888104" cy="2809240"/>
          </a:xfrm>
          <a:custGeom>
            <a:avLst/>
            <a:gdLst/>
            <a:ahLst/>
            <a:cxnLst/>
            <a:rect l="l" t="t" r="r" b="b"/>
            <a:pathLst>
              <a:path w="3888104" h="2809240">
                <a:moveTo>
                  <a:pt x="0" y="0"/>
                </a:moveTo>
                <a:lnTo>
                  <a:pt x="5248" y="49858"/>
                </a:lnTo>
                <a:lnTo>
                  <a:pt x="10532" y="99698"/>
                </a:lnTo>
                <a:lnTo>
                  <a:pt x="15886" y="149501"/>
                </a:lnTo>
                <a:lnTo>
                  <a:pt x="21344" y="199250"/>
                </a:lnTo>
                <a:lnTo>
                  <a:pt x="26943" y="248925"/>
                </a:lnTo>
                <a:lnTo>
                  <a:pt x="32717" y="298509"/>
                </a:lnTo>
                <a:lnTo>
                  <a:pt x="38701" y="347983"/>
                </a:lnTo>
                <a:lnTo>
                  <a:pt x="44929" y="397329"/>
                </a:lnTo>
                <a:lnTo>
                  <a:pt x="51438" y="446529"/>
                </a:lnTo>
                <a:lnTo>
                  <a:pt x="58262" y="495565"/>
                </a:lnTo>
                <a:lnTo>
                  <a:pt x="65436" y="544417"/>
                </a:lnTo>
                <a:lnTo>
                  <a:pt x="72995" y="593068"/>
                </a:lnTo>
                <a:lnTo>
                  <a:pt x="80973" y="641500"/>
                </a:lnTo>
                <a:lnTo>
                  <a:pt x="89407" y="689694"/>
                </a:lnTo>
                <a:lnTo>
                  <a:pt x="98331" y="737632"/>
                </a:lnTo>
                <a:lnTo>
                  <a:pt x="107780" y="785296"/>
                </a:lnTo>
                <a:lnTo>
                  <a:pt x="117789" y="832667"/>
                </a:lnTo>
                <a:lnTo>
                  <a:pt x="128393" y="879728"/>
                </a:lnTo>
                <a:lnTo>
                  <a:pt x="139627" y="926459"/>
                </a:lnTo>
                <a:lnTo>
                  <a:pt x="151526" y="972842"/>
                </a:lnTo>
                <a:lnTo>
                  <a:pt x="164125" y="1018860"/>
                </a:lnTo>
                <a:lnTo>
                  <a:pt x="177459" y="1064494"/>
                </a:lnTo>
                <a:lnTo>
                  <a:pt x="191563" y="1109725"/>
                </a:lnTo>
                <a:lnTo>
                  <a:pt x="206472" y="1154536"/>
                </a:lnTo>
                <a:lnTo>
                  <a:pt x="222221" y="1198908"/>
                </a:lnTo>
                <a:lnTo>
                  <a:pt x="238846" y="1242823"/>
                </a:lnTo>
                <a:lnTo>
                  <a:pt x="256380" y="1286263"/>
                </a:lnTo>
                <a:lnTo>
                  <a:pt x="274859" y="1329208"/>
                </a:lnTo>
                <a:lnTo>
                  <a:pt x="294318" y="1371642"/>
                </a:lnTo>
                <a:lnTo>
                  <a:pt x="314793" y="1413545"/>
                </a:lnTo>
                <a:lnTo>
                  <a:pt x="336317" y="1454899"/>
                </a:lnTo>
                <a:lnTo>
                  <a:pt x="358927" y="1495687"/>
                </a:lnTo>
                <a:lnTo>
                  <a:pt x="382656" y="1535890"/>
                </a:lnTo>
                <a:lnTo>
                  <a:pt x="407541" y="1575489"/>
                </a:lnTo>
                <a:lnTo>
                  <a:pt x="433615" y="1614466"/>
                </a:lnTo>
                <a:lnTo>
                  <a:pt x="460915" y="1652803"/>
                </a:lnTo>
                <a:lnTo>
                  <a:pt x="489475" y="1690482"/>
                </a:lnTo>
                <a:lnTo>
                  <a:pt x="519329" y="1727484"/>
                </a:lnTo>
                <a:lnTo>
                  <a:pt x="550514" y="1763791"/>
                </a:lnTo>
                <a:lnTo>
                  <a:pt x="583064" y="1799385"/>
                </a:lnTo>
                <a:lnTo>
                  <a:pt x="617014" y="1834248"/>
                </a:lnTo>
                <a:lnTo>
                  <a:pt x="652399" y="1868360"/>
                </a:lnTo>
                <a:lnTo>
                  <a:pt x="689254" y="1901705"/>
                </a:lnTo>
                <a:lnTo>
                  <a:pt x="727614" y="1934263"/>
                </a:lnTo>
                <a:lnTo>
                  <a:pt x="767514" y="1966017"/>
                </a:lnTo>
                <a:lnTo>
                  <a:pt x="808990" y="1996947"/>
                </a:lnTo>
                <a:lnTo>
                  <a:pt x="840294" y="2018690"/>
                </a:lnTo>
                <a:lnTo>
                  <a:pt x="873397" y="2040056"/>
                </a:lnTo>
                <a:lnTo>
                  <a:pt x="908238" y="2061052"/>
                </a:lnTo>
                <a:lnTo>
                  <a:pt x="944755" y="2081681"/>
                </a:lnTo>
                <a:lnTo>
                  <a:pt x="982887" y="2101946"/>
                </a:lnTo>
                <a:lnTo>
                  <a:pt x="1022573" y="2121854"/>
                </a:lnTo>
                <a:lnTo>
                  <a:pt x="1063752" y="2141407"/>
                </a:lnTo>
                <a:lnTo>
                  <a:pt x="1106362" y="2160611"/>
                </a:lnTo>
                <a:lnTo>
                  <a:pt x="1150342" y="2179468"/>
                </a:lnTo>
                <a:lnTo>
                  <a:pt x="1195631" y="2197985"/>
                </a:lnTo>
                <a:lnTo>
                  <a:pt x="1242168" y="2216164"/>
                </a:lnTo>
                <a:lnTo>
                  <a:pt x="1289891" y="2234010"/>
                </a:lnTo>
                <a:lnTo>
                  <a:pt x="1338740" y="2251527"/>
                </a:lnTo>
                <a:lnTo>
                  <a:pt x="1388652" y="2268720"/>
                </a:lnTo>
                <a:lnTo>
                  <a:pt x="1439567" y="2285593"/>
                </a:lnTo>
                <a:lnTo>
                  <a:pt x="1491424" y="2302150"/>
                </a:lnTo>
                <a:lnTo>
                  <a:pt x="1544161" y="2318396"/>
                </a:lnTo>
                <a:lnTo>
                  <a:pt x="1597717" y="2334334"/>
                </a:lnTo>
                <a:lnTo>
                  <a:pt x="1652031" y="2349968"/>
                </a:lnTo>
                <a:lnTo>
                  <a:pt x="1707042" y="2365304"/>
                </a:lnTo>
                <a:lnTo>
                  <a:pt x="1762688" y="2380346"/>
                </a:lnTo>
                <a:lnTo>
                  <a:pt x="1818908" y="2395097"/>
                </a:lnTo>
                <a:lnTo>
                  <a:pt x="1875641" y="2409561"/>
                </a:lnTo>
                <a:lnTo>
                  <a:pt x="1932826" y="2423744"/>
                </a:lnTo>
                <a:lnTo>
                  <a:pt x="1990402" y="2437649"/>
                </a:lnTo>
                <a:lnTo>
                  <a:pt x="2048306" y="2451281"/>
                </a:lnTo>
                <a:lnTo>
                  <a:pt x="2106479" y="2464644"/>
                </a:lnTo>
                <a:lnTo>
                  <a:pt x="2164859" y="2477742"/>
                </a:lnTo>
                <a:lnTo>
                  <a:pt x="2223384" y="2490579"/>
                </a:lnTo>
                <a:lnTo>
                  <a:pt x="2281993" y="2503160"/>
                </a:lnTo>
                <a:lnTo>
                  <a:pt x="2340626" y="2515489"/>
                </a:lnTo>
                <a:lnTo>
                  <a:pt x="2399220" y="2527569"/>
                </a:lnTo>
                <a:lnTo>
                  <a:pt x="2457715" y="2539407"/>
                </a:lnTo>
                <a:lnTo>
                  <a:pt x="2516050" y="2551004"/>
                </a:lnTo>
                <a:lnTo>
                  <a:pt x="2574162" y="2562367"/>
                </a:lnTo>
                <a:lnTo>
                  <a:pt x="2631992" y="2573499"/>
                </a:lnTo>
                <a:lnTo>
                  <a:pt x="2689477" y="2584405"/>
                </a:lnTo>
                <a:lnTo>
                  <a:pt x="2746557" y="2595087"/>
                </a:lnTo>
                <a:lnTo>
                  <a:pt x="2803170" y="2605552"/>
                </a:lnTo>
                <a:lnTo>
                  <a:pt x="2859256" y="2615803"/>
                </a:lnTo>
                <a:lnTo>
                  <a:pt x="2914752" y="2625845"/>
                </a:lnTo>
                <a:lnTo>
                  <a:pt x="2969597" y="2635681"/>
                </a:lnTo>
                <a:lnTo>
                  <a:pt x="3023731" y="2645316"/>
                </a:lnTo>
                <a:lnTo>
                  <a:pt x="3077093" y="2654754"/>
                </a:lnTo>
                <a:lnTo>
                  <a:pt x="3129620" y="2664000"/>
                </a:lnTo>
                <a:lnTo>
                  <a:pt x="3181252" y="2673057"/>
                </a:lnTo>
                <a:lnTo>
                  <a:pt x="3231927" y="2681930"/>
                </a:lnTo>
                <a:lnTo>
                  <a:pt x="3281584" y="2690623"/>
                </a:lnTo>
                <a:lnTo>
                  <a:pt x="3330163" y="2699141"/>
                </a:lnTo>
                <a:lnTo>
                  <a:pt x="3377601" y="2707488"/>
                </a:lnTo>
                <a:lnTo>
                  <a:pt x="3423838" y="2715667"/>
                </a:lnTo>
                <a:lnTo>
                  <a:pt x="3468812" y="2723684"/>
                </a:lnTo>
                <a:lnTo>
                  <a:pt x="3512462" y="2731542"/>
                </a:lnTo>
                <a:lnTo>
                  <a:pt x="3554727" y="2739246"/>
                </a:lnTo>
                <a:lnTo>
                  <a:pt x="3595546" y="2746799"/>
                </a:lnTo>
                <a:lnTo>
                  <a:pt x="3634857" y="2754207"/>
                </a:lnTo>
                <a:lnTo>
                  <a:pt x="3672599" y="2761473"/>
                </a:lnTo>
                <a:lnTo>
                  <a:pt x="3743132" y="2775598"/>
                </a:lnTo>
                <a:lnTo>
                  <a:pt x="3806655" y="2789208"/>
                </a:lnTo>
                <a:lnTo>
                  <a:pt x="3862678" y="2802337"/>
                </a:lnTo>
                <a:lnTo>
                  <a:pt x="3887724" y="2808731"/>
                </a:lnTo>
              </a:path>
            </a:pathLst>
          </a:custGeom>
          <a:ln w="28956">
            <a:solidFill>
              <a:srgbClr val="000000"/>
            </a:solidFill>
            <a:prstDash val="lgDash"/>
          </a:ln>
        </p:spPr>
        <p:txBody>
          <a:bodyPr wrap="square" lIns="0" tIns="0" rIns="0" bIns="0" rtlCol="0"/>
          <a:lstStyle/>
          <a:p>
            <a:endParaRPr/>
          </a:p>
        </p:txBody>
      </p:sp>
      <p:sp>
        <p:nvSpPr>
          <p:cNvPr id="8" name="object 8"/>
          <p:cNvSpPr/>
          <p:nvPr/>
        </p:nvSpPr>
        <p:spPr>
          <a:xfrm>
            <a:off x="5579364" y="4869179"/>
            <a:ext cx="0" cy="1080770"/>
          </a:xfrm>
          <a:custGeom>
            <a:avLst/>
            <a:gdLst/>
            <a:ahLst/>
            <a:cxnLst/>
            <a:rect l="l" t="t" r="r" b="b"/>
            <a:pathLst>
              <a:path h="1080770">
                <a:moveTo>
                  <a:pt x="0" y="0"/>
                </a:moveTo>
                <a:lnTo>
                  <a:pt x="0" y="1080516"/>
                </a:lnTo>
              </a:path>
            </a:pathLst>
          </a:custGeom>
          <a:ln w="9144">
            <a:solidFill>
              <a:srgbClr val="000000"/>
            </a:solidFill>
            <a:prstDash val="sysDash"/>
          </a:ln>
        </p:spPr>
        <p:txBody>
          <a:bodyPr wrap="square" lIns="0" tIns="0" rIns="0" bIns="0" rtlCol="0"/>
          <a:lstStyle/>
          <a:p>
            <a:endParaRPr/>
          </a:p>
        </p:txBody>
      </p:sp>
      <p:sp>
        <p:nvSpPr>
          <p:cNvPr id="9" name="object 9"/>
          <p:cNvSpPr txBox="1"/>
          <p:nvPr/>
        </p:nvSpPr>
        <p:spPr>
          <a:xfrm>
            <a:off x="5418454" y="6048247"/>
            <a:ext cx="34163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y</a:t>
            </a:r>
            <a:r>
              <a:rPr sz="2400" spc="-7" baseline="-20833" dirty="0">
                <a:latin typeface="Arial"/>
                <a:cs typeface="Arial"/>
              </a:rPr>
              <a:t>0</a:t>
            </a:r>
            <a:endParaRPr sz="2400" baseline="-20833">
              <a:latin typeface="Arial"/>
              <a:cs typeface="Arial"/>
            </a:endParaRPr>
          </a:p>
        </p:txBody>
      </p:sp>
      <p:sp>
        <p:nvSpPr>
          <p:cNvPr id="10" name="object 10"/>
          <p:cNvSpPr/>
          <p:nvPr/>
        </p:nvSpPr>
        <p:spPr>
          <a:xfrm>
            <a:off x="1835657" y="3141726"/>
            <a:ext cx="4681855" cy="2882265"/>
          </a:xfrm>
          <a:custGeom>
            <a:avLst/>
            <a:gdLst/>
            <a:ahLst/>
            <a:cxnLst/>
            <a:rect l="l" t="t" r="r" b="b"/>
            <a:pathLst>
              <a:path w="4681855" h="2882265">
                <a:moveTo>
                  <a:pt x="0" y="0"/>
                </a:moveTo>
                <a:lnTo>
                  <a:pt x="51716" y="8593"/>
                </a:lnTo>
                <a:lnTo>
                  <a:pt x="103425" y="17197"/>
                </a:lnTo>
                <a:lnTo>
                  <a:pt x="155122" y="25821"/>
                </a:lnTo>
                <a:lnTo>
                  <a:pt x="206797" y="34473"/>
                </a:lnTo>
                <a:lnTo>
                  <a:pt x="258446" y="43165"/>
                </a:lnTo>
                <a:lnTo>
                  <a:pt x="310061" y="51905"/>
                </a:lnTo>
                <a:lnTo>
                  <a:pt x="361636" y="60703"/>
                </a:lnTo>
                <a:lnTo>
                  <a:pt x="413164" y="69569"/>
                </a:lnTo>
                <a:lnTo>
                  <a:pt x="464637" y="78512"/>
                </a:lnTo>
                <a:lnTo>
                  <a:pt x="516050" y="87543"/>
                </a:lnTo>
                <a:lnTo>
                  <a:pt x="567395" y="96671"/>
                </a:lnTo>
                <a:lnTo>
                  <a:pt x="618667" y="105905"/>
                </a:lnTo>
                <a:lnTo>
                  <a:pt x="669857" y="115255"/>
                </a:lnTo>
                <a:lnTo>
                  <a:pt x="720959" y="124731"/>
                </a:lnTo>
                <a:lnTo>
                  <a:pt x="771968" y="134343"/>
                </a:lnTo>
                <a:lnTo>
                  <a:pt x="822875" y="144100"/>
                </a:lnTo>
                <a:lnTo>
                  <a:pt x="873674" y="154011"/>
                </a:lnTo>
                <a:lnTo>
                  <a:pt x="924358" y="164087"/>
                </a:lnTo>
                <a:lnTo>
                  <a:pt x="974921" y="174338"/>
                </a:lnTo>
                <a:lnTo>
                  <a:pt x="1025356" y="184772"/>
                </a:lnTo>
                <a:lnTo>
                  <a:pt x="1075656" y="195399"/>
                </a:lnTo>
                <a:lnTo>
                  <a:pt x="1125814" y="206230"/>
                </a:lnTo>
                <a:lnTo>
                  <a:pt x="1175824" y="217273"/>
                </a:lnTo>
                <a:lnTo>
                  <a:pt x="1225679" y="228539"/>
                </a:lnTo>
                <a:lnTo>
                  <a:pt x="1275372" y="240037"/>
                </a:lnTo>
                <a:lnTo>
                  <a:pt x="1324896" y="251777"/>
                </a:lnTo>
                <a:lnTo>
                  <a:pt x="1374245" y="263768"/>
                </a:lnTo>
                <a:lnTo>
                  <a:pt x="1423412" y="276020"/>
                </a:lnTo>
                <a:lnTo>
                  <a:pt x="1472390" y="288543"/>
                </a:lnTo>
                <a:lnTo>
                  <a:pt x="1521172" y="301347"/>
                </a:lnTo>
                <a:lnTo>
                  <a:pt x="1569752" y="314441"/>
                </a:lnTo>
                <a:lnTo>
                  <a:pt x="1618123" y="327834"/>
                </a:lnTo>
                <a:lnTo>
                  <a:pt x="1666278" y="341537"/>
                </a:lnTo>
                <a:lnTo>
                  <a:pt x="1714211" y="355559"/>
                </a:lnTo>
                <a:lnTo>
                  <a:pt x="1761914" y="369909"/>
                </a:lnTo>
                <a:lnTo>
                  <a:pt x="1809381" y="384598"/>
                </a:lnTo>
                <a:lnTo>
                  <a:pt x="1856606" y="399635"/>
                </a:lnTo>
                <a:lnTo>
                  <a:pt x="1903581" y="415030"/>
                </a:lnTo>
                <a:lnTo>
                  <a:pt x="1950299" y="430792"/>
                </a:lnTo>
                <a:lnTo>
                  <a:pt x="1996755" y="446931"/>
                </a:lnTo>
                <a:lnTo>
                  <a:pt x="2042940" y="463457"/>
                </a:lnTo>
                <a:lnTo>
                  <a:pt x="2088849" y="480379"/>
                </a:lnTo>
                <a:lnTo>
                  <a:pt x="2134475" y="497708"/>
                </a:lnTo>
                <a:lnTo>
                  <a:pt x="2179811" y="515452"/>
                </a:lnTo>
                <a:lnTo>
                  <a:pt x="2224850" y="533621"/>
                </a:lnTo>
                <a:lnTo>
                  <a:pt x="2269586" y="552225"/>
                </a:lnTo>
                <a:lnTo>
                  <a:pt x="2314011" y="571274"/>
                </a:lnTo>
                <a:lnTo>
                  <a:pt x="2358119" y="590778"/>
                </a:lnTo>
                <a:lnTo>
                  <a:pt x="2401904" y="610745"/>
                </a:lnTo>
                <a:lnTo>
                  <a:pt x="2445358" y="631186"/>
                </a:lnTo>
                <a:lnTo>
                  <a:pt x="2488475" y="652111"/>
                </a:lnTo>
                <a:lnTo>
                  <a:pt x="2531248" y="673528"/>
                </a:lnTo>
                <a:lnTo>
                  <a:pt x="2573670" y="695448"/>
                </a:lnTo>
                <a:lnTo>
                  <a:pt x="2615734" y="717881"/>
                </a:lnTo>
                <a:lnTo>
                  <a:pt x="2657435" y="740835"/>
                </a:lnTo>
                <a:lnTo>
                  <a:pt x="2698764" y="764321"/>
                </a:lnTo>
                <a:lnTo>
                  <a:pt x="2739716" y="788348"/>
                </a:lnTo>
                <a:lnTo>
                  <a:pt x="2780284" y="812926"/>
                </a:lnTo>
                <a:lnTo>
                  <a:pt x="2822119" y="839391"/>
                </a:lnTo>
                <a:lnTo>
                  <a:pt x="2863982" y="867258"/>
                </a:lnTo>
                <a:lnTo>
                  <a:pt x="2905858" y="896470"/>
                </a:lnTo>
                <a:lnTo>
                  <a:pt x="2947727" y="926970"/>
                </a:lnTo>
                <a:lnTo>
                  <a:pt x="2989572" y="958703"/>
                </a:lnTo>
                <a:lnTo>
                  <a:pt x="3031376" y="991611"/>
                </a:lnTo>
                <a:lnTo>
                  <a:pt x="3073122" y="1025637"/>
                </a:lnTo>
                <a:lnTo>
                  <a:pt x="3114791" y="1060725"/>
                </a:lnTo>
                <a:lnTo>
                  <a:pt x="3156367" y="1096817"/>
                </a:lnTo>
                <a:lnTo>
                  <a:pt x="3197831" y="1133859"/>
                </a:lnTo>
                <a:lnTo>
                  <a:pt x="3239166" y="1171791"/>
                </a:lnTo>
                <a:lnTo>
                  <a:pt x="3280355" y="1210559"/>
                </a:lnTo>
                <a:lnTo>
                  <a:pt x="3321380" y="1250105"/>
                </a:lnTo>
                <a:lnTo>
                  <a:pt x="3362223" y="1290372"/>
                </a:lnTo>
                <a:lnTo>
                  <a:pt x="3402868" y="1331304"/>
                </a:lnTo>
                <a:lnTo>
                  <a:pt x="3443296" y="1372844"/>
                </a:lnTo>
                <a:lnTo>
                  <a:pt x="3483490" y="1414935"/>
                </a:lnTo>
                <a:lnTo>
                  <a:pt x="3523433" y="1457521"/>
                </a:lnTo>
                <a:lnTo>
                  <a:pt x="3563106" y="1500545"/>
                </a:lnTo>
                <a:lnTo>
                  <a:pt x="3602493" y="1543949"/>
                </a:lnTo>
                <a:lnTo>
                  <a:pt x="3641576" y="1587678"/>
                </a:lnTo>
                <a:lnTo>
                  <a:pt x="3680338" y="1631675"/>
                </a:lnTo>
                <a:lnTo>
                  <a:pt x="3718760" y="1675883"/>
                </a:lnTo>
                <a:lnTo>
                  <a:pt x="3756825" y="1720245"/>
                </a:lnTo>
                <a:lnTo>
                  <a:pt x="3794517" y="1764705"/>
                </a:lnTo>
                <a:lnTo>
                  <a:pt x="3831816" y="1809205"/>
                </a:lnTo>
                <a:lnTo>
                  <a:pt x="3868707" y="1853690"/>
                </a:lnTo>
                <a:lnTo>
                  <a:pt x="3905170" y="1898102"/>
                </a:lnTo>
                <a:lnTo>
                  <a:pt x="3941189" y="1942384"/>
                </a:lnTo>
                <a:lnTo>
                  <a:pt x="3976747" y="1986481"/>
                </a:lnTo>
                <a:lnTo>
                  <a:pt x="4011825" y="2030335"/>
                </a:lnTo>
                <a:lnTo>
                  <a:pt x="4046406" y="2073889"/>
                </a:lnTo>
                <a:lnTo>
                  <a:pt x="4080473" y="2117087"/>
                </a:lnTo>
                <a:lnTo>
                  <a:pt x="4114008" y="2159872"/>
                </a:lnTo>
                <a:lnTo>
                  <a:pt x="4146993" y="2202188"/>
                </a:lnTo>
                <a:lnTo>
                  <a:pt x="4179412" y="2243977"/>
                </a:lnTo>
                <a:lnTo>
                  <a:pt x="4211246" y="2285183"/>
                </a:lnTo>
                <a:lnTo>
                  <a:pt x="4242478" y="2325750"/>
                </a:lnTo>
                <a:lnTo>
                  <a:pt x="4273090" y="2365620"/>
                </a:lnTo>
                <a:lnTo>
                  <a:pt x="4303065" y="2404736"/>
                </a:lnTo>
                <a:lnTo>
                  <a:pt x="4332386" y="2443043"/>
                </a:lnTo>
                <a:lnTo>
                  <a:pt x="4361035" y="2480483"/>
                </a:lnTo>
                <a:lnTo>
                  <a:pt x="4388994" y="2517000"/>
                </a:lnTo>
                <a:lnTo>
                  <a:pt x="4416245" y="2552536"/>
                </a:lnTo>
                <a:lnTo>
                  <a:pt x="4442772" y="2587036"/>
                </a:lnTo>
                <a:lnTo>
                  <a:pt x="4468557" y="2620442"/>
                </a:lnTo>
                <a:lnTo>
                  <a:pt x="4493582" y="2652699"/>
                </a:lnTo>
                <a:lnTo>
                  <a:pt x="4517830" y="2683748"/>
                </a:lnTo>
                <a:lnTo>
                  <a:pt x="4563924" y="2741998"/>
                </a:lnTo>
                <a:lnTo>
                  <a:pt x="4606698" y="2794740"/>
                </a:lnTo>
                <a:lnTo>
                  <a:pt x="4646013" y="2841520"/>
                </a:lnTo>
                <a:lnTo>
                  <a:pt x="4664329" y="2862532"/>
                </a:lnTo>
                <a:lnTo>
                  <a:pt x="4681728" y="2881884"/>
                </a:lnTo>
              </a:path>
            </a:pathLst>
          </a:custGeom>
          <a:ln w="28956">
            <a:solidFill>
              <a:srgbClr val="000000"/>
            </a:solidFill>
          </a:ln>
        </p:spPr>
        <p:txBody>
          <a:bodyPr wrap="square" lIns="0" tIns="0" rIns="0" bIns="0" rtlCol="0"/>
          <a:lstStyle/>
          <a:p>
            <a:endParaRPr/>
          </a:p>
        </p:txBody>
      </p:sp>
      <p:sp>
        <p:nvSpPr>
          <p:cNvPr id="11" name="object 11"/>
          <p:cNvSpPr txBox="1"/>
          <p:nvPr/>
        </p:nvSpPr>
        <p:spPr>
          <a:xfrm>
            <a:off x="7873618" y="5147817"/>
            <a:ext cx="1231265" cy="330835"/>
          </a:xfrm>
          <a:prstGeom prst="rect">
            <a:avLst/>
          </a:prstGeom>
        </p:spPr>
        <p:txBody>
          <a:bodyPr vert="horz" wrap="square" lIns="0" tIns="12700" rIns="0" bIns="0" rtlCol="0">
            <a:spAutoFit/>
          </a:bodyPr>
          <a:lstStyle/>
          <a:p>
            <a:pPr marL="38100">
              <a:lnSpc>
                <a:spcPct val="100000"/>
              </a:lnSpc>
              <a:spcBef>
                <a:spcPts val="100"/>
              </a:spcBef>
            </a:pPr>
            <a:r>
              <a:rPr sz="2000" dirty="0">
                <a:latin typeface="Arial"/>
                <a:cs typeface="Arial"/>
              </a:rPr>
              <a:t>individual</a:t>
            </a:r>
            <a:r>
              <a:rPr sz="1950" baseline="-21367" dirty="0">
                <a:latin typeface="Arial"/>
                <a:cs typeface="Arial"/>
              </a:rPr>
              <a:t>1</a:t>
            </a:r>
            <a:endParaRPr sz="1950" baseline="-21367">
              <a:latin typeface="Arial"/>
              <a:cs typeface="Arial"/>
            </a:endParaRPr>
          </a:p>
        </p:txBody>
      </p:sp>
      <p:sp>
        <p:nvSpPr>
          <p:cNvPr id="12" name="object 12"/>
          <p:cNvSpPr txBox="1"/>
          <p:nvPr/>
        </p:nvSpPr>
        <p:spPr>
          <a:xfrm>
            <a:off x="6361810" y="3852417"/>
            <a:ext cx="1109345"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Arial"/>
                <a:cs typeface="Arial"/>
              </a:rPr>
              <a:t>individual</a:t>
            </a:r>
            <a:r>
              <a:rPr sz="1800" spc="-7" baseline="-20833" dirty="0">
                <a:latin typeface="Arial"/>
                <a:cs typeface="Arial"/>
              </a:rPr>
              <a:t>2</a:t>
            </a:r>
            <a:endParaRPr sz="1800" baseline="-20833">
              <a:latin typeface="Arial"/>
              <a:cs typeface="Arial"/>
            </a:endParaRPr>
          </a:p>
        </p:txBody>
      </p:sp>
      <p:sp>
        <p:nvSpPr>
          <p:cNvPr id="13" name="object 13"/>
          <p:cNvSpPr txBox="1"/>
          <p:nvPr/>
        </p:nvSpPr>
        <p:spPr>
          <a:xfrm>
            <a:off x="1385569" y="4463542"/>
            <a:ext cx="34163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y</a:t>
            </a:r>
            <a:r>
              <a:rPr sz="2400" spc="-7" baseline="-20833" dirty="0">
                <a:latin typeface="Arial"/>
                <a:cs typeface="Arial"/>
              </a:rPr>
              <a:t>1</a:t>
            </a:r>
            <a:endParaRPr sz="2400" baseline="-20833">
              <a:latin typeface="Arial"/>
              <a:cs typeface="Arial"/>
            </a:endParaRPr>
          </a:p>
        </p:txBody>
      </p:sp>
      <p:sp>
        <p:nvSpPr>
          <p:cNvPr id="14" name="object 14"/>
          <p:cNvSpPr/>
          <p:nvPr/>
        </p:nvSpPr>
        <p:spPr>
          <a:xfrm>
            <a:off x="3924300" y="3212592"/>
            <a:ext cx="2735580" cy="2592705"/>
          </a:xfrm>
          <a:custGeom>
            <a:avLst/>
            <a:gdLst/>
            <a:ahLst/>
            <a:cxnLst/>
            <a:rect l="l" t="t" r="r" b="b"/>
            <a:pathLst>
              <a:path w="2735579" h="2592704">
                <a:moveTo>
                  <a:pt x="0" y="0"/>
                </a:moveTo>
                <a:lnTo>
                  <a:pt x="2735579" y="2592285"/>
                </a:lnTo>
              </a:path>
            </a:pathLst>
          </a:custGeom>
          <a:ln w="9144">
            <a:solidFill>
              <a:srgbClr val="497DBA"/>
            </a:solidFill>
          </a:ln>
        </p:spPr>
        <p:txBody>
          <a:bodyPr wrap="square" lIns="0" tIns="0" rIns="0" bIns="0" rtlCol="0"/>
          <a:lstStyle/>
          <a:p>
            <a:endParaRPr/>
          </a:p>
        </p:txBody>
      </p:sp>
      <p:sp>
        <p:nvSpPr>
          <p:cNvPr id="15" name="object 15"/>
          <p:cNvSpPr/>
          <p:nvPr/>
        </p:nvSpPr>
        <p:spPr>
          <a:xfrm>
            <a:off x="1979676" y="2898648"/>
            <a:ext cx="4249420" cy="1539240"/>
          </a:xfrm>
          <a:custGeom>
            <a:avLst/>
            <a:gdLst/>
            <a:ahLst/>
            <a:cxnLst/>
            <a:rect l="l" t="t" r="r" b="b"/>
            <a:pathLst>
              <a:path w="4249420" h="1539239">
                <a:moveTo>
                  <a:pt x="0" y="0"/>
                </a:moveTo>
                <a:lnTo>
                  <a:pt x="4249293" y="1538732"/>
                </a:lnTo>
              </a:path>
            </a:pathLst>
          </a:custGeom>
          <a:ln w="9144">
            <a:solidFill>
              <a:srgbClr val="497DBA"/>
            </a:solidFill>
          </a:ln>
        </p:spPr>
        <p:txBody>
          <a:bodyPr wrap="square" lIns="0" tIns="0" rIns="0" bIns="0" rtlCol="0"/>
          <a:lstStyle/>
          <a:p>
            <a:endParaRPr/>
          </a:p>
        </p:txBody>
      </p:sp>
      <p:sp>
        <p:nvSpPr>
          <p:cNvPr id="16" name="object 16"/>
          <p:cNvSpPr txBox="1"/>
          <p:nvPr/>
        </p:nvSpPr>
        <p:spPr>
          <a:xfrm>
            <a:off x="6409182" y="5271896"/>
            <a:ext cx="1171575" cy="299720"/>
          </a:xfrm>
          <a:prstGeom prst="rect">
            <a:avLst/>
          </a:prstGeom>
        </p:spPr>
        <p:txBody>
          <a:bodyPr vert="horz" wrap="square" lIns="0" tIns="12700" rIns="0" bIns="0" rtlCol="0">
            <a:spAutoFit/>
          </a:bodyPr>
          <a:lstStyle/>
          <a:p>
            <a:pPr marL="12700">
              <a:lnSpc>
                <a:spcPct val="100000"/>
              </a:lnSpc>
              <a:spcBef>
                <a:spcPts val="100"/>
              </a:spcBef>
              <a:tabLst>
                <a:tab pos="563880" algn="l"/>
              </a:tabLst>
            </a:pPr>
            <a:r>
              <a:rPr sz="1800" spc="-15" dirty="0">
                <a:latin typeface="Calibri"/>
                <a:cs typeface="Calibri"/>
              </a:rPr>
              <a:t>MRS	</a:t>
            </a:r>
            <a:r>
              <a:rPr sz="1800" dirty="0">
                <a:latin typeface="Calibri"/>
                <a:cs typeface="Calibri"/>
              </a:rPr>
              <a:t>=</a:t>
            </a:r>
            <a:r>
              <a:rPr sz="1800" spc="-80" dirty="0">
                <a:latin typeface="Calibri"/>
                <a:cs typeface="Calibri"/>
              </a:rPr>
              <a:t> </a:t>
            </a:r>
            <a:r>
              <a:rPr sz="1800" spc="-10" dirty="0">
                <a:latin typeface="Calibri"/>
                <a:cs typeface="Calibri"/>
              </a:rPr>
              <a:t>MRT</a:t>
            </a:r>
            <a:endParaRPr sz="1800">
              <a:latin typeface="Calibri"/>
              <a:cs typeface="Calibri"/>
            </a:endParaRPr>
          </a:p>
        </p:txBody>
      </p:sp>
      <p:sp>
        <p:nvSpPr>
          <p:cNvPr id="17" name="object 17"/>
          <p:cNvSpPr txBox="1"/>
          <p:nvPr/>
        </p:nvSpPr>
        <p:spPr>
          <a:xfrm>
            <a:off x="6829806" y="5404484"/>
            <a:ext cx="828675" cy="208279"/>
          </a:xfrm>
          <a:prstGeom prst="rect">
            <a:avLst/>
          </a:prstGeom>
        </p:spPr>
        <p:txBody>
          <a:bodyPr vert="horz" wrap="square" lIns="0" tIns="12700" rIns="0" bIns="0" rtlCol="0">
            <a:spAutoFit/>
          </a:bodyPr>
          <a:lstStyle/>
          <a:p>
            <a:pPr marL="12700">
              <a:lnSpc>
                <a:spcPct val="100000"/>
              </a:lnSpc>
              <a:spcBef>
                <a:spcPts val="100"/>
              </a:spcBef>
              <a:tabLst>
                <a:tab pos="737870" algn="l"/>
              </a:tabLst>
            </a:pPr>
            <a:r>
              <a:rPr sz="1200" dirty="0">
                <a:latin typeface="Calibri"/>
                <a:cs typeface="Calibri"/>
              </a:rPr>
              <a:t>1	1</a:t>
            </a:r>
            <a:endParaRPr sz="1200">
              <a:latin typeface="Calibri"/>
              <a:cs typeface="Calibri"/>
            </a:endParaRPr>
          </a:p>
        </p:txBody>
      </p:sp>
      <p:sp>
        <p:nvSpPr>
          <p:cNvPr id="18" name="object 18"/>
          <p:cNvSpPr txBox="1"/>
          <p:nvPr/>
        </p:nvSpPr>
        <p:spPr>
          <a:xfrm>
            <a:off x="3738626" y="1271777"/>
            <a:ext cx="4666615" cy="666115"/>
          </a:xfrm>
          <a:prstGeom prst="rect">
            <a:avLst/>
          </a:prstGeom>
        </p:spPr>
        <p:txBody>
          <a:bodyPr vert="horz" wrap="square" lIns="0" tIns="13335" rIns="0" bIns="0" rtlCol="0">
            <a:spAutoFit/>
          </a:bodyPr>
          <a:lstStyle/>
          <a:p>
            <a:pPr marL="25400" marR="17780">
              <a:lnSpc>
                <a:spcPct val="100000"/>
              </a:lnSpc>
              <a:spcBef>
                <a:spcPts val="105"/>
              </a:spcBef>
            </a:pPr>
            <a:r>
              <a:rPr sz="1400" spc="-10" dirty="0">
                <a:latin typeface="Calibri"/>
                <a:cs typeface="Calibri"/>
              </a:rPr>
              <a:t>Introducing </a:t>
            </a:r>
            <a:r>
              <a:rPr sz="1400" spc="-5" dirty="0">
                <a:latin typeface="Calibri"/>
                <a:cs typeface="Calibri"/>
              </a:rPr>
              <a:t>two individuals .If manager chose </a:t>
            </a:r>
            <a:r>
              <a:rPr sz="1400" spc="-10" dirty="0">
                <a:latin typeface="Calibri"/>
                <a:cs typeface="Calibri"/>
              </a:rPr>
              <a:t>to maximize </a:t>
            </a:r>
            <a:r>
              <a:rPr sz="1400" spc="-5" dirty="0">
                <a:latin typeface="Calibri"/>
                <a:cs typeface="Calibri"/>
              </a:rPr>
              <a:t>the  utility </a:t>
            </a:r>
            <a:r>
              <a:rPr sz="1400" spc="-10" dirty="0">
                <a:latin typeface="Calibri"/>
                <a:cs typeface="Calibri"/>
              </a:rPr>
              <a:t>for </a:t>
            </a:r>
            <a:r>
              <a:rPr sz="1400" spc="-5" dirty="0">
                <a:latin typeface="Calibri"/>
                <a:cs typeface="Calibri"/>
              </a:rPr>
              <a:t>individual </a:t>
            </a:r>
            <a:r>
              <a:rPr sz="1400" dirty="0">
                <a:latin typeface="Calibri"/>
                <a:cs typeface="Calibri"/>
              </a:rPr>
              <a:t>2 </a:t>
            </a:r>
            <a:r>
              <a:rPr sz="1400" spc="-5" dirty="0">
                <a:latin typeface="Calibri"/>
                <a:cs typeface="Calibri"/>
              </a:rPr>
              <a:t>the utility </a:t>
            </a:r>
            <a:r>
              <a:rPr sz="1400" spc="-10" dirty="0">
                <a:latin typeface="Calibri"/>
                <a:cs typeface="Calibri"/>
              </a:rPr>
              <a:t>for </a:t>
            </a:r>
            <a:r>
              <a:rPr sz="1400" spc="-5" dirty="0">
                <a:latin typeface="Calibri"/>
                <a:cs typeface="Calibri"/>
              </a:rPr>
              <a:t>individual </a:t>
            </a:r>
            <a:r>
              <a:rPr sz="1400" dirty="0">
                <a:latin typeface="Calibri"/>
                <a:cs typeface="Calibri"/>
              </a:rPr>
              <a:t>1 will </a:t>
            </a:r>
            <a:r>
              <a:rPr sz="1400" spc="-5" dirty="0">
                <a:latin typeface="Calibri"/>
                <a:cs typeface="Calibri"/>
              </a:rPr>
              <a:t>decrease </a:t>
            </a:r>
            <a:r>
              <a:rPr sz="1400" spc="-10" dirty="0">
                <a:latin typeface="Calibri"/>
                <a:cs typeface="Calibri"/>
              </a:rPr>
              <a:t>to  </a:t>
            </a:r>
            <a:r>
              <a:rPr sz="1400" spc="-5" dirty="0">
                <a:latin typeface="Calibri"/>
                <a:cs typeface="Calibri"/>
              </a:rPr>
              <a:t>the </a:t>
            </a:r>
            <a:r>
              <a:rPr sz="1400" spc="-10" dirty="0">
                <a:latin typeface="Calibri"/>
                <a:cs typeface="Calibri"/>
              </a:rPr>
              <a:t>indifference </a:t>
            </a:r>
            <a:r>
              <a:rPr sz="1400" spc="-5" dirty="0">
                <a:latin typeface="Calibri"/>
                <a:cs typeface="Calibri"/>
              </a:rPr>
              <a:t>curve that crosses </a:t>
            </a:r>
            <a:r>
              <a:rPr sz="1400" spc="-10" dirty="0">
                <a:latin typeface="Calibri"/>
                <a:cs typeface="Calibri"/>
              </a:rPr>
              <a:t>point </a:t>
            </a:r>
            <a:r>
              <a:rPr sz="1400" dirty="0">
                <a:latin typeface="Calibri"/>
                <a:cs typeface="Calibri"/>
              </a:rPr>
              <a:t>B (Individual</a:t>
            </a:r>
            <a:r>
              <a:rPr sz="1350" baseline="-21604" dirty="0">
                <a:latin typeface="Calibri"/>
                <a:cs typeface="Calibri"/>
              </a:rPr>
              <a:t>1</a:t>
            </a:r>
            <a:r>
              <a:rPr sz="1350" baseline="24691" dirty="0">
                <a:latin typeface="Calibri"/>
                <a:cs typeface="Calibri"/>
              </a:rPr>
              <a:t>* </a:t>
            </a:r>
            <a:r>
              <a:rPr sz="1400" spc="-5" dirty="0">
                <a:latin typeface="Calibri"/>
                <a:cs typeface="Calibri"/>
              </a:rPr>
              <a:t>). If</a:t>
            </a:r>
            <a:r>
              <a:rPr sz="1400" spc="85" dirty="0">
                <a:latin typeface="Calibri"/>
                <a:cs typeface="Calibri"/>
              </a:rPr>
              <a:t> </a:t>
            </a:r>
            <a:r>
              <a:rPr sz="1400" spc="-5" dirty="0">
                <a:latin typeface="Calibri"/>
                <a:cs typeface="Calibri"/>
              </a:rPr>
              <a:t>the</a:t>
            </a:r>
            <a:endParaRPr sz="1400">
              <a:latin typeface="Calibri"/>
              <a:cs typeface="Calibri"/>
            </a:endParaRPr>
          </a:p>
        </p:txBody>
      </p:sp>
      <p:sp>
        <p:nvSpPr>
          <p:cNvPr id="19" name="object 19"/>
          <p:cNvSpPr txBox="1"/>
          <p:nvPr/>
        </p:nvSpPr>
        <p:spPr>
          <a:xfrm>
            <a:off x="3725926" y="1911857"/>
            <a:ext cx="4815840" cy="880110"/>
          </a:xfrm>
          <a:prstGeom prst="rect">
            <a:avLst/>
          </a:prstGeom>
        </p:spPr>
        <p:txBody>
          <a:bodyPr vert="horz" wrap="square" lIns="0" tIns="13335" rIns="0" bIns="0" rtlCol="0">
            <a:spAutoFit/>
          </a:bodyPr>
          <a:lstStyle/>
          <a:p>
            <a:pPr marL="38100" marR="30480">
              <a:lnSpc>
                <a:spcPct val="100000"/>
              </a:lnSpc>
              <a:spcBef>
                <a:spcPts val="105"/>
              </a:spcBef>
            </a:pPr>
            <a:r>
              <a:rPr sz="1400" spc="-5" dirty="0">
                <a:latin typeface="Calibri"/>
                <a:cs typeface="Calibri"/>
              </a:rPr>
              <a:t>manager chose </a:t>
            </a:r>
            <a:r>
              <a:rPr sz="1400" spc="-10" dirty="0">
                <a:latin typeface="Calibri"/>
                <a:cs typeface="Calibri"/>
              </a:rPr>
              <a:t>to maximize </a:t>
            </a:r>
            <a:r>
              <a:rPr sz="1400" spc="-5" dirty="0">
                <a:latin typeface="Calibri"/>
                <a:cs typeface="Calibri"/>
              </a:rPr>
              <a:t>the utility </a:t>
            </a:r>
            <a:r>
              <a:rPr sz="1400" spc="-10" dirty="0">
                <a:latin typeface="Calibri"/>
                <a:cs typeface="Calibri"/>
              </a:rPr>
              <a:t>for </a:t>
            </a:r>
            <a:r>
              <a:rPr sz="1400" spc="-5" dirty="0">
                <a:latin typeface="Calibri"/>
                <a:cs typeface="Calibri"/>
              </a:rPr>
              <a:t>individual </a:t>
            </a:r>
            <a:r>
              <a:rPr sz="1400" dirty="0">
                <a:latin typeface="Calibri"/>
                <a:cs typeface="Calibri"/>
              </a:rPr>
              <a:t>1 </a:t>
            </a:r>
            <a:r>
              <a:rPr sz="1400" spc="-10" dirty="0">
                <a:latin typeface="Calibri"/>
                <a:cs typeface="Calibri"/>
              </a:rPr>
              <a:t>investing </a:t>
            </a:r>
            <a:r>
              <a:rPr sz="1400" dirty="0">
                <a:latin typeface="Calibri"/>
                <a:cs typeface="Calibri"/>
              </a:rPr>
              <a:t>in  </a:t>
            </a:r>
            <a:r>
              <a:rPr sz="1400" spc="-10" dirty="0">
                <a:latin typeface="Calibri"/>
                <a:cs typeface="Calibri"/>
              </a:rPr>
              <a:t>project </a:t>
            </a:r>
            <a:r>
              <a:rPr sz="1400" spc="-5" dirty="0">
                <a:latin typeface="Calibri"/>
                <a:cs typeface="Calibri"/>
              </a:rPr>
              <a:t>until </a:t>
            </a:r>
            <a:r>
              <a:rPr sz="1400" dirty="0">
                <a:latin typeface="Calibri"/>
                <a:cs typeface="Calibri"/>
              </a:rPr>
              <a:t>MRS</a:t>
            </a:r>
            <a:r>
              <a:rPr sz="1350" baseline="-21604" dirty="0">
                <a:latin typeface="Calibri"/>
                <a:cs typeface="Calibri"/>
              </a:rPr>
              <a:t>1 </a:t>
            </a:r>
            <a:r>
              <a:rPr sz="1400" dirty="0">
                <a:latin typeface="Calibri"/>
                <a:cs typeface="Calibri"/>
              </a:rPr>
              <a:t>= </a:t>
            </a:r>
            <a:r>
              <a:rPr sz="1400" spc="-5" dirty="0">
                <a:latin typeface="Calibri"/>
                <a:cs typeface="Calibri"/>
              </a:rPr>
              <a:t>MRT</a:t>
            </a:r>
            <a:r>
              <a:rPr sz="1350" spc="-7" baseline="-21604" dirty="0">
                <a:latin typeface="Calibri"/>
                <a:cs typeface="Calibri"/>
              </a:rPr>
              <a:t>1,</a:t>
            </a:r>
            <a:r>
              <a:rPr sz="1400" spc="-5" dirty="0">
                <a:latin typeface="Calibri"/>
                <a:cs typeface="Calibri"/>
              </a:rPr>
              <a:t>the </a:t>
            </a:r>
            <a:r>
              <a:rPr sz="1400" dirty="0">
                <a:latin typeface="Calibri"/>
                <a:cs typeface="Calibri"/>
              </a:rPr>
              <a:t>utility of </a:t>
            </a:r>
            <a:r>
              <a:rPr sz="1400" spc="-5" dirty="0">
                <a:latin typeface="Calibri"/>
                <a:cs typeface="Calibri"/>
              </a:rPr>
              <a:t>individual </a:t>
            </a:r>
            <a:r>
              <a:rPr sz="1400" dirty="0">
                <a:latin typeface="Calibri"/>
                <a:cs typeface="Calibri"/>
              </a:rPr>
              <a:t>2 will </a:t>
            </a:r>
            <a:r>
              <a:rPr sz="1400" spc="-5" dirty="0">
                <a:latin typeface="Calibri"/>
                <a:cs typeface="Calibri"/>
              </a:rPr>
              <a:t>decrease  where her </a:t>
            </a:r>
            <a:r>
              <a:rPr sz="1400" spc="-10" dirty="0">
                <a:latin typeface="Calibri"/>
                <a:cs typeface="Calibri"/>
              </a:rPr>
              <a:t>indifference </a:t>
            </a:r>
            <a:r>
              <a:rPr sz="1400" spc="-5" dirty="0">
                <a:latin typeface="Calibri"/>
                <a:cs typeface="Calibri"/>
              </a:rPr>
              <a:t>curve crosses </a:t>
            </a:r>
            <a:r>
              <a:rPr sz="1400" spc="-10" dirty="0">
                <a:latin typeface="Calibri"/>
                <a:cs typeface="Calibri"/>
              </a:rPr>
              <a:t>point </a:t>
            </a:r>
            <a:r>
              <a:rPr sz="1400" dirty="0">
                <a:latin typeface="Calibri"/>
                <a:cs typeface="Calibri"/>
              </a:rPr>
              <a:t>A </a:t>
            </a:r>
            <a:r>
              <a:rPr sz="1400" spc="-10" dirty="0">
                <a:latin typeface="Calibri"/>
                <a:cs typeface="Calibri"/>
              </a:rPr>
              <a:t>(from indifference  </a:t>
            </a:r>
            <a:r>
              <a:rPr sz="1400" dirty="0">
                <a:latin typeface="Calibri"/>
                <a:cs typeface="Calibri"/>
              </a:rPr>
              <a:t>individual</a:t>
            </a:r>
            <a:r>
              <a:rPr sz="1350" baseline="-21604" dirty="0">
                <a:latin typeface="Calibri"/>
                <a:cs typeface="Calibri"/>
              </a:rPr>
              <a:t>2 </a:t>
            </a:r>
            <a:r>
              <a:rPr sz="1400" spc="-10" dirty="0">
                <a:latin typeface="Calibri"/>
                <a:cs typeface="Calibri"/>
              </a:rPr>
              <a:t>to </a:t>
            </a:r>
            <a:r>
              <a:rPr sz="1400" dirty="0">
                <a:latin typeface="Calibri"/>
                <a:cs typeface="Calibri"/>
              </a:rPr>
              <a:t>Individual</a:t>
            </a:r>
            <a:r>
              <a:rPr sz="1350" baseline="-21604" dirty="0">
                <a:latin typeface="Calibri"/>
                <a:cs typeface="Calibri"/>
              </a:rPr>
              <a:t>2</a:t>
            </a:r>
            <a:r>
              <a:rPr sz="1350" baseline="24691" dirty="0">
                <a:latin typeface="Calibri"/>
                <a:cs typeface="Calibri"/>
              </a:rPr>
              <a:t>*</a:t>
            </a:r>
            <a:r>
              <a:rPr sz="1400" dirty="0">
                <a:latin typeface="Calibri"/>
                <a:cs typeface="Calibri"/>
              </a:rPr>
              <a:t>)</a:t>
            </a:r>
            <a:r>
              <a:rPr sz="1400" spc="65" dirty="0">
                <a:latin typeface="Calibri"/>
                <a:cs typeface="Calibri"/>
              </a:rPr>
              <a:t> </a:t>
            </a:r>
            <a:r>
              <a:rPr sz="1400" dirty="0">
                <a:latin typeface="Calibri"/>
                <a:cs typeface="Calibri"/>
              </a:rPr>
              <a:t>.</a:t>
            </a:r>
            <a:endParaRPr sz="1400">
              <a:latin typeface="Calibri"/>
              <a:cs typeface="Calibri"/>
            </a:endParaRPr>
          </a:p>
        </p:txBody>
      </p:sp>
      <p:sp>
        <p:nvSpPr>
          <p:cNvPr id="20" name="object 20"/>
          <p:cNvSpPr/>
          <p:nvPr/>
        </p:nvSpPr>
        <p:spPr>
          <a:xfrm>
            <a:off x="3757421" y="2999994"/>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7"/>
                </a:lnTo>
                <a:lnTo>
                  <a:pt x="750005" y="1968223"/>
                </a:lnTo>
                <a:lnTo>
                  <a:pt x="782750" y="1991123"/>
                </a:lnTo>
                <a:lnTo>
                  <a:pt x="817362" y="2013585"/>
                </a:lnTo>
                <a:lnTo>
                  <a:pt x="853768" y="2035613"/>
                </a:lnTo>
                <a:lnTo>
                  <a:pt x="891895" y="2057213"/>
                </a:lnTo>
                <a:lnTo>
                  <a:pt x="931670" y="2078390"/>
                </a:lnTo>
                <a:lnTo>
                  <a:pt x="973020" y="2099151"/>
                </a:lnTo>
                <a:lnTo>
                  <a:pt x="1015871" y="2119501"/>
                </a:lnTo>
                <a:lnTo>
                  <a:pt x="1060150" y="2139445"/>
                </a:lnTo>
                <a:lnTo>
                  <a:pt x="1105785" y="2158988"/>
                </a:lnTo>
                <a:lnTo>
                  <a:pt x="1152702" y="2178137"/>
                </a:lnTo>
                <a:lnTo>
                  <a:pt x="1200827" y="2196897"/>
                </a:lnTo>
                <a:lnTo>
                  <a:pt x="1250089" y="2215274"/>
                </a:lnTo>
                <a:lnTo>
                  <a:pt x="1300413" y="2233273"/>
                </a:lnTo>
                <a:lnTo>
                  <a:pt x="1351727" y="2250899"/>
                </a:lnTo>
                <a:lnTo>
                  <a:pt x="1403957" y="2268159"/>
                </a:lnTo>
                <a:lnTo>
                  <a:pt x="1457030" y="2285057"/>
                </a:lnTo>
                <a:lnTo>
                  <a:pt x="1510874" y="2301600"/>
                </a:lnTo>
                <a:lnTo>
                  <a:pt x="1565414" y="2317793"/>
                </a:lnTo>
                <a:lnTo>
                  <a:pt x="1620578" y="2333641"/>
                </a:lnTo>
                <a:lnTo>
                  <a:pt x="1676293" y="2349150"/>
                </a:lnTo>
                <a:lnTo>
                  <a:pt x="1732486" y="2364326"/>
                </a:lnTo>
                <a:lnTo>
                  <a:pt x="1789083" y="2379175"/>
                </a:lnTo>
                <a:lnTo>
                  <a:pt x="1846011" y="2393701"/>
                </a:lnTo>
                <a:lnTo>
                  <a:pt x="1903197" y="2407910"/>
                </a:lnTo>
                <a:lnTo>
                  <a:pt x="1960568" y="2421808"/>
                </a:lnTo>
                <a:lnTo>
                  <a:pt x="2018051" y="2435400"/>
                </a:lnTo>
                <a:lnTo>
                  <a:pt x="2075573" y="2448693"/>
                </a:lnTo>
                <a:lnTo>
                  <a:pt x="2133060" y="2461691"/>
                </a:lnTo>
                <a:lnTo>
                  <a:pt x="2190439" y="2474401"/>
                </a:lnTo>
                <a:lnTo>
                  <a:pt x="2247638" y="2486827"/>
                </a:lnTo>
                <a:lnTo>
                  <a:pt x="2304583" y="2498975"/>
                </a:lnTo>
                <a:lnTo>
                  <a:pt x="2361201" y="2510851"/>
                </a:lnTo>
                <a:lnTo>
                  <a:pt x="2417419" y="2522461"/>
                </a:lnTo>
                <a:lnTo>
                  <a:pt x="2473164" y="2533809"/>
                </a:lnTo>
                <a:lnTo>
                  <a:pt x="2528362" y="2544902"/>
                </a:lnTo>
                <a:lnTo>
                  <a:pt x="2582940" y="2555746"/>
                </a:lnTo>
                <a:lnTo>
                  <a:pt x="2636826" y="2566344"/>
                </a:lnTo>
                <a:lnTo>
                  <a:pt x="2689946" y="2576704"/>
                </a:lnTo>
                <a:lnTo>
                  <a:pt x="2742227" y="2586831"/>
                </a:lnTo>
                <a:lnTo>
                  <a:pt x="2793595" y="2596730"/>
                </a:lnTo>
                <a:lnTo>
                  <a:pt x="2843979" y="2606408"/>
                </a:lnTo>
                <a:lnTo>
                  <a:pt x="2893304" y="2615868"/>
                </a:lnTo>
                <a:lnTo>
                  <a:pt x="2941497" y="2625118"/>
                </a:lnTo>
                <a:lnTo>
                  <a:pt x="2988486" y="2634162"/>
                </a:lnTo>
                <a:lnTo>
                  <a:pt x="3034197" y="2643007"/>
                </a:lnTo>
                <a:lnTo>
                  <a:pt x="3078557" y="2651657"/>
                </a:lnTo>
                <a:lnTo>
                  <a:pt x="3121493" y="2660118"/>
                </a:lnTo>
                <a:lnTo>
                  <a:pt x="3162931" y="2668397"/>
                </a:lnTo>
                <a:lnTo>
                  <a:pt x="3202799" y="2676498"/>
                </a:lnTo>
                <a:lnTo>
                  <a:pt x="3241024" y="2684426"/>
                </a:lnTo>
                <a:lnTo>
                  <a:pt x="3312249" y="2699790"/>
                </a:lnTo>
                <a:lnTo>
                  <a:pt x="3376023" y="2714533"/>
                </a:lnTo>
                <a:lnTo>
                  <a:pt x="3431760" y="2728699"/>
                </a:lnTo>
                <a:lnTo>
                  <a:pt x="3456431" y="2735579"/>
                </a:lnTo>
              </a:path>
            </a:pathLst>
          </a:custGeom>
          <a:ln w="28956">
            <a:solidFill>
              <a:srgbClr val="000000"/>
            </a:solidFill>
          </a:ln>
        </p:spPr>
        <p:txBody>
          <a:bodyPr wrap="square" lIns="0" tIns="0" rIns="0" bIns="0" rtlCol="0"/>
          <a:lstStyle/>
          <a:p>
            <a:endParaRPr/>
          </a:p>
        </p:txBody>
      </p:sp>
      <p:sp>
        <p:nvSpPr>
          <p:cNvPr id="21" name="object 21"/>
          <p:cNvSpPr txBox="1"/>
          <p:nvPr/>
        </p:nvSpPr>
        <p:spPr>
          <a:xfrm>
            <a:off x="7153020" y="5549595"/>
            <a:ext cx="1482725" cy="602615"/>
          </a:xfrm>
          <a:prstGeom prst="rect">
            <a:avLst/>
          </a:prstGeom>
        </p:spPr>
        <p:txBody>
          <a:bodyPr vert="horz" wrap="square" lIns="0" tIns="12700" rIns="0" bIns="0" rtlCol="0">
            <a:spAutoFit/>
          </a:bodyPr>
          <a:lstStyle/>
          <a:p>
            <a:pPr marL="38100">
              <a:lnSpc>
                <a:spcPts val="1910"/>
              </a:lnSpc>
              <a:spcBef>
                <a:spcPts val="100"/>
              </a:spcBef>
            </a:pPr>
            <a:r>
              <a:rPr sz="1800" spc="-5" dirty="0">
                <a:latin typeface="Arial"/>
                <a:cs typeface="Arial"/>
              </a:rPr>
              <a:t>Individual</a:t>
            </a:r>
            <a:r>
              <a:rPr sz="1800" spc="-7" baseline="-20833" dirty="0">
                <a:latin typeface="Arial"/>
                <a:cs typeface="Arial"/>
              </a:rPr>
              <a:t>1</a:t>
            </a:r>
            <a:r>
              <a:rPr sz="1800" spc="-7" baseline="25462" dirty="0">
                <a:latin typeface="Arial"/>
                <a:cs typeface="Arial"/>
              </a:rPr>
              <a:t>*</a:t>
            </a:r>
            <a:endParaRPr sz="1800" baseline="25462">
              <a:latin typeface="Arial"/>
              <a:cs typeface="Arial"/>
            </a:endParaRPr>
          </a:p>
          <a:p>
            <a:pPr marR="30480" algn="r">
              <a:lnSpc>
                <a:spcPts val="2630"/>
              </a:lnSpc>
            </a:pPr>
            <a:r>
              <a:rPr sz="2400" spc="-10" dirty="0">
                <a:latin typeface="Arial"/>
                <a:cs typeface="Arial"/>
              </a:rPr>
              <a:t>C</a:t>
            </a:r>
            <a:r>
              <a:rPr sz="2400" spc="-7" baseline="-20833" dirty="0">
                <a:latin typeface="Arial"/>
                <a:cs typeface="Arial"/>
              </a:rPr>
              <a:t>0</a:t>
            </a:r>
            <a:endParaRPr sz="2400" baseline="-20833">
              <a:latin typeface="Arial"/>
              <a:cs typeface="Arial"/>
            </a:endParaRPr>
          </a:p>
        </p:txBody>
      </p:sp>
      <p:sp>
        <p:nvSpPr>
          <p:cNvPr id="22" name="object 22"/>
          <p:cNvSpPr txBox="1"/>
          <p:nvPr/>
        </p:nvSpPr>
        <p:spPr>
          <a:xfrm>
            <a:off x="6101841" y="4315205"/>
            <a:ext cx="1517015" cy="541655"/>
          </a:xfrm>
          <a:prstGeom prst="rect">
            <a:avLst/>
          </a:prstGeom>
        </p:spPr>
        <p:txBody>
          <a:bodyPr vert="horz" wrap="square" lIns="0" tIns="12700" rIns="0" bIns="0" rtlCol="0">
            <a:spAutoFit/>
          </a:bodyPr>
          <a:lstStyle/>
          <a:p>
            <a:pPr marL="255270">
              <a:lnSpc>
                <a:spcPts val="2030"/>
              </a:lnSpc>
              <a:spcBef>
                <a:spcPts val="100"/>
              </a:spcBef>
            </a:pPr>
            <a:r>
              <a:rPr sz="1800" spc="-10" dirty="0">
                <a:latin typeface="Calibri"/>
                <a:cs typeface="Calibri"/>
              </a:rPr>
              <a:t>MRS</a:t>
            </a:r>
            <a:r>
              <a:rPr sz="1800" spc="-15" baseline="-20833" dirty="0">
                <a:latin typeface="Calibri"/>
                <a:cs typeface="Calibri"/>
              </a:rPr>
              <a:t>2 </a:t>
            </a:r>
            <a:r>
              <a:rPr sz="1800" dirty="0">
                <a:latin typeface="Calibri"/>
                <a:cs typeface="Calibri"/>
              </a:rPr>
              <a:t>=</a:t>
            </a:r>
            <a:r>
              <a:rPr sz="1800" spc="-165" dirty="0">
                <a:latin typeface="Calibri"/>
                <a:cs typeface="Calibri"/>
              </a:rPr>
              <a:t> </a:t>
            </a:r>
            <a:r>
              <a:rPr sz="1800" spc="-10" dirty="0">
                <a:latin typeface="Calibri"/>
                <a:cs typeface="Calibri"/>
              </a:rPr>
              <a:t>MRT</a:t>
            </a:r>
            <a:r>
              <a:rPr sz="1800" spc="-15" baseline="-20833" dirty="0">
                <a:latin typeface="Calibri"/>
                <a:cs typeface="Calibri"/>
              </a:rPr>
              <a:t>2</a:t>
            </a:r>
            <a:endParaRPr sz="1800" baseline="-20833">
              <a:latin typeface="Calibri"/>
              <a:cs typeface="Calibri"/>
            </a:endParaRPr>
          </a:p>
          <a:p>
            <a:pPr marL="38100">
              <a:lnSpc>
                <a:spcPts val="2030"/>
              </a:lnSpc>
            </a:pPr>
            <a:r>
              <a:rPr sz="1800" spc="-5" dirty="0">
                <a:latin typeface="Arial"/>
                <a:cs typeface="Arial"/>
              </a:rPr>
              <a:t>Individual</a:t>
            </a:r>
            <a:r>
              <a:rPr sz="1800" spc="-7" baseline="-20833" dirty="0">
                <a:latin typeface="Arial"/>
                <a:cs typeface="Arial"/>
              </a:rPr>
              <a:t>2</a:t>
            </a:r>
            <a:r>
              <a:rPr sz="1800" spc="-7" baseline="25462" dirty="0">
                <a:latin typeface="Arial"/>
                <a:cs typeface="Arial"/>
              </a:rPr>
              <a:t>*</a:t>
            </a:r>
            <a:endParaRPr sz="1800" baseline="25462">
              <a:latin typeface="Arial"/>
              <a:cs typeface="Arial"/>
            </a:endParaRPr>
          </a:p>
        </p:txBody>
      </p:sp>
      <p:sp>
        <p:nvSpPr>
          <p:cNvPr id="23" name="object 23"/>
          <p:cNvSpPr/>
          <p:nvPr/>
        </p:nvSpPr>
        <p:spPr>
          <a:xfrm>
            <a:off x="2131314" y="1864614"/>
            <a:ext cx="3888104" cy="2809240"/>
          </a:xfrm>
          <a:custGeom>
            <a:avLst/>
            <a:gdLst/>
            <a:ahLst/>
            <a:cxnLst/>
            <a:rect l="l" t="t" r="r" b="b"/>
            <a:pathLst>
              <a:path w="3888104" h="2809240">
                <a:moveTo>
                  <a:pt x="0" y="0"/>
                </a:moveTo>
                <a:lnTo>
                  <a:pt x="5248" y="49858"/>
                </a:lnTo>
                <a:lnTo>
                  <a:pt x="10532" y="99698"/>
                </a:lnTo>
                <a:lnTo>
                  <a:pt x="15886" y="149501"/>
                </a:lnTo>
                <a:lnTo>
                  <a:pt x="21344" y="199250"/>
                </a:lnTo>
                <a:lnTo>
                  <a:pt x="26943" y="248925"/>
                </a:lnTo>
                <a:lnTo>
                  <a:pt x="32717" y="298509"/>
                </a:lnTo>
                <a:lnTo>
                  <a:pt x="38701" y="347983"/>
                </a:lnTo>
                <a:lnTo>
                  <a:pt x="44929" y="397329"/>
                </a:lnTo>
                <a:lnTo>
                  <a:pt x="51438" y="446529"/>
                </a:lnTo>
                <a:lnTo>
                  <a:pt x="58262" y="495565"/>
                </a:lnTo>
                <a:lnTo>
                  <a:pt x="65436" y="544417"/>
                </a:lnTo>
                <a:lnTo>
                  <a:pt x="72995" y="593068"/>
                </a:lnTo>
                <a:lnTo>
                  <a:pt x="80973" y="641500"/>
                </a:lnTo>
                <a:lnTo>
                  <a:pt x="89407" y="689694"/>
                </a:lnTo>
                <a:lnTo>
                  <a:pt x="98331" y="737632"/>
                </a:lnTo>
                <a:lnTo>
                  <a:pt x="107780" y="785296"/>
                </a:lnTo>
                <a:lnTo>
                  <a:pt x="117789" y="832667"/>
                </a:lnTo>
                <a:lnTo>
                  <a:pt x="128393" y="879728"/>
                </a:lnTo>
                <a:lnTo>
                  <a:pt x="139627" y="926459"/>
                </a:lnTo>
                <a:lnTo>
                  <a:pt x="151526" y="972842"/>
                </a:lnTo>
                <a:lnTo>
                  <a:pt x="164125" y="1018860"/>
                </a:lnTo>
                <a:lnTo>
                  <a:pt x="177459" y="1064494"/>
                </a:lnTo>
                <a:lnTo>
                  <a:pt x="191563" y="1109726"/>
                </a:lnTo>
                <a:lnTo>
                  <a:pt x="206472" y="1154536"/>
                </a:lnTo>
                <a:lnTo>
                  <a:pt x="222221" y="1198908"/>
                </a:lnTo>
                <a:lnTo>
                  <a:pt x="238846" y="1242823"/>
                </a:lnTo>
                <a:lnTo>
                  <a:pt x="256380" y="1286263"/>
                </a:lnTo>
                <a:lnTo>
                  <a:pt x="274859" y="1329208"/>
                </a:lnTo>
                <a:lnTo>
                  <a:pt x="294318" y="1371642"/>
                </a:lnTo>
                <a:lnTo>
                  <a:pt x="314793" y="1413545"/>
                </a:lnTo>
                <a:lnTo>
                  <a:pt x="336317" y="1454899"/>
                </a:lnTo>
                <a:lnTo>
                  <a:pt x="358927" y="1495687"/>
                </a:lnTo>
                <a:lnTo>
                  <a:pt x="382656" y="1535890"/>
                </a:lnTo>
                <a:lnTo>
                  <a:pt x="407541" y="1575489"/>
                </a:lnTo>
                <a:lnTo>
                  <a:pt x="433615" y="1614466"/>
                </a:lnTo>
                <a:lnTo>
                  <a:pt x="460915" y="1652803"/>
                </a:lnTo>
                <a:lnTo>
                  <a:pt x="489475" y="1690482"/>
                </a:lnTo>
                <a:lnTo>
                  <a:pt x="519329" y="1727484"/>
                </a:lnTo>
                <a:lnTo>
                  <a:pt x="550514" y="1763791"/>
                </a:lnTo>
                <a:lnTo>
                  <a:pt x="583064" y="1799385"/>
                </a:lnTo>
                <a:lnTo>
                  <a:pt x="617014" y="1834248"/>
                </a:lnTo>
                <a:lnTo>
                  <a:pt x="652399" y="1868360"/>
                </a:lnTo>
                <a:lnTo>
                  <a:pt x="689254" y="1901705"/>
                </a:lnTo>
                <a:lnTo>
                  <a:pt x="727614" y="1934263"/>
                </a:lnTo>
                <a:lnTo>
                  <a:pt x="767514" y="1966017"/>
                </a:lnTo>
                <a:lnTo>
                  <a:pt x="808990" y="1996948"/>
                </a:lnTo>
                <a:lnTo>
                  <a:pt x="840294" y="2018690"/>
                </a:lnTo>
                <a:lnTo>
                  <a:pt x="873397" y="2040056"/>
                </a:lnTo>
                <a:lnTo>
                  <a:pt x="908238" y="2061052"/>
                </a:lnTo>
                <a:lnTo>
                  <a:pt x="944755" y="2081681"/>
                </a:lnTo>
                <a:lnTo>
                  <a:pt x="982887" y="2101946"/>
                </a:lnTo>
                <a:lnTo>
                  <a:pt x="1022573" y="2121854"/>
                </a:lnTo>
                <a:lnTo>
                  <a:pt x="1063752" y="2141407"/>
                </a:lnTo>
                <a:lnTo>
                  <a:pt x="1106362" y="2160611"/>
                </a:lnTo>
                <a:lnTo>
                  <a:pt x="1150342" y="2179468"/>
                </a:lnTo>
                <a:lnTo>
                  <a:pt x="1195631" y="2197985"/>
                </a:lnTo>
                <a:lnTo>
                  <a:pt x="1242168" y="2216164"/>
                </a:lnTo>
                <a:lnTo>
                  <a:pt x="1289891" y="2234010"/>
                </a:lnTo>
                <a:lnTo>
                  <a:pt x="1338740" y="2251527"/>
                </a:lnTo>
                <a:lnTo>
                  <a:pt x="1388652" y="2268720"/>
                </a:lnTo>
                <a:lnTo>
                  <a:pt x="1439567" y="2285593"/>
                </a:lnTo>
                <a:lnTo>
                  <a:pt x="1491424" y="2302150"/>
                </a:lnTo>
                <a:lnTo>
                  <a:pt x="1544161" y="2318396"/>
                </a:lnTo>
                <a:lnTo>
                  <a:pt x="1597717" y="2334334"/>
                </a:lnTo>
                <a:lnTo>
                  <a:pt x="1652031" y="2349968"/>
                </a:lnTo>
                <a:lnTo>
                  <a:pt x="1707042" y="2365304"/>
                </a:lnTo>
                <a:lnTo>
                  <a:pt x="1762688" y="2380346"/>
                </a:lnTo>
                <a:lnTo>
                  <a:pt x="1818908" y="2395097"/>
                </a:lnTo>
                <a:lnTo>
                  <a:pt x="1875641" y="2409561"/>
                </a:lnTo>
                <a:lnTo>
                  <a:pt x="1932826" y="2423744"/>
                </a:lnTo>
                <a:lnTo>
                  <a:pt x="1990402" y="2437649"/>
                </a:lnTo>
                <a:lnTo>
                  <a:pt x="2048306" y="2451281"/>
                </a:lnTo>
                <a:lnTo>
                  <a:pt x="2106479" y="2464644"/>
                </a:lnTo>
                <a:lnTo>
                  <a:pt x="2164859" y="2477742"/>
                </a:lnTo>
                <a:lnTo>
                  <a:pt x="2223384" y="2490579"/>
                </a:lnTo>
                <a:lnTo>
                  <a:pt x="2281993" y="2503160"/>
                </a:lnTo>
                <a:lnTo>
                  <a:pt x="2340626" y="2515489"/>
                </a:lnTo>
                <a:lnTo>
                  <a:pt x="2399220" y="2527569"/>
                </a:lnTo>
                <a:lnTo>
                  <a:pt x="2457715" y="2539407"/>
                </a:lnTo>
                <a:lnTo>
                  <a:pt x="2516050" y="2551004"/>
                </a:lnTo>
                <a:lnTo>
                  <a:pt x="2574162" y="2562367"/>
                </a:lnTo>
                <a:lnTo>
                  <a:pt x="2631992" y="2573499"/>
                </a:lnTo>
                <a:lnTo>
                  <a:pt x="2689477" y="2584405"/>
                </a:lnTo>
                <a:lnTo>
                  <a:pt x="2746557" y="2595087"/>
                </a:lnTo>
                <a:lnTo>
                  <a:pt x="2803170" y="2605552"/>
                </a:lnTo>
                <a:lnTo>
                  <a:pt x="2859256" y="2615803"/>
                </a:lnTo>
                <a:lnTo>
                  <a:pt x="2914752" y="2625845"/>
                </a:lnTo>
                <a:lnTo>
                  <a:pt x="2969597" y="2635681"/>
                </a:lnTo>
                <a:lnTo>
                  <a:pt x="3023731" y="2645316"/>
                </a:lnTo>
                <a:lnTo>
                  <a:pt x="3077093" y="2654754"/>
                </a:lnTo>
                <a:lnTo>
                  <a:pt x="3129620" y="2664000"/>
                </a:lnTo>
                <a:lnTo>
                  <a:pt x="3181252" y="2673057"/>
                </a:lnTo>
                <a:lnTo>
                  <a:pt x="3231927" y="2681930"/>
                </a:lnTo>
                <a:lnTo>
                  <a:pt x="3281584" y="2690623"/>
                </a:lnTo>
                <a:lnTo>
                  <a:pt x="3330163" y="2699141"/>
                </a:lnTo>
                <a:lnTo>
                  <a:pt x="3377601" y="2707488"/>
                </a:lnTo>
                <a:lnTo>
                  <a:pt x="3423838" y="2715667"/>
                </a:lnTo>
                <a:lnTo>
                  <a:pt x="3468812" y="2723684"/>
                </a:lnTo>
                <a:lnTo>
                  <a:pt x="3512462" y="2731542"/>
                </a:lnTo>
                <a:lnTo>
                  <a:pt x="3554727" y="2739246"/>
                </a:lnTo>
                <a:lnTo>
                  <a:pt x="3595546" y="2746799"/>
                </a:lnTo>
                <a:lnTo>
                  <a:pt x="3634857" y="2754207"/>
                </a:lnTo>
                <a:lnTo>
                  <a:pt x="3672599" y="2761473"/>
                </a:lnTo>
                <a:lnTo>
                  <a:pt x="3743132" y="2775598"/>
                </a:lnTo>
                <a:lnTo>
                  <a:pt x="3806655" y="2789208"/>
                </a:lnTo>
                <a:lnTo>
                  <a:pt x="3862678" y="2802337"/>
                </a:lnTo>
                <a:lnTo>
                  <a:pt x="3887724" y="2808732"/>
                </a:lnTo>
              </a:path>
            </a:pathLst>
          </a:custGeom>
          <a:ln w="28955">
            <a:solidFill>
              <a:srgbClr val="000000"/>
            </a:solidFill>
          </a:ln>
        </p:spPr>
        <p:txBody>
          <a:bodyPr wrap="square" lIns="0" tIns="0" rIns="0" bIns="0" rtlCol="0"/>
          <a:lstStyle/>
          <a:p>
            <a:endParaRPr/>
          </a:p>
        </p:txBody>
      </p:sp>
      <p:sp>
        <p:nvSpPr>
          <p:cNvPr id="24" name="object 24"/>
          <p:cNvSpPr txBox="1"/>
          <p:nvPr/>
        </p:nvSpPr>
        <p:spPr>
          <a:xfrm>
            <a:off x="3460241" y="3465321"/>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B</a:t>
            </a:r>
            <a:endParaRPr sz="2400">
              <a:latin typeface="Arial"/>
              <a:cs typeface="Arial"/>
            </a:endParaRPr>
          </a:p>
        </p:txBody>
      </p:sp>
      <p:sp>
        <p:nvSpPr>
          <p:cNvPr id="25" name="object 25"/>
          <p:cNvSpPr txBox="1"/>
          <p:nvPr/>
        </p:nvSpPr>
        <p:spPr>
          <a:xfrm>
            <a:off x="1822195" y="4507483"/>
            <a:ext cx="3700145" cy="391160"/>
          </a:xfrm>
          <a:prstGeom prst="rect">
            <a:avLst/>
          </a:prstGeom>
        </p:spPr>
        <p:txBody>
          <a:bodyPr vert="horz" wrap="square" lIns="0" tIns="12700" rIns="0" bIns="0" rtlCol="0">
            <a:spAutoFit/>
          </a:bodyPr>
          <a:lstStyle/>
          <a:p>
            <a:pPr marL="12700">
              <a:lnSpc>
                <a:spcPct val="100000"/>
              </a:lnSpc>
              <a:spcBef>
                <a:spcPts val="100"/>
              </a:spcBef>
              <a:tabLst>
                <a:tab pos="3082925" algn="l"/>
                <a:tab pos="3686810" algn="l"/>
              </a:tabLst>
            </a:pPr>
            <a:r>
              <a:rPr sz="2400" u="dash" dirty="0">
                <a:uFill>
                  <a:solidFill>
                    <a:srgbClr val="000000"/>
                  </a:solidFill>
                </a:uFill>
                <a:latin typeface="Arial"/>
                <a:cs typeface="Arial"/>
              </a:rPr>
              <a:t> 	A	</a:t>
            </a:r>
            <a:endParaRPr sz="240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20040"/>
            <a:ext cx="7239000" cy="888192"/>
          </a:xfrm>
          <a:prstGeom prst="rect">
            <a:avLst/>
          </a:prstGeom>
        </p:spPr>
        <p:txBody>
          <a:bodyPr vert="horz" wrap="square" lIns="0" tIns="270002" rIns="0" bIns="0" rtlCol="0">
            <a:spAutoFit/>
          </a:bodyPr>
          <a:lstStyle/>
          <a:p>
            <a:pPr marL="2142490" marR="5080" indent="-1813560">
              <a:lnSpc>
                <a:spcPct val="100000"/>
              </a:lnSpc>
              <a:spcBef>
                <a:spcPts val="105"/>
              </a:spcBef>
            </a:pPr>
            <a:r>
              <a:rPr sz="2000" spc="-10" dirty="0"/>
              <a:t>Fisher’s </a:t>
            </a:r>
            <a:r>
              <a:rPr sz="2000" spc="-15" dirty="0"/>
              <a:t>Separation </a:t>
            </a:r>
            <a:r>
              <a:rPr sz="2000" spc="-10" dirty="0"/>
              <a:t>theorem </a:t>
            </a:r>
            <a:r>
              <a:rPr sz="2000" dirty="0"/>
              <a:t>– </a:t>
            </a:r>
            <a:r>
              <a:rPr sz="2000" spc="-10" dirty="0"/>
              <a:t>introducing </a:t>
            </a:r>
            <a:r>
              <a:rPr sz="2000" dirty="0"/>
              <a:t>an  </a:t>
            </a:r>
            <a:r>
              <a:rPr sz="2000" spc="-15" dirty="0"/>
              <a:t>efficient </a:t>
            </a:r>
            <a:r>
              <a:rPr sz="2000" spc="-10" dirty="0"/>
              <a:t>capital</a:t>
            </a:r>
            <a:r>
              <a:rPr sz="2000" spc="35" dirty="0"/>
              <a:t> </a:t>
            </a:r>
            <a:r>
              <a:rPr sz="2000" spc="-25" dirty="0"/>
              <a:t>market</a:t>
            </a:r>
            <a:endParaRPr sz="2000"/>
          </a:p>
        </p:txBody>
      </p:sp>
      <p:sp>
        <p:nvSpPr>
          <p:cNvPr id="3" name="object 3"/>
          <p:cNvSpPr/>
          <p:nvPr/>
        </p:nvSpPr>
        <p:spPr>
          <a:xfrm>
            <a:off x="1796795" y="1412747"/>
            <a:ext cx="76200" cy="4177665"/>
          </a:xfrm>
          <a:custGeom>
            <a:avLst/>
            <a:gdLst/>
            <a:ahLst/>
            <a:cxnLst/>
            <a:rect l="l" t="t" r="r" b="b"/>
            <a:pathLst>
              <a:path w="76200" h="4177665">
                <a:moveTo>
                  <a:pt x="44450" y="63500"/>
                </a:moveTo>
                <a:lnTo>
                  <a:pt x="31750" y="63500"/>
                </a:lnTo>
                <a:lnTo>
                  <a:pt x="31750" y="4177283"/>
                </a:lnTo>
                <a:lnTo>
                  <a:pt x="44450" y="4177283"/>
                </a:lnTo>
                <a:lnTo>
                  <a:pt x="44450" y="63500"/>
                </a:lnTo>
                <a:close/>
              </a:path>
              <a:path w="76200" h="4177665">
                <a:moveTo>
                  <a:pt x="38100" y="0"/>
                </a:moveTo>
                <a:lnTo>
                  <a:pt x="0" y="76200"/>
                </a:lnTo>
                <a:lnTo>
                  <a:pt x="31750" y="76200"/>
                </a:lnTo>
                <a:lnTo>
                  <a:pt x="31750" y="63500"/>
                </a:lnTo>
                <a:lnTo>
                  <a:pt x="69850" y="63500"/>
                </a:lnTo>
                <a:lnTo>
                  <a:pt x="38100" y="0"/>
                </a:lnTo>
                <a:close/>
              </a:path>
              <a:path w="76200" h="4177665">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5551932"/>
            <a:ext cx="6482080" cy="76200"/>
          </a:xfrm>
          <a:custGeom>
            <a:avLst/>
            <a:gdLst/>
            <a:ahLst/>
            <a:cxnLst/>
            <a:rect l="l" t="t" r="r" b="b"/>
            <a:pathLst>
              <a:path w="6482080" h="76200">
                <a:moveTo>
                  <a:pt x="6405372" y="0"/>
                </a:moveTo>
                <a:lnTo>
                  <a:pt x="6405372" y="76200"/>
                </a:lnTo>
                <a:lnTo>
                  <a:pt x="6468872" y="44450"/>
                </a:lnTo>
                <a:lnTo>
                  <a:pt x="6418072" y="44450"/>
                </a:lnTo>
                <a:lnTo>
                  <a:pt x="6418072" y="31750"/>
                </a:lnTo>
                <a:lnTo>
                  <a:pt x="6468872" y="31750"/>
                </a:lnTo>
                <a:lnTo>
                  <a:pt x="6405372" y="0"/>
                </a:lnTo>
                <a:close/>
              </a:path>
              <a:path w="6482080" h="76200">
                <a:moveTo>
                  <a:pt x="6405372" y="31750"/>
                </a:moveTo>
                <a:lnTo>
                  <a:pt x="0" y="31750"/>
                </a:lnTo>
                <a:lnTo>
                  <a:pt x="0" y="44450"/>
                </a:lnTo>
                <a:lnTo>
                  <a:pt x="6405372" y="44450"/>
                </a:lnTo>
                <a:lnTo>
                  <a:pt x="6405372" y="31750"/>
                </a:lnTo>
                <a:close/>
              </a:path>
              <a:path w="6482080" h="76200">
                <a:moveTo>
                  <a:pt x="6468872" y="31750"/>
                </a:moveTo>
                <a:lnTo>
                  <a:pt x="6418072" y="31750"/>
                </a:lnTo>
                <a:lnTo>
                  <a:pt x="6418072" y="44450"/>
                </a:lnTo>
                <a:lnTo>
                  <a:pt x="6468872" y="44450"/>
                </a:lnTo>
                <a:lnTo>
                  <a:pt x="6481572" y="38100"/>
                </a:lnTo>
                <a:lnTo>
                  <a:pt x="6468872" y="31750"/>
                </a:lnTo>
                <a:close/>
              </a:path>
            </a:pathLst>
          </a:custGeom>
          <a:solidFill>
            <a:srgbClr val="000000"/>
          </a:solidFill>
        </p:spPr>
        <p:txBody>
          <a:bodyPr wrap="square" lIns="0" tIns="0" rIns="0" bIns="0" rtlCol="0"/>
          <a:lstStyle/>
          <a:p>
            <a:endParaRPr/>
          </a:p>
        </p:txBody>
      </p:sp>
      <p:sp>
        <p:nvSpPr>
          <p:cNvPr id="5" name="object 5"/>
          <p:cNvSpPr txBox="1"/>
          <p:nvPr/>
        </p:nvSpPr>
        <p:spPr>
          <a:xfrm>
            <a:off x="1385569" y="1151382"/>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1</a:t>
            </a:r>
            <a:endParaRPr sz="2400" baseline="-20833">
              <a:latin typeface="Arial"/>
              <a:cs typeface="Arial"/>
            </a:endParaRPr>
          </a:p>
        </p:txBody>
      </p:sp>
      <p:sp>
        <p:nvSpPr>
          <p:cNvPr id="6" name="object 6"/>
          <p:cNvSpPr txBox="1"/>
          <p:nvPr/>
        </p:nvSpPr>
        <p:spPr>
          <a:xfrm>
            <a:off x="8371585" y="5400243"/>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0</a:t>
            </a:r>
            <a:endParaRPr sz="2400" baseline="-20833">
              <a:latin typeface="Arial"/>
              <a:cs typeface="Arial"/>
            </a:endParaRPr>
          </a:p>
        </p:txBody>
      </p:sp>
      <p:sp>
        <p:nvSpPr>
          <p:cNvPr id="7" name="object 7"/>
          <p:cNvSpPr/>
          <p:nvPr/>
        </p:nvSpPr>
        <p:spPr>
          <a:xfrm>
            <a:off x="5077205" y="2708910"/>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7"/>
                </a:lnTo>
                <a:lnTo>
                  <a:pt x="750005" y="1968223"/>
                </a:lnTo>
                <a:lnTo>
                  <a:pt x="782750" y="1991123"/>
                </a:lnTo>
                <a:lnTo>
                  <a:pt x="817362" y="2013584"/>
                </a:lnTo>
                <a:lnTo>
                  <a:pt x="853768" y="2035612"/>
                </a:lnTo>
                <a:lnTo>
                  <a:pt x="891895" y="2057212"/>
                </a:lnTo>
                <a:lnTo>
                  <a:pt x="931670" y="2078389"/>
                </a:lnTo>
                <a:lnTo>
                  <a:pt x="973020" y="2099149"/>
                </a:lnTo>
                <a:lnTo>
                  <a:pt x="1015871" y="2119498"/>
                </a:lnTo>
                <a:lnTo>
                  <a:pt x="1060150" y="2139441"/>
                </a:lnTo>
                <a:lnTo>
                  <a:pt x="1105785" y="2158984"/>
                </a:lnTo>
                <a:lnTo>
                  <a:pt x="1152702" y="2178133"/>
                </a:lnTo>
                <a:lnTo>
                  <a:pt x="1200827" y="2196892"/>
                </a:lnTo>
                <a:lnTo>
                  <a:pt x="1250089" y="2215268"/>
                </a:lnTo>
                <a:lnTo>
                  <a:pt x="1300413" y="2233266"/>
                </a:lnTo>
                <a:lnTo>
                  <a:pt x="1351727" y="2250892"/>
                </a:lnTo>
                <a:lnTo>
                  <a:pt x="1403957" y="2268150"/>
                </a:lnTo>
                <a:lnTo>
                  <a:pt x="1457030" y="2285048"/>
                </a:lnTo>
                <a:lnTo>
                  <a:pt x="1510874" y="2301590"/>
                </a:lnTo>
                <a:lnTo>
                  <a:pt x="1565414" y="2317782"/>
                </a:lnTo>
                <a:lnTo>
                  <a:pt x="1620578" y="2333629"/>
                </a:lnTo>
                <a:lnTo>
                  <a:pt x="1676293" y="2349138"/>
                </a:lnTo>
                <a:lnTo>
                  <a:pt x="1732486" y="2364313"/>
                </a:lnTo>
                <a:lnTo>
                  <a:pt x="1789083" y="2379160"/>
                </a:lnTo>
                <a:lnTo>
                  <a:pt x="1846011" y="2393685"/>
                </a:lnTo>
                <a:lnTo>
                  <a:pt x="1903197" y="2407894"/>
                </a:lnTo>
                <a:lnTo>
                  <a:pt x="1960568" y="2421791"/>
                </a:lnTo>
                <a:lnTo>
                  <a:pt x="2018051" y="2435383"/>
                </a:lnTo>
                <a:lnTo>
                  <a:pt x="2075573" y="2448675"/>
                </a:lnTo>
                <a:lnTo>
                  <a:pt x="2133060" y="2461672"/>
                </a:lnTo>
                <a:lnTo>
                  <a:pt x="2190439" y="2474381"/>
                </a:lnTo>
                <a:lnTo>
                  <a:pt x="2247638" y="2486806"/>
                </a:lnTo>
                <a:lnTo>
                  <a:pt x="2304583" y="2498954"/>
                </a:lnTo>
                <a:lnTo>
                  <a:pt x="2361201" y="2510830"/>
                </a:lnTo>
                <a:lnTo>
                  <a:pt x="2417419" y="2522439"/>
                </a:lnTo>
                <a:lnTo>
                  <a:pt x="2473164" y="2533787"/>
                </a:lnTo>
                <a:lnTo>
                  <a:pt x="2528362" y="2544880"/>
                </a:lnTo>
                <a:lnTo>
                  <a:pt x="2582940" y="2555723"/>
                </a:lnTo>
                <a:lnTo>
                  <a:pt x="2636826" y="2566322"/>
                </a:lnTo>
                <a:lnTo>
                  <a:pt x="2689946" y="2576682"/>
                </a:lnTo>
                <a:lnTo>
                  <a:pt x="2742227" y="2586809"/>
                </a:lnTo>
                <a:lnTo>
                  <a:pt x="2793595" y="2596708"/>
                </a:lnTo>
                <a:lnTo>
                  <a:pt x="2843979" y="2606386"/>
                </a:lnTo>
                <a:lnTo>
                  <a:pt x="2893304" y="2615847"/>
                </a:lnTo>
                <a:lnTo>
                  <a:pt x="2941497" y="2625097"/>
                </a:lnTo>
                <a:lnTo>
                  <a:pt x="2988486" y="2634142"/>
                </a:lnTo>
                <a:lnTo>
                  <a:pt x="3034197" y="2642987"/>
                </a:lnTo>
                <a:lnTo>
                  <a:pt x="3078557" y="2651638"/>
                </a:lnTo>
                <a:lnTo>
                  <a:pt x="3121493" y="2660100"/>
                </a:lnTo>
                <a:lnTo>
                  <a:pt x="3162931" y="2668380"/>
                </a:lnTo>
                <a:lnTo>
                  <a:pt x="3202799" y="2676482"/>
                </a:lnTo>
                <a:lnTo>
                  <a:pt x="3241024" y="2684412"/>
                </a:lnTo>
                <a:lnTo>
                  <a:pt x="3312249" y="2699779"/>
                </a:lnTo>
                <a:lnTo>
                  <a:pt x="3376023" y="2714526"/>
                </a:lnTo>
                <a:lnTo>
                  <a:pt x="3431760" y="2728696"/>
                </a:lnTo>
                <a:lnTo>
                  <a:pt x="3456432" y="2735579"/>
                </a:lnTo>
              </a:path>
            </a:pathLst>
          </a:custGeom>
          <a:ln w="28956">
            <a:solidFill>
              <a:srgbClr val="000000"/>
            </a:solidFill>
          </a:ln>
        </p:spPr>
        <p:txBody>
          <a:bodyPr wrap="square" lIns="0" tIns="0" rIns="0" bIns="0" rtlCol="0"/>
          <a:lstStyle/>
          <a:p>
            <a:endParaRPr/>
          </a:p>
        </p:txBody>
      </p:sp>
      <p:sp>
        <p:nvSpPr>
          <p:cNvPr id="8" name="object 8"/>
          <p:cNvSpPr txBox="1"/>
          <p:nvPr/>
        </p:nvSpPr>
        <p:spPr>
          <a:xfrm>
            <a:off x="4506848" y="3385184"/>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9" name="object 9"/>
          <p:cNvSpPr/>
          <p:nvPr/>
        </p:nvSpPr>
        <p:spPr>
          <a:xfrm>
            <a:off x="1834895" y="3573779"/>
            <a:ext cx="2737485" cy="0"/>
          </a:xfrm>
          <a:custGeom>
            <a:avLst/>
            <a:gdLst/>
            <a:ahLst/>
            <a:cxnLst/>
            <a:rect l="l" t="t" r="r" b="b"/>
            <a:pathLst>
              <a:path w="2737485">
                <a:moveTo>
                  <a:pt x="2737104" y="0"/>
                </a:moveTo>
                <a:lnTo>
                  <a:pt x="0" y="0"/>
                </a:lnTo>
              </a:path>
            </a:pathLst>
          </a:custGeom>
          <a:ln w="9144">
            <a:solidFill>
              <a:srgbClr val="000000"/>
            </a:solidFill>
            <a:prstDash val="sysDash"/>
          </a:ln>
        </p:spPr>
        <p:txBody>
          <a:bodyPr wrap="square" lIns="0" tIns="0" rIns="0" bIns="0" rtlCol="0"/>
          <a:lstStyle/>
          <a:p>
            <a:endParaRPr/>
          </a:p>
        </p:txBody>
      </p:sp>
      <p:sp>
        <p:nvSpPr>
          <p:cNvPr id="10" name="object 10"/>
          <p:cNvSpPr/>
          <p:nvPr/>
        </p:nvSpPr>
        <p:spPr>
          <a:xfrm>
            <a:off x="4572000" y="3500628"/>
            <a:ext cx="0" cy="2089785"/>
          </a:xfrm>
          <a:custGeom>
            <a:avLst/>
            <a:gdLst/>
            <a:ahLst/>
            <a:cxnLst/>
            <a:rect l="l" t="t" r="r" b="b"/>
            <a:pathLst>
              <a:path h="2089785">
                <a:moveTo>
                  <a:pt x="0" y="0"/>
                </a:moveTo>
                <a:lnTo>
                  <a:pt x="0" y="2089404"/>
                </a:lnTo>
              </a:path>
            </a:pathLst>
          </a:custGeom>
          <a:ln w="9144">
            <a:solidFill>
              <a:srgbClr val="000000"/>
            </a:solidFill>
            <a:prstDash val="sysDash"/>
          </a:ln>
        </p:spPr>
        <p:txBody>
          <a:bodyPr wrap="square" lIns="0" tIns="0" rIns="0" bIns="0" rtlCol="0"/>
          <a:lstStyle/>
          <a:p>
            <a:endParaRPr/>
          </a:p>
        </p:txBody>
      </p:sp>
      <p:sp>
        <p:nvSpPr>
          <p:cNvPr id="11" name="object 11"/>
          <p:cNvSpPr txBox="1"/>
          <p:nvPr/>
        </p:nvSpPr>
        <p:spPr>
          <a:xfrm>
            <a:off x="5297678" y="4431029"/>
            <a:ext cx="203835" cy="391160"/>
          </a:xfrm>
          <a:prstGeom prst="rect">
            <a:avLst/>
          </a:prstGeom>
        </p:spPr>
        <p:txBody>
          <a:bodyPr vert="horz" wrap="square" lIns="0" tIns="12700" rIns="0" bIns="0" rtlCol="0">
            <a:spAutoFit/>
          </a:bodyPr>
          <a:lstStyle/>
          <a:p>
            <a:pPr>
              <a:lnSpc>
                <a:spcPct val="100000"/>
              </a:lnSpc>
              <a:spcBef>
                <a:spcPts val="100"/>
              </a:spcBef>
            </a:pPr>
            <a:r>
              <a:rPr sz="2400" dirty="0">
                <a:latin typeface="Arial"/>
                <a:cs typeface="Arial"/>
              </a:rPr>
              <a:t>A</a:t>
            </a:r>
            <a:endParaRPr sz="2400">
              <a:latin typeface="Arial"/>
              <a:cs typeface="Arial"/>
            </a:endParaRPr>
          </a:p>
        </p:txBody>
      </p:sp>
      <p:sp>
        <p:nvSpPr>
          <p:cNvPr id="12" name="object 12"/>
          <p:cNvSpPr txBox="1"/>
          <p:nvPr/>
        </p:nvSpPr>
        <p:spPr>
          <a:xfrm>
            <a:off x="3162045" y="3156026"/>
            <a:ext cx="22923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B</a:t>
            </a:r>
            <a:endParaRPr sz="2400">
              <a:latin typeface="Arial"/>
              <a:cs typeface="Arial"/>
            </a:endParaRPr>
          </a:p>
        </p:txBody>
      </p:sp>
      <p:sp>
        <p:nvSpPr>
          <p:cNvPr id="13" name="object 13"/>
          <p:cNvSpPr txBox="1"/>
          <p:nvPr/>
        </p:nvSpPr>
        <p:spPr>
          <a:xfrm>
            <a:off x="4363973" y="5616346"/>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P</a:t>
            </a:r>
            <a:endParaRPr sz="2400">
              <a:latin typeface="Arial"/>
              <a:cs typeface="Arial"/>
            </a:endParaRPr>
          </a:p>
        </p:txBody>
      </p:sp>
      <p:sp>
        <p:nvSpPr>
          <p:cNvPr id="14" name="object 14"/>
          <p:cNvSpPr/>
          <p:nvPr/>
        </p:nvSpPr>
        <p:spPr>
          <a:xfrm>
            <a:off x="1834895" y="2060448"/>
            <a:ext cx="6408420" cy="3529965"/>
          </a:xfrm>
          <a:custGeom>
            <a:avLst/>
            <a:gdLst/>
            <a:ahLst/>
            <a:cxnLst/>
            <a:rect l="l" t="t" r="r" b="b"/>
            <a:pathLst>
              <a:path w="6408420" h="3529965">
                <a:moveTo>
                  <a:pt x="0" y="0"/>
                </a:moveTo>
                <a:lnTo>
                  <a:pt x="6408420" y="3529583"/>
                </a:lnTo>
              </a:path>
            </a:pathLst>
          </a:custGeom>
          <a:ln w="9144">
            <a:solidFill>
              <a:srgbClr val="000000"/>
            </a:solidFill>
          </a:ln>
        </p:spPr>
        <p:txBody>
          <a:bodyPr wrap="square" lIns="0" tIns="0" rIns="0" bIns="0" rtlCol="0"/>
          <a:lstStyle/>
          <a:p>
            <a:endParaRPr/>
          </a:p>
        </p:txBody>
      </p:sp>
      <p:sp>
        <p:nvSpPr>
          <p:cNvPr id="15" name="object 15"/>
          <p:cNvSpPr/>
          <p:nvPr/>
        </p:nvSpPr>
        <p:spPr>
          <a:xfrm>
            <a:off x="1835657" y="2782061"/>
            <a:ext cx="4681855" cy="2882265"/>
          </a:xfrm>
          <a:custGeom>
            <a:avLst/>
            <a:gdLst/>
            <a:ahLst/>
            <a:cxnLst/>
            <a:rect l="l" t="t" r="r" b="b"/>
            <a:pathLst>
              <a:path w="4681855" h="2882265">
                <a:moveTo>
                  <a:pt x="0" y="0"/>
                </a:moveTo>
                <a:lnTo>
                  <a:pt x="51716" y="8593"/>
                </a:lnTo>
                <a:lnTo>
                  <a:pt x="103425" y="17197"/>
                </a:lnTo>
                <a:lnTo>
                  <a:pt x="155122" y="25821"/>
                </a:lnTo>
                <a:lnTo>
                  <a:pt x="206797" y="34473"/>
                </a:lnTo>
                <a:lnTo>
                  <a:pt x="258446" y="43165"/>
                </a:lnTo>
                <a:lnTo>
                  <a:pt x="310061" y="51905"/>
                </a:lnTo>
                <a:lnTo>
                  <a:pt x="361636" y="60703"/>
                </a:lnTo>
                <a:lnTo>
                  <a:pt x="413164" y="69569"/>
                </a:lnTo>
                <a:lnTo>
                  <a:pt x="464637" y="78512"/>
                </a:lnTo>
                <a:lnTo>
                  <a:pt x="516050" y="87543"/>
                </a:lnTo>
                <a:lnTo>
                  <a:pt x="567395" y="96671"/>
                </a:lnTo>
                <a:lnTo>
                  <a:pt x="618667" y="105905"/>
                </a:lnTo>
                <a:lnTo>
                  <a:pt x="669857" y="115255"/>
                </a:lnTo>
                <a:lnTo>
                  <a:pt x="720959" y="124731"/>
                </a:lnTo>
                <a:lnTo>
                  <a:pt x="771968" y="134343"/>
                </a:lnTo>
                <a:lnTo>
                  <a:pt x="822875" y="144100"/>
                </a:lnTo>
                <a:lnTo>
                  <a:pt x="873674" y="154011"/>
                </a:lnTo>
                <a:lnTo>
                  <a:pt x="924358" y="164087"/>
                </a:lnTo>
                <a:lnTo>
                  <a:pt x="974921" y="174338"/>
                </a:lnTo>
                <a:lnTo>
                  <a:pt x="1025356" y="184772"/>
                </a:lnTo>
                <a:lnTo>
                  <a:pt x="1075656" y="195399"/>
                </a:lnTo>
                <a:lnTo>
                  <a:pt x="1125814" y="206230"/>
                </a:lnTo>
                <a:lnTo>
                  <a:pt x="1175824" y="217273"/>
                </a:lnTo>
                <a:lnTo>
                  <a:pt x="1225679" y="228539"/>
                </a:lnTo>
                <a:lnTo>
                  <a:pt x="1275372" y="240037"/>
                </a:lnTo>
                <a:lnTo>
                  <a:pt x="1324896" y="251777"/>
                </a:lnTo>
                <a:lnTo>
                  <a:pt x="1374245" y="263768"/>
                </a:lnTo>
                <a:lnTo>
                  <a:pt x="1423412" y="276020"/>
                </a:lnTo>
                <a:lnTo>
                  <a:pt x="1472390" y="288543"/>
                </a:lnTo>
                <a:lnTo>
                  <a:pt x="1521172" y="301347"/>
                </a:lnTo>
                <a:lnTo>
                  <a:pt x="1569752" y="314441"/>
                </a:lnTo>
                <a:lnTo>
                  <a:pt x="1618123" y="327834"/>
                </a:lnTo>
                <a:lnTo>
                  <a:pt x="1666278" y="341537"/>
                </a:lnTo>
                <a:lnTo>
                  <a:pt x="1714211" y="355559"/>
                </a:lnTo>
                <a:lnTo>
                  <a:pt x="1761914" y="369909"/>
                </a:lnTo>
                <a:lnTo>
                  <a:pt x="1809381" y="384598"/>
                </a:lnTo>
                <a:lnTo>
                  <a:pt x="1856606" y="399635"/>
                </a:lnTo>
                <a:lnTo>
                  <a:pt x="1903581" y="415030"/>
                </a:lnTo>
                <a:lnTo>
                  <a:pt x="1950299" y="430792"/>
                </a:lnTo>
                <a:lnTo>
                  <a:pt x="1996755" y="446931"/>
                </a:lnTo>
                <a:lnTo>
                  <a:pt x="2042940" y="463457"/>
                </a:lnTo>
                <a:lnTo>
                  <a:pt x="2088849" y="480379"/>
                </a:lnTo>
                <a:lnTo>
                  <a:pt x="2134475" y="497708"/>
                </a:lnTo>
                <a:lnTo>
                  <a:pt x="2179811" y="515452"/>
                </a:lnTo>
                <a:lnTo>
                  <a:pt x="2224850" y="533621"/>
                </a:lnTo>
                <a:lnTo>
                  <a:pt x="2269586" y="552225"/>
                </a:lnTo>
                <a:lnTo>
                  <a:pt x="2314011" y="571274"/>
                </a:lnTo>
                <a:lnTo>
                  <a:pt x="2358119" y="590778"/>
                </a:lnTo>
                <a:lnTo>
                  <a:pt x="2401904" y="610745"/>
                </a:lnTo>
                <a:lnTo>
                  <a:pt x="2445358" y="631186"/>
                </a:lnTo>
                <a:lnTo>
                  <a:pt x="2488475" y="652111"/>
                </a:lnTo>
                <a:lnTo>
                  <a:pt x="2531248" y="673528"/>
                </a:lnTo>
                <a:lnTo>
                  <a:pt x="2573670" y="695448"/>
                </a:lnTo>
                <a:lnTo>
                  <a:pt x="2615734" y="717881"/>
                </a:lnTo>
                <a:lnTo>
                  <a:pt x="2657435" y="740835"/>
                </a:lnTo>
                <a:lnTo>
                  <a:pt x="2698764" y="764321"/>
                </a:lnTo>
                <a:lnTo>
                  <a:pt x="2739716" y="788348"/>
                </a:lnTo>
                <a:lnTo>
                  <a:pt x="2780284" y="812926"/>
                </a:lnTo>
                <a:lnTo>
                  <a:pt x="2822119" y="839391"/>
                </a:lnTo>
                <a:lnTo>
                  <a:pt x="2863982" y="867258"/>
                </a:lnTo>
                <a:lnTo>
                  <a:pt x="2905858" y="896470"/>
                </a:lnTo>
                <a:lnTo>
                  <a:pt x="2947727" y="926971"/>
                </a:lnTo>
                <a:lnTo>
                  <a:pt x="2989572" y="958704"/>
                </a:lnTo>
                <a:lnTo>
                  <a:pt x="3031376" y="991613"/>
                </a:lnTo>
                <a:lnTo>
                  <a:pt x="3073122" y="1025639"/>
                </a:lnTo>
                <a:lnTo>
                  <a:pt x="3114791" y="1060728"/>
                </a:lnTo>
                <a:lnTo>
                  <a:pt x="3156367" y="1096822"/>
                </a:lnTo>
                <a:lnTo>
                  <a:pt x="3197831" y="1133864"/>
                </a:lnTo>
                <a:lnTo>
                  <a:pt x="3239166" y="1171797"/>
                </a:lnTo>
                <a:lnTo>
                  <a:pt x="3280355" y="1210566"/>
                </a:lnTo>
                <a:lnTo>
                  <a:pt x="3321380" y="1250113"/>
                </a:lnTo>
                <a:lnTo>
                  <a:pt x="3362223" y="1290381"/>
                </a:lnTo>
                <a:lnTo>
                  <a:pt x="3402868" y="1331314"/>
                </a:lnTo>
                <a:lnTo>
                  <a:pt x="3443296" y="1372855"/>
                </a:lnTo>
                <a:lnTo>
                  <a:pt x="3483490" y="1414947"/>
                </a:lnTo>
                <a:lnTo>
                  <a:pt x="3523433" y="1457534"/>
                </a:lnTo>
                <a:lnTo>
                  <a:pt x="3563106" y="1500559"/>
                </a:lnTo>
                <a:lnTo>
                  <a:pt x="3602493" y="1543965"/>
                </a:lnTo>
                <a:lnTo>
                  <a:pt x="3641576" y="1587695"/>
                </a:lnTo>
                <a:lnTo>
                  <a:pt x="3680338" y="1631693"/>
                </a:lnTo>
                <a:lnTo>
                  <a:pt x="3718760" y="1675902"/>
                </a:lnTo>
                <a:lnTo>
                  <a:pt x="3756825" y="1720265"/>
                </a:lnTo>
                <a:lnTo>
                  <a:pt x="3794517" y="1764726"/>
                </a:lnTo>
                <a:lnTo>
                  <a:pt x="3831816" y="1809227"/>
                </a:lnTo>
                <a:lnTo>
                  <a:pt x="3868707" y="1853713"/>
                </a:lnTo>
                <a:lnTo>
                  <a:pt x="3905170" y="1898126"/>
                </a:lnTo>
                <a:lnTo>
                  <a:pt x="3941189" y="1942409"/>
                </a:lnTo>
                <a:lnTo>
                  <a:pt x="3976747" y="1986506"/>
                </a:lnTo>
                <a:lnTo>
                  <a:pt x="4011825" y="2030361"/>
                </a:lnTo>
                <a:lnTo>
                  <a:pt x="4046406" y="2073916"/>
                </a:lnTo>
                <a:lnTo>
                  <a:pt x="4080473" y="2117114"/>
                </a:lnTo>
                <a:lnTo>
                  <a:pt x="4114008" y="2159900"/>
                </a:lnTo>
                <a:lnTo>
                  <a:pt x="4146993" y="2202216"/>
                </a:lnTo>
                <a:lnTo>
                  <a:pt x="4179412" y="2244005"/>
                </a:lnTo>
                <a:lnTo>
                  <a:pt x="4211246" y="2285212"/>
                </a:lnTo>
                <a:lnTo>
                  <a:pt x="4242478" y="2325778"/>
                </a:lnTo>
                <a:lnTo>
                  <a:pt x="4273090" y="2365648"/>
                </a:lnTo>
                <a:lnTo>
                  <a:pt x="4303065" y="2404764"/>
                </a:lnTo>
                <a:lnTo>
                  <a:pt x="4332386" y="2443070"/>
                </a:lnTo>
                <a:lnTo>
                  <a:pt x="4361035" y="2480510"/>
                </a:lnTo>
                <a:lnTo>
                  <a:pt x="4388994" y="2517026"/>
                </a:lnTo>
                <a:lnTo>
                  <a:pt x="4416245" y="2552562"/>
                </a:lnTo>
                <a:lnTo>
                  <a:pt x="4442772" y="2587060"/>
                </a:lnTo>
                <a:lnTo>
                  <a:pt x="4468557" y="2620465"/>
                </a:lnTo>
                <a:lnTo>
                  <a:pt x="4493582" y="2652720"/>
                </a:lnTo>
                <a:lnTo>
                  <a:pt x="4517830" y="2683768"/>
                </a:lnTo>
                <a:lnTo>
                  <a:pt x="4563924" y="2742014"/>
                </a:lnTo>
                <a:lnTo>
                  <a:pt x="4606698" y="2794752"/>
                </a:lnTo>
                <a:lnTo>
                  <a:pt x="4646013" y="2841526"/>
                </a:lnTo>
                <a:lnTo>
                  <a:pt x="4664329" y="2862535"/>
                </a:lnTo>
                <a:lnTo>
                  <a:pt x="4681728" y="2881884"/>
                </a:lnTo>
              </a:path>
            </a:pathLst>
          </a:custGeom>
          <a:ln w="28956">
            <a:solidFill>
              <a:srgbClr val="000000"/>
            </a:solidFill>
          </a:ln>
        </p:spPr>
        <p:txBody>
          <a:bodyPr wrap="square" lIns="0" tIns="0" rIns="0" bIns="0" rtlCol="0"/>
          <a:lstStyle/>
          <a:p>
            <a:endParaRPr/>
          </a:p>
        </p:txBody>
      </p:sp>
      <p:sp>
        <p:nvSpPr>
          <p:cNvPr id="16" name="object 16"/>
          <p:cNvSpPr txBox="1"/>
          <p:nvPr/>
        </p:nvSpPr>
        <p:spPr>
          <a:xfrm>
            <a:off x="1337817" y="3383660"/>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P</a:t>
            </a:r>
            <a:endParaRPr sz="2400">
              <a:latin typeface="Arial"/>
              <a:cs typeface="Arial"/>
            </a:endParaRPr>
          </a:p>
        </p:txBody>
      </p:sp>
      <p:sp>
        <p:nvSpPr>
          <p:cNvPr id="17" name="object 17"/>
          <p:cNvSpPr txBox="1"/>
          <p:nvPr/>
        </p:nvSpPr>
        <p:spPr>
          <a:xfrm>
            <a:off x="1540510" y="3560445"/>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1</a:t>
            </a:r>
            <a:endParaRPr sz="1600">
              <a:latin typeface="Arial"/>
              <a:cs typeface="Arial"/>
            </a:endParaRPr>
          </a:p>
        </p:txBody>
      </p:sp>
      <p:sp>
        <p:nvSpPr>
          <p:cNvPr id="18" name="object 18"/>
          <p:cNvSpPr txBox="1"/>
          <p:nvPr/>
        </p:nvSpPr>
        <p:spPr>
          <a:xfrm>
            <a:off x="7218933" y="4534916"/>
            <a:ext cx="1274445" cy="391160"/>
          </a:xfrm>
          <a:prstGeom prst="rect">
            <a:avLst/>
          </a:prstGeom>
        </p:spPr>
        <p:txBody>
          <a:bodyPr vert="horz" wrap="square" lIns="0" tIns="12700" rIns="0" bIns="0" rtlCol="0">
            <a:spAutoFit/>
          </a:bodyPr>
          <a:lstStyle/>
          <a:p>
            <a:pPr marL="38100">
              <a:lnSpc>
                <a:spcPct val="100000"/>
              </a:lnSpc>
              <a:spcBef>
                <a:spcPts val="100"/>
              </a:spcBef>
            </a:pPr>
            <a:r>
              <a:rPr sz="2400" dirty="0">
                <a:latin typeface="Arial"/>
                <a:cs typeface="Arial"/>
              </a:rPr>
              <a:t>Investor</a:t>
            </a:r>
            <a:r>
              <a:rPr sz="2400" baseline="-20833" dirty="0">
                <a:latin typeface="Arial"/>
                <a:cs typeface="Arial"/>
              </a:rPr>
              <a:t>1</a:t>
            </a:r>
            <a:endParaRPr sz="2400" baseline="-20833">
              <a:latin typeface="Arial"/>
              <a:cs typeface="Arial"/>
            </a:endParaRPr>
          </a:p>
        </p:txBody>
      </p:sp>
      <p:sp>
        <p:nvSpPr>
          <p:cNvPr id="19" name="object 19"/>
          <p:cNvSpPr txBox="1"/>
          <p:nvPr/>
        </p:nvSpPr>
        <p:spPr>
          <a:xfrm>
            <a:off x="7892542" y="5793130"/>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0</a:t>
            </a:r>
            <a:endParaRPr sz="1600">
              <a:latin typeface="Arial"/>
              <a:cs typeface="Arial"/>
            </a:endParaRPr>
          </a:p>
        </p:txBody>
      </p:sp>
      <p:sp>
        <p:nvSpPr>
          <p:cNvPr id="20" name="object 20"/>
          <p:cNvSpPr txBox="1"/>
          <p:nvPr/>
        </p:nvSpPr>
        <p:spPr>
          <a:xfrm>
            <a:off x="7604506" y="5616346"/>
            <a:ext cx="54483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W</a:t>
            </a:r>
            <a:r>
              <a:rPr sz="2400" spc="135" dirty="0">
                <a:latin typeface="Arial"/>
                <a:cs typeface="Arial"/>
              </a:rPr>
              <a:t> </a:t>
            </a:r>
            <a:r>
              <a:rPr sz="2400" spc="-5" dirty="0">
                <a:latin typeface="Arial"/>
                <a:cs typeface="Arial"/>
              </a:rPr>
              <a:t>*</a:t>
            </a:r>
            <a:endParaRPr sz="2400">
              <a:latin typeface="Arial"/>
              <a:cs typeface="Arial"/>
            </a:endParaRPr>
          </a:p>
        </p:txBody>
      </p:sp>
      <p:sp>
        <p:nvSpPr>
          <p:cNvPr id="21" name="object 21"/>
          <p:cNvSpPr txBox="1"/>
          <p:nvPr/>
        </p:nvSpPr>
        <p:spPr>
          <a:xfrm>
            <a:off x="3282822" y="2729610"/>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22" name="object 22"/>
          <p:cNvSpPr txBox="1"/>
          <p:nvPr/>
        </p:nvSpPr>
        <p:spPr>
          <a:xfrm>
            <a:off x="3355975" y="2951734"/>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23" name="object 23"/>
          <p:cNvSpPr txBox="1"/>
          <p:nvPr/>
        </p:nvSpPr>
        <p:spPr>
          <a:xfrm>
            <a:off x="5456554" y="4249039"/>
            <a:ext cx="138430" cy="299720"/>
          </a:xfrm>
          <a:prstGeom prst="rect">
            <a:avLst/>
          </a:prstGeom>
        </p:spPr>
        <p:txBody>
          <a:bodyPr vert="horz" wrap="square" lIns="0" tIns="12700" rIns="0" bIns="0" rtlCol="0">
            <a:spAutoFit/>
          </a:bodyPr>
          <a:lstStyle/>
          <a:p>
            <a:pPr>
              <a:lnSpc>
                <a:spcPct val="100000"/>
              </a:lnSpc>
              <a:spcBef>
                <a:spcPts val="100"/>
              </a:spcBef>
            </a:pPr>
            <a:r>
              <a:rPr sz="1800" dirty="0">
                <a:latin typeface="Arial"/>
                <a:cs typeface="Arial"/>
              </a:rPr>
              <a:t>●</a:t>
            </a:r>
            <a:endParaRPr sz="1800">
              <a:latin typeface="Arial"/>
              <a:cs typeface="Arial"/>
            </a:endParaRPr>
          </a:p>
        </p:txBody>
      </p:sp>
      <p:sp>
        <p:nvSpPr>
          <p:cNvPr id="24" name="object 24"/>
          <p:cNvSpPr txBox="1"/>
          <p:nvPr/>
        </p:nvSpPr>
        <p:spPr>
          <a:xfrm>
            <a:off x="4175252" y="3599815"/>
            <a:ext cx="2457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D</a:t>
            </a:r>
            <a:endParaRPr sz="2400">
              <a:latin typeface="Arial"/>
              <a:cs typeface="Arial"/>
            </a:endParaRPr>
          </a:p>
        </p:txBody>
      </p:sp>
      <p:sp>
        <p:nvSpPr>
          <p:cNvPr id="25" name="object 25"/>
          <p:cNvSpPr txBox="1"/>
          <p:nvPr/>
        </p:nvSpPr>
        <p:spPr>
          <a:xfrm>
            <a:off x="1482978" y="2047493"/>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1</a:t>
            </a:r>
            <a:endParaRPr sz="1600">
              <a:latin typeface="Arial"/>
              <a:cs typeface="Arial"/>
            </a:endParaRPr>
          </a:p>
        </p:txBody>
      </p:sp>
      <p:sp>
        <p:nvSpPr>
          <p:cNvPr id="26" name="object 26"/>
          <p:cNvSpPr txBox="1"/>
          <p:nvPr/>
        </p:nvSpPr>
        <p:spPr>
          <a:xfrm>
            <a:off x="1194917" y="1870709"/>
            <a:ext cx="54483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W</a:t>
            </a:r>
            <a:r>
              <a:rPr sz="2400" spc="135" dirty="0">
                <a:latin typeface="Arial"/>
                <a:cs typeface="Arial"/>
              </a:rPr>
              <a:t> </a:t>
            </a:r>
            <a:r>
              <a:rPr sz="2400" spc="-5" dirty="0">
                <a:latin typeface="Arial"/>
                <a:cs typeface="Arial"/>
              </a:rPr>
              <a:t>*</a:t>
            </a:r>
            <a:endParaRPr sz="2400">
              <a:latin typeface="Arial"/>
              <a:cs typeface="Arial"/>
            </a:endParaRPr>
          </a:p>
        </p:txBody>
      </p:sp>
      <p:sp>
        <p:nvSpPr>
          <p:cNvPr id="27" name="object 27"/>
          <p:cNvSpPr/>
          <p:nvPr/>
        </p:nvSpPr>
        <p:spPr>
          <a:xfrm>
            <a:off x="5389626" y="2510282"/>
            <a:ext cx="3262629" cy="2701290"/>
          </a:xfrm>
          <a:custGeom>
            <a:avLst/>
            <a:gdLst/>
            <a:ahLst/>
            <a:cxnLst/>
            <a:rect l="l" t="t" r="r" b="b"/>
            <a:pathLst>
              <a:path w="3262629" h="2701290">
                <a:moveTo>
                  <a:pt x="0" y="0"/>
                </a:moveTo>
                <a:lnTo>
                  <a:pt x="1598" y="50240"/>
                </a:lnTo>
                <a:lnTo>
                  <a:pt x="3245" y="100460"/>
                </a:lnTo>
                <a:lnTo>
                  <a:pt x="4990" y="150638"/>
                </a:lnTo>
                <a:lnTo>
                  <a:pt x="6881" y="200753"/>
                </a:lnTo>
                <a:lnTo>
                  <a:pt x="8968" y="250786"/>
                </a:lnTo>
                <a:lnTo>
                  <a:pt x="11300" y="300715"/>
                </a:lnTo>
                <a:lnTo>
                  <a:pt x="13925" y="350520"/>
                </a:lnTo>
                <a:lnTo>
                  <a:pt x="16894" y="400181"/>
                </a:lnTo>
                <a:lnTo>
                  <a:pt x="20253" y="449676"/>
                </a:lnTo>
                <a:lnTo>
                  <a:pt x="24054" y="498984"/>
                </a:lnTo>
                <a:lnTo>
                  <a:pt x="28345" y="548087"/>
                </a:lnTo>
                <a:lnTo>
                  <a:pt x="33174" y="596962"/>
                </a:lnTo>
                <a:lnTo>
                  <a:pt x="38591" y="645590"/>
                </a:lnTo>
                <a:lnTo>
                  <a:pt x="44645" y="693949"/>
                </a:lnTo>
                <a:lnTo>
                  <a:pt x="51385" y="742019"/>
                </a:lnTo>
                <a:lnTo>
                  <a:pt x="58860" y="789779"/>
                </a:lnTo>
                <a:lnTo>
                  <a:pt x="67120" y="837209"/>
                </a:lnTo>
                <a:lnTo>
                  <a:pt x="76212" y="884288"/>
                </a:lnTo>
                <a:lnTo>
                  <a:pt x="86186" y="930996"/>
                </a:lnTo>
                <a:lnTo>
                  <a:pt x="97091" y="977312"/>
                </a:lnTo>
                <a:lnTo>
                  <a:pt x="108976" y="1023215"/>
                </a:lnTo>
                <a:lnTo>
                  <a:pt x="121891" y="1068685"/>
                </a:lnTo>
                <a:lnTo>
                  <a:pt x="135884" y="1113701"/>
                </a:lnTo>
                <a:lnTo>
                  <a:pt x="151004" y="1158243"/>
                </a:lnTo>
                <a:lnTo>
                  <a:pt x="167300" y="1202289"/>
                </a:lnTo>
                <a:lnTo>
                  <a:pt x="184821" y="1245820"/>
                </a:lnTo>
                <a:lnTo>
                  <a:pt x="203617" y="1288814"/>
                </a:lnTo>
                <a:lnTo>
                  <a:pt x="223736" y="1331251"/>
                </a:lnTo>
                <a:lnTo>
                  <a:pt x="245227" y="1373111"/>
                </a:lnTo>
                <a:lnTo>
                  <a:pt x="268140" y="1414373"/>
                </a:lnTo>
                <a:lnTo>
                  <a:pt x="292523" y="1455016"/>
                </a:lnTo>
                <a:lnTo>
                  <a:pt x="318426" y="1495019"/>
                </a:lnTo>
                <a:lnTo>
                  <a:pt x="345897" y="1534363"/>
                </a:lnTo>
                <a:lnTo>
                  <a:pt x="374986" y="1573026"/>
                </a:lnTo>
                <a:lnTo>
                  <a:pt x="405741" y="1610987"/>
                </a:lnTo>
                <a:lnTo>
                  <a:pt x="438212" y="1648227"/>
                </a:lnTo>
                <a:lnTo>
                  <a:pt x="472447" y="1684725"/>
                </a:lnTo>
                <a:lnTo>
                  <a:pt x="508496" y="1720459"/>
                </a:lnTo>
                <a:lnTo>
                  <a:pt x="546408" y="1755410"/>
                </a:lnTo>
                <a:lnTo>
                  <a:pt x="586232" y="1789556"/>
                </a:lnTo>
                <a:lnTo>
                  <a:pt x="647606" y="1836402"/>
                </a:lnTo>
                <a:lnTo>
                  <a:pt x="681265" y="1859434"/>
                </a:lnTo>
                <a:lnTo>
                  <a:pt x="716802" y="1882206"/>
                </a:lnTo>
                <a:lnTo>
                  <a:pt x="754141" y="1904716"/>
                </a:lnTo>
                <a:lnTo>
                  <a:pt x="793204" y="1926964"/>
                </a:lnTo>
                <a:lnTo>
                  <a:pt x="833913" y="1948950"/>
                </a:lnTo>
                <a:lnTo>
                  <a:pt x="876192" y="1970673"/>
                </a:lnTo>
                <a:lnTo>
                  <a:pt x="919963" y="1992131"/>
                </a:lnTo>
                <a:lnTo>
                  <a:pt x="965149" y="2013326"/>
                </a:lnTo>
                <a:lnTo>
                  <a:pt x="1011673" y="2034256"/>
                </a:lnTo>
                <a:lnTo>
                  <a:pt x="1059458" y="2054921"/>
                </a:lnTo>
                <a:lnTo>
                  <a:pt x="1108425" y="2075319"/>
                </a:lnTo>
                <a:lnTo>
                  <a:pt x="1158499" y="2095451"/>
                </a:lnTo>
                <a:lnTo>
                  <a:pt x="1209602" y="2115316"/>
                </a:lnTo>
                <a:lnTo>
                  <a:pt x="1261656" y="2134914"/>
                </a:lnTo>
                <a:lnTo>
                  <a:pt x="1314585" y="2154243"/>
                </a:lnTo>
                <a:lnTo>
                  <a:pt x="1368311" y="2173304"/>
                </a:lnTo>
                <a:lnTo>
                  <a:pt x="1422757" y="2192095"/>
                </a:lnTo>
                <a:lnTo>
                  <a:pt x="1477846" y="2210616"/>
                </a:lnTo>
                <a:lnTo>
                  <a:pt x="1533500" y="2228867"/>
                </a:lnTo>
                <a:lnTo>
                  <a:pt x="1589642" y="2246847"/>
                </a:lnTo>
                <a:lnTo>
                  <a:pt x="1646195" y="2264555"/>
                </a:lnTo>
                <a:lnTo>
                  <a:pt x="1703082" y="2281992"/>
                </a:lnTo>
                <a:lnTo>
                  <a:pt x="1760226" y="2299155"/>
                </a:lnTo>
                <a:lnTo>
                  <a:pt x="1817549" y="2316045"/>
                </a:lnTo>
                <a:lnTo>
                  <a:pt x="1874974" y="2332662"/>
                </a:lnTo>
                <a:lnTo>
                  <a:pt x="1932423" y="2349004"/>
                </a:lnTo>
                <a:lnTo>
                  <a:pt x="1989821" y="2365071"/>
                </a:lnTo>
                <a:lnTo>
                  <a:pt x="2047089" y="2380863"/>
                </a:lnTo>
                <a:lnTo>
                  <a:pt x="2104150" y="2396378"/>
                </a:lnTo>
                <a:lnTo>
                  <a:pt x="2160927" y="2411617"/>
                </a:lnTo>
                <a:lnTo>
                  <a:pt x="2217342" y="2426579"/>
                </a:lnTo>
                <a:lnTo>
                  <a:pt x="2273319" y="2441263"/>
                </a:lnTo>
                <a:lnTo>
                  <a:pt x="2328780" y="2455669"/>
                </a:lnTo>
                <a:lnTo>
                  <a:pt x="2383649" y="2469795"/>
                </a:lnTo>
                <a:lnTo>
                  <a:pt x="2437847" y="2483643"/>
                </a:lnTo>
                <a:lnTo>
                  <a:pt x="2491297" y="2497210"/>
                </a:lnTo>
                <a:lnTo>
                  <a:pt x="2543923" y="2510497"/>
                </a:lnTo>
                <a:lnTo>
                  <a:pt x="2595647" y="2523502"/>
                </a:lnTo>
                <a:lnTo>
                  <a:pt x="2646392" y="2536226"/>
                </a:lnTo>
                <a:lnTo>
                  <a:pt x="2696080" y="2548668"/>
                </a:lnTo>
                <a:lnTo>
                  <a:pt x="2744635" y="2560826"/>
                </a:lnTo>
                <a:lnTo>
                  <a:pt x="2791979" y="2572702"/>
                </a:lnTo>
                <a:lnTo>
                  <a:pt x="2838035" y="2584293"/>
                </a:lnTo>
                <a:lnTo>
                  <a:pt x="2882725" y="2595600"/>
                </a:lnTo>
                <a:lnTo>
                  <a:pt x="2925973" y="2606622"/>
                </a:lnTo>
                <a:lnTo>
                  <a:pt x="2967701" y="2617358"/>
                </a:lnTo>
                <a:lnTo>
                  <a:pt x="3007833" y="2627808"/>
                </a:lnTo>
                <a:lnTo>
                  <a:pt x="3046289" y="2637971"/>
                </a:lnTo>
                <a:lnTo>
                  <a:pt x="3117872" y="2657435"/>
                </a:lnTo>
                <a:lnTo>
                  <a:pt x="3181830" y="2675744"/>
                </a:lnTo>
                <a:lnTo>
                  <a:pt x="3237547" y="2692896"/>
                </a:lnTo>
                <a:lnTo>
                  <a:pt x="3262122" y="2701035"/>
                </a:lnTo>
              </a:path>
            </a:pathLst>
          </a:custGeom>
          <a:ln w="9525">
            <a:solidFill>
              <a:srgbClr val="000000"/>
            </a:solidFill>
          </a:ln>
        </p:spPr>
        <p:txBody>
          <a:bodyPr wrap="square" lIns="0" tIns="0" rIns="0" bIns="0" rtlCol="0"/>
          <a:lstStyle/>
          <a:p>
            <a:endParaRPr/>
          </a:p>
        </p:txBody>
      </p:sp>
      <p:sp>
        <p:nvSpPr>
          <p:cNvPr id="28" name="object 28"/>
          <p:cNvSpPr txBox="1"/>
          <p:nvPr/>
        </p:nvSpPr>
        <p:spPr>
          <a:xfrm>
            <a:off x="3355975" y="2492121"/>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X</a:t>
            </a:r>
            <a:endParaRPr sz="2400">
              <a:latin typeface="Arial"/>
              <a:cs typeface="Arial"/>
            </a:endParaRPr>
          </a:p>
        </p:txBody>
      </p:sp>
      <p:sp>
        <p:nvSpPr>
          <p:cNvPr id="29" name="object 29"/>
          <p:cNvSpPr txBox="1"/>
          <p:nvPr/>
        </p:nvSpPr>
        <p:spPr>
          <a:xfrm>
            <a:off x="6066154" y="4114292"/>
            <a:ext cx="408305" cy="391160"/>
          </a:xfrm>
          <a:prstGeom prst="rect">
            <a:avLst/>
          </a:prstGeom>
        </p:spPr>
        <p:txBody>
          <a:bodyPr vert="horz" wrap="square" lIns="0" tIns="12700" rIns="0" bIns="0" rtlCol="0">
            <a:spAutoFit/>
          </a:bodyPr>
          <a:lstStyle/>
          <a:p>
            <a:pPr marL="38100">
              <a:lnSpc>
                <a:spcPct val="100000"/>
              </a:lnSpc>
              <a:spcBef>
                <a:spcPts val="100"/>
              </a:spcBef>
            </a:pPr>
            <a:r>
              <a:rPr sz="2700" spc="-60" baseline="-13888" dirty="0">
                <a:latin typeface="Arial"/>
                <a:cs typeface="Arial"/>
              </a:rPr>
              <a:t>●</a:t>
            </a:r>
            <a:r>
              <a:rPr sz="2400" spc="-40" dirty="0">
                <a:latin typeface="Arial"/>
                <a:cs typeface="Arial"/>
              </a:rPr>
              <a:t>Y</a:t>
            </a:r>
            <a:endParaRPr sz="2400">
              <a:latin typeface="Arial"/>
              <a:cs typeface="Arial"/>
            </a:endParaRPr>
          </a:p>
        </p:txBody>
      </p:sp>
      <p:sp>
        <p:nvSpPr>
          <p:cNvPr id="30" name="object 30"/>
          <p:cNvSpPr txBox="1"/>
          <p:nvPr/>
        </p:nvSpPr>
        <p:spPr>
          <a:xfrm>
            <a:off x="597814" y="2683509"/>
            <a:ext cx="5080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CML</a:t>
            </a:r>
            <a:endParaRPr sz="1800">
              <a:latin typeface="Arial"/>
              <a:cs typeface="Arial"/>
            </a:endParaRPr>
          </a:p>
        </p:txBody>
      </p:sp>
      <p:sp>
        <p:nvSpPr>
          <p:cNvPr id="31" name="object 31"/>
          <p:cNvSpPr/>
          <p:nvPr/>
        </p:nvSpPr>
        <p:spPr>
          <a:xfrm>
            <a:off x="1256334" y="2344927"/>
            <a:ext cx="1013460" cy="442595"/>
          </a:xfrm>
          <a:custGeom>
            <a:avLst/>
            <a:gdLst/>
            <a:ahLst/>
            <a:cxnLst/>
            <a:rect l="l" t="t" r="r" b="b"/>
            <a:pathLst>
              <a:path w="1013460" h="442594">
                <a:moveTo>
                  <a:pt x="940298" y="29154"/>
                </a:moveTo>
                <a:lnTo>
                  <a:pt x="0" y="430530"/>
                </a:lnTo>
                <a:lnTo>
                  <a:pt x="4978" y="442213"/>
                </a:lnTo>
                <a:lnTo>
                  <a:pt x="945294" y="40819"/>
                </a:lnTo>
                <a:lnTo>
                  <a:pt x="940298" y="29154"/>
                </a:lnTo>
                <a:close/>
              </a:path>
              <a:path w="1013460" h="442594">
                <a:moveTo>
                  <a:pt x="996721" y="24130"/>
                </a:moveTo>
                <a:lnTo>
                  <a:pt x="952068" y="24130"/>
                </a:lnTo>
                <a:lnTo>
                  <a:pt x="957021" y="35813"/>
                </a:lnTo>
                <a:lnTo>
                  <a:pt x="945294" y="40819"/>
                </a:lnTo>
                <a:lnTo>
                  <a:pt x="957783" y="69976"/>
                </a:lnTo>
                <a:lnTo>
                  <a:pt x="996721" y="24130"/>
                </a:lnTo>
                <a:close/>
              </a:path>
              <a:path w="1013460" h="442594">
                <a:moveTo>
                  <a:pt x="952068" y="24130"/>
                </a:moveTo>
                <a:lnTo>
                  <a:pt x="940298" y="29154"/>
                </a:lnTo>
                <a:lnTo>
                  <a:pt x="945294" y="40819"/>
                </a:lnTo>
                <a:lnTo>
                  <a:pt x="957021" y="35813"/>
                </a:lnTo>
                <a:lnTo>
                  <a:pt x="952068" y="24130"/>
                </a:lnTo>
                <a:close/>
              </a:path>
              <a:path w="1013460" h="442594">
                <a:moveTo>
                  <a:pt x="927811" y="0"/>
                </a:moveTo>
                <a:lnTo>
                  <a:pt x="940298" y="29154"/>
                </a:lnTo>
                <a:lnTo>
                  <a:pt x="952068" y="24130"/>
                </a:lnTo>
                <a:lnTo>
                  <a:pt x="996721" y="24130"/>
                </a:lnTo>
                <a:lnTo>
                  <a:pt x="1012901" y="5080"/>
                </a:lnTo>
                <a:lnTo>
                  <a:pt x="927811" y="0"/>
                </a:lnTo>
                <a:close/>
              </a:path>
            </a:pathLst>
          </a:custGeom>
          <a:solidFill>
            <a:srgbClr val="000000"/>
          </a:solidFill>
        </p:spPr>
        <p:txBody>
          <a:bodyPr wrap="square" lIns="0" tIns="0" rIns="0" bIns="0" rtlCol="0"/>
          <a:lstStyle/>
          <a:p>
            <a:endParaRPr/>
          </a:p>
        </p:txBody>
      </p:sp>
      <p:sp>
        <p:nvSpPr>
          <p:cNvPr id="32" name="object 32"/>
          <p:cNvSpPr txBox="1"/>
          <p:nvPr/>
        </p:nvSpPr>
        <p:spPr>
          <a:xfrm>
            <a:off x="3845433" y="1201927"/>
            <a:ext cx="5026660" cy="1520190"/>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An </a:t>
            </a:r>
            <a:r>
              <a:rPr sz="1400" spc="-10" dirty="0">
                <a:latin typeface="Calibri"/>
                <a:cs typeface="Calibri"/>
              </a:rPr>
              <a:t>efficient market </a:t>
            </a:r>
            <a:r>
              <a:rPr sz="1400" dirty="0">
                <a:latin typeface="Calibri"/>
                <a:cs typeface="Calibri"/>
              </a:rPr>
              <a:t>allow </a:t>
            </a:r>
            <a:r>
              <a:rPr sz="1400" spc="-10" dirty="0">
                <a:latin typeface="Calibri"/>
                <a:cs typeface="Calibri"/>
              </a:rPr>
              <a:t>investors to trade </a:t>
            </a:r>
            <a:r>
              <a:rPr sz="1400" spc="-5" dirty="0">
                <a:latin typeface="Calibri"/>
                <a:cs typeface="Calibri"/>
              </a:rPr>
              <a:t>their individual  </a:t>
            </a:r>
            <a:r>
              <a:rPr sz="1400" spc="-15" dirty="0">
                <a:latin typeface="Calibri"/>
                <a:cs typeface="Calibri"/>
              </a:rPr>
              <a:t>preferences. </a:t>
            </a:r>
            <a:r>
              <a:rPr sz="1400" spc="-5" dirty="0">
                <a:latin typeface="Calibri"/>
                <a:cs typeface="Calibri"/>
              </a:rPr>
              <a:t>The </a:t>
            </a:r>
            <a:r>
              <a:rPr sz="1400" dirty="0">
                <a:latin typeface="Calibri"/>
                <a:cs typeface="Calibri"/>
              </a:rPr>
              <a:t>CML </a:t>
            </a:r>
            <a:r>
              <a:rPr sz="1400" spc="-10" dirty="0">
                <a:latin typeface="Calibri"/>
                <a:cs typeface="Calibri"/>
              </a:rPr>
              <a:t>represent </a:t>
            </a:r>
            <a:r>
              <a:rPr sz="1400" spc="-5" dirty="0">
                <a:latin typeface="Calibri"/>
                <a:cs typeface="Calibri"/>
              </a:rPr>
              <a:t>the </a:t>
            </a:r>
            <a:r>
              <a:rPr sz="1400" spc="-15" dirty="0">
                <a:latin typeface="Calibri"/>
                <a:cs typeface="Calibri"/>
              </a:rPr>
              <a:t>market </a:t>
            </a:r>
            <a:r>
              <a:rPr sz="1400" dirty="0">
                <a:latin typeface="Calibri"/>
                <a:cs typeface="Calibri"/>
              </a:rPr>
              <a:t>with a </a:t>
            </a:r>
            <a:r>
              <a:rPr sz="1400" spc="-15" dirty="0">
                <a:latin typeface="Calibri"/>
                <a:cs typeface="Calibri"/>
              </a:rPr>
              <a:t>rate </a:t>
            </a:r>
            <a:r>
              <a:rPr sz="1400" dirty="0">
                <a:latin typeface="Calibri"/>
                <a:cs typeface="Calibri"/>
              </a:rPr>
              <a:t>of </a:t>
            </a:r>
            <a:r>
              <a:rPr sz="1400" spc="-10" dirty="0">
                <a:latin typeface="Calibri"/>
                <a:cs typeface="Calibri"/>
              </a:rPr>
              <a:t>return  </a:t>
            </a:r>
            <a:r>
              <a:rPr sz="1400" spc="-5" dirty="0">
                <a:latin typeface="Calibri"/>
                <a:cs typeface="Calibri"/>
              </a:rPr>
              <a:t>equal </a:t>
            </a:r>
            <a:r>
              <a:rPr sz="1400" dirty="0">
                <a:latin typeface="Calibri"/>
                <a:cs typeface="Calibri"/>
              </a:rPr>
              <a:t>r ( </a:t>
            </a:r>
            <a:r>
              <a:rPr sz="1400" spc="-5" dirty="0">
                <a:latin typeface="Calibri"/>
                <a:cs typeface="Calibri"/>
              </a:rPr>
              <a:t>the </a:t>
            </a:r>
            <a:r>
              <a:rPr sz="1400" dirty="0">
                <a:latin typeface="Calibri"/>
                <a:cs typeface="Calibri"/>
              </a:rPr>
              <a:t>slope = - </a:t>
            </a:r>
            <a:r>
              <a:rPr sz="1400" spc="-5" dirty="0">
                <a:latin typeface="Calibri"/>
                <a:cs typeface="Calibri"/>
              </a:rPr>
              <a:t>(1+ r)). If manager chose </a:t>
            </a:r>
            <a:r>
              <a:rPr sz="1400" spc="-10" dirty="0">
                <a:latin typeface="Calibri"/>
                <a:cs typeface="Calibri"/>
              </a:rPr>
              <a:t>to invest </a:t>
            </a:r>
            <a:r>
              <a:rPr sz="1400" dirty="0">
                <a:latin typeface="Calibri"/>
                <a:cs typeface="Calibri"/>
              </a:rPr>
              <a:t>in all </a:t>
            </a:r>
            <a:r>
              <a:rPr sz="1400" spc="-5" dirty="0">
                <a:latin typeface="Calibri"/>
                <a:cs typeface="Calibri"/>
              </a:rPr>
              <a:t>projects  that give </a:t>
            </a:r>
            <a:r>
              <a:rPr sz="1400" dirty="0">
                <a:latin typeface="Calibri"/>
                <a:cs typeface="Calibri"/>
              </a:rPr>
              <a:t>a </a:t>
            </a:r>
            <a:r>
              <a:rPr sz="1400" spc="-10" dirty="0">
                <a:latin typeface="Calibri"/>
                <a:cs typeface="Calibri"/>
              </a:rPr>
              <a:t>return </a:t>
            </a:r>
            <a:r>
              <a:rPr sz="1400" spc="-5" dirty="0">
                <a:latin typeface="Calibri"/>
                <a:cs typeface="Calibri"/>
              </a:rPr>
              <a:t>(MRT) higher or equal </a:t>
            </a:r>
            <a:r>
              <a:rPr sz="1400" spc="-10" dirty="0">
                <a:latin typeface="Calibri"/>
                <a:cs typeface="Calibri"/>
              </a:rPr>
              <a:t>to </a:t>
            </a:r>
            <a:r>
              <a:rPr sz="1400" dirty="0">
                <a:latin typeface="Calibri"/>
                <a:cs typeface="Calibri"/>
              </a:rPr>
              <a:t>r </a:t>
            </a:r>
            <a:r>
              <a:rPr sz="1400" spc="-5" dirty="0">
                <a:latin typeface="Calibri"/>
                <a:cs typeface="Calibri"/>
              </a:rPr>
              <a:t>the utility </a:t>
            </a:r>
            <a:r>
              <a:rPr sz="1400" dirty="0">
                <a:latin typeface="Calibri"/>
                <a:cs typeface="Calibri"/>
              </a:rPr>
              <a:t>of </a:t>
            </a:r>
            <a:r>
              <a:rPr sz="1400" spc="-10" dirty="0">
                <a:latin typeface="Calibri"/>
                <a:cs typeface="Calibri"/>
              </a:rPr>
              <a:t>investor </a:t>
            </a:r>
            <a:r>
              <a:rPr sz="1400" dirty="0">
                <a:latin typeface="Calibri"/>
                <a:cs typeface="Calibri"/>
              </a:rPr>
              <a:t>1  will </a:t>
            </a:r>
            <a:r>
              <a:rPr sz="1400" spc="-5" dirty="0">
                <a:latin typeface="Calibri"/>
                <a:cs typeface="Calibri"/>
              </a:rPr>
              <a:t>move </a:t>
            </a:r>
            <a:r>
              <a:rPr sz="1400" spc="-10" dirty="0">
                <a:latin typeface="Calibri"/>
                <a:cs typeface="Calibri"/>
              </a:rPr>
              <a:t>to point </a:t>
            </a:r>
            <a:r>
              <a:rPr sz="1400" spc="-80" dirty="0">
                <a:latin typeface="Calibri"/>
                <a:cs typeface="Calibri"/>
              </a:rPr>
              <a:t>Y. </a:t>
            </a:r>
            <a:r>
              <a:rPr sz="1400" spc="-5" dirty="0">
                <a:latin typeface="Calibri"/>
                <a:cs typeface="Calibri"/>
              </a:rPr>
              <a:t>This, since the </a:t>
            </a:r>
            <a:r>
              <a:rPr sz="1400" spc="-10" dirty="0">
                <a:latin typeface="Calibri"/>
                <a:cs typeface="Calibri"/>
              </a:rPr>
              <a:t>investor </a:t>
            </a:r>
            <a:r>
              <a:rPr sz="1400" spc="-5" dirty="0">
                <a:latin typeface="Calibri"/>
                <a:cs typeface="Calibri"/>
              </a:rPr>
              <a:t>can </a:t>
            </a:r>
            <a:r>
              <a:rPr sz="1400" spc="-10" dirty="0">
                <a:latin typeface="Calibri"/>
                <a:cs typeface="Calibri"/>
              </a:rPr>
              <a:t>trade </a:t>
            </a:r>
            <a:r>
              <a:rPr sz="1400" dirty="0">
                <a:latin typeface="Calibri"/>
                <a:cs typeface="Calibri"/>
              </a:rPr>
              <a:t>its </a:t>
            </a:r>
            <a:r>
              <a:rPr sz="1400" spc="-15" dirty="0">
                <a:latin typeface="Calibri"/>
                <a:cs typeface="Calibri"/>
              </a:rPr>
              <a:t>preferences  </a:t>
            </a:r>
            <a:r>
              <a:rPr sz="1400" spc="-5" dirty="0">
                <a:latin typeface="Calibri"/>
                <a:cs typeface="Calibri"/>
              </a:rPr>
              <a:t>on the </a:t>
            </a:r>
            <a:r>
              <a:rPr sz="1400" spc="-10" dirty="0">
                <a:latin typeface="Calibri"/>
                <a:cs typeface="Calibri"/>
              </a:rPr>
              <a:t>market by </a:t>
            </a:r>
            <a:r>
              <a:rPr sz="1400" spc="-5" dirty="0">
                <a:latin typeface="Calibri"/>
                <a:cs typeface="Calibri"/>
              </a:rPr>
              <a:t>borrowing </a:t>
            </a:r>
            <a:r>
              <a:rPr sz="1400" spc="-10" dirty="0">
                <a:latin typeface="Calibri"/>
                <a:cs typeface="Calibri"/>
              </a:rPr>
              <a:t>atthe </a:t>
            </a:r>
            <a:r>
              <a:rPr sz="1400" spc="-15" dirty="0">
                <a:latin typeface="Calibri"/>
                <a:cs typeface="Calibri"/>
              </a:rPr>
              <a:t>market rate </a:t>
            </a:r>
            <a:r>
              <a:rPr sz="1400" spc="-5" dirty="0">
                <a:latin typeface="Calibri"/>
                <a:cs typeface="Calibri"/>
              </a:rPr>
              <a:t>and consume </a:t>
            </a:r>
            <a:r>
              <a:rPr sz="1400" spc="-10" dirty="0">
                <a:latin typeface="Calibri"/>
                <a:cs typeface="Calibri"/>
              </a:rPr>
              <a:t>more  </a:t>
            </a:r>
            <a:r>
              <a:rPr sz="1400" spc="-5" dirty="0">
                <a:latin typeface="Calibri"/>
                <a:cs typeface="Calibri"/>
              </a:rPr>
              <a:t>than defined </a:t>
            </a:r>
            <a:r>
              <a:rPr sz="1400" spc="-10" dirty="0">
                <a:latin typeface="Calibri"/>
                <a:cs typeface="Calibri"/>
              </a:rPr>
              <a:t>by point</a:t>
            </a:r>
            <a:r>
              <a:rPr sz="1400" spc="40" dirty="0">
                <a:latin typeface="Calibri"/>
                <a:cs typeface="Calibri"/>
              </a:rPr>
              <a:t> </a:t>
            </a:r>
            <a:r>
              <a:rPr sz="1400" spc="-20" dirty="0">
                <a:latin typeface="Calibri"/>
                <a:cs typeface="Calibri"/>
              </a:rPr>
              <a:t>D.</a:t>
            </a:r>
            <a:endParaRPr sz="1400">
              <a:latin typeface="Calibri"/>
              <a:cs typeface="Calibri"/>
            </a:endParaRPr>
          </a:p>
        </p:txBody>
      </p:sp>
      <p:sp>
        <p:nvSpPr>
          <p:cNvPr id="33" name="object 33"/>
          <p:cNvSpPr txBox="1"/>
          <p:nvPr/>
        </p:nvSpPr>
        <p:spPr>
          <a:xfrm>
            <a:off x="653491" y="5828791"/>
            <a:ext cx="5795010" cy="690880"/>
          </a:xfrm>
          <a:prstGeom prst="rect">
            <a:avLst/>
          </a:prstGeom>
        </p:spPr>
        <p:txBody>
          <a:bodyPr vert="horz" wrap="square" lIns="0" tIns="44450" rIns="0" bIns="0" rtlCol="0">
            <a:spAutoFit/>
          </a:bodyPr>
          <a:lstStyle/>
          <a:p>
            <a:pPr marL="38100" marR="30480">
              <a:lnSpc>
                <a:spcPts val="1680"/>
              </a:lnSpc>
              <a:spcBef>
                <a:spcPts val="350"/>
              </a:spcBef>
            </a:pPr>
            <a:r>
              <a:rPr sz="1400" spc="-5" dirty="0">
                <a:latin typeface="Calibri"/>
                <a:cs typeface="Calibri"/>
              </a:rPr>
              <a:t>If </a:t>
            </a:r>
            <a:r>
              <a:rPr sz="1400" spc="-10" dirty="0">
                <a:latin typeface="Calibri"/>
                <a:cs typeface="Calibri"/>
              </a:rPr>
              <a:t>investing </a:t>
            </a:r>
            <a:r>
              <a:rPr sz="1400" dirty="0">
                <a:latin typeface="Calibri"/>
                <a:cs typeface="Calibri"/>
              </a:rPr>
              <a:t>in </a:t>
            </a:r>
            <a:r>
              <a:rPr sz="1400" spc="-5" dirty="0">
                <a:latin typeface="Calibri"/>
                <a:cs typeface="Calibri"/>
              </a:rPr>
              <a:t>project where </a:t>
            </a:r>
            <a:r>
              <a:rPr sz="1400" spc="-10" dirty="0">
                <a:latin typeface="Calibri"/>
                <a:cs typeface="Calibri"/>
              </a:rPr>
              <a:t>project </a:t>
            </a:r>
            <a:r>
              <a:rPr sz="1400" spc="-15" dirty="0">
                <a:latin typeface="Calibri"/>
                <a:cs typeface="Calibri"/>
              </a:rPr>
              <a:t>rate </a:t>
            </a:r>
            <a:r>
              <a:rPr sz="1400" spc="-5" dirty="0">
                <a:latin typeface="Calibri"/>
                <a:cs typeface="Calibri"/>
              </a:rPr>
              <a:t>equal the </a:t>
            </a:r>
            <a:r>
              <a:rPr sz="1400" spc="-140" dirty="0">
                <a:latin typeface="Calibri"/>
                <a:cs typeface="Calibri"/>
              </a:rPr>
              <a:t>mar</a:t>
            </a:r>
            <a:r>
              <a:rPr sz="2400" spc="-209" baseline="10416" dirty="0">
                <a:latin typeface="Arial"/>
                <a:cs typeface="Arial"/>
              </a:rPr>
              <a:t>0</a:t>
            </a:r>
            <a:r>
              <a:rPr sz="1400" spc="-140" dirty="0">
                <a:latin typeface="Calibri"/>
                <a:cs typeface="Calibri"/>
              </a:rPr>
              <a:t>ket </a:t>
            </a:r>
            <a:r>
              <a:rPr sz="1400" spc="-15" dirty="0">
                <a:latin typeface="Calibri"/>
                <a:cs typeface="Calibri"/>
              </a:rPr>
              <a:t>rate </a:t>
            </a:r>
            <a:r>
              <a:rPr sz="1400" dirty="0">
                <a:latin typeface="Calibri"/>
                <a:cs typeface="Calibri"/>
              </a:rPr>
              <a:t>an </a:t>
            </a:r>
            <a:r>
              <a:rPr sz="1400" spc="-10" dirty="0">
                <a:latin typeface="Calibri"/>
                <a:cs typeface="Calibri"/>
              </a:rPr>
              <a:t>investor </a:t>
            </a:r>
            <a:r>
              <a:rPr sz="1400" spc="-5" dirty="0">
                <a:latin typeface="Calibri"/>
                <a:cs typeface="Calibri"/>
              </a:rPr>
              <a:t>can  </a:t>
            </a:r>
            <a:r>
              <a:rPr sz="1400" spc="-10" dirty="0">
                <a:latin typeface="Calibri"/>
                <a:cs typeface="Calibri"/>
              </a:rPr>
              <a:t>reach any point </a:t>
            </a:r>
            <a:r>
              <a:rPr sz="1400" spc="-5" dirty="0">
                <a:latin typeface="Calibri"/>
                <a:cs typeface="Calibri"/>
              </a:rPr>
              <a:t>on the CML </a:t>
            </a:r>
            <a:r>
              <a:rPr sz="1400" spc="-10" dirty="0">
                <a:latin typeface="Calibri"/>
                <a:cs typeface="Calibri"/>
              </a:rPr>
              <a:t>by </a:t>
            </a:r>
            <a:r>
              <a:rPr sz="1400" spc="-5" dirty="0">
                <a:latin typeface="Calibri"/>
                <a:cs typeface="Calibri"/>
              </a:rPr>
              <a:t>lending or borrowing, and hence consume </a:t>
            </a:r>
            <a:r>
              <a:rPr sz="1400" spc="-10" dirty="0">
                <a:latin typeface="Calibri"/>
                <a:cs typeface="Calibri"/>
              </a:rPr>
              <a:t>more  </a:t>
            </a:r>
            <a:r>
              <a:rPr sz="1400" spc="-5" dirty="0">
                <a:latin typeface="Calibri"/>
                <a:cs typeface="Calibri"/>
              </a:rPr>
              <a:t>or </a:t>
            </a:r>
            <a:r>
              <a:rPr sz="1400" dirty="0">
                <a:latin typeface="Calibri"/>
                <a:cs typeface="Calibri"/>
              </a:rPr>
              <a:t>less </a:t>
            </a:r>
            <a:r>
              <a:rPr sz="1400" spc="-5" dirty="0">
                <a:latin typeface="Calibri"/>
                <a:cs typeface="Calibri"/>
              </a:rPr>
              <a:t>(if </a:t>
            </a:r>
            <a:r>
              <a:rPr sz="1400" spc="-15" dirty="0">
                <a:latin typeface="Calibri"/>
                <a:cs typeface="Calibri"/>
              </a:rPr>
              <a:t>preferred) </a:t>
            </a:r>
            <a:r>
              <a:rPr sz="1400" spc="-5" dirty="0">
                <a:latin typeface="Calibri"/>
                <a:cs typeface="Calibri"/>
              </a:rPr>
              <a:t>than the </a:t>
            </a:r>
            <a:r>
              <a:rPr sz="1400" spc="-10" dirty="0">
                <a:latin typeface="Calibri"/>
                <a:cs typeface="Calibri"/>
              </a:rPr>
              <a:t>pay </a:t>
            </a:r>
            <a:r>
              <a:rPr sz="1400" spc="-5" dirty="0">
                <a:latin typeface="Calibri"/>
                <a:cs typeface="Calibri"/>
              </a:rPr>
              <a:t>off </a:t>
            </a:r>
            <a:r>
              <a:rPr sz="1400" spc="-10" dirty="0">
                <a:latin typeface="Calibri"/>
                <a:cs typeface="Calibri"/>
              </a:rPr>
              <a:t>from </a:t>
            </a:r>
            <a:r>
              <a:rPr sz="1400" spc="-5" dirty="0">
                <a:latin typeface="Calibri"/>
                <a:cs typeface="Calibri"/>
              </a:rPr>
              <a:t>production</a:t>
            </a:r>
            <a:endParaRPr sz="14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20040"/>
            <a:ext cx="7242048" cy="1011302"/>
          </a:xfrm>
          <a:prstGeom prst="rect">
            <a:avLst/>
          </a:prstGeom>
        </p:spPr>
        <p:txBody>
          <a:bodyPr vert="horz" wrap="square" lIns="0" tIns="270002" rIns="0" bIns="0" rtlCol="0">
            <a:spAutoFit/>
          </a:bodyPr>
          <a:lstStyle/>
          <a:p>
            <a:pPr marL="2143125" marR="5080" indent="-1931670">
              <a:lnSpc>
                <a:spcPct val="100000"/>
              </a:lnSpc>
              <a:spcBef>
                <a:spcPts val="105"/>
              </a:spcBef>
            </a:pPr>
            <a:r>
              <a:rPr sz="2400" spc="-10" dirty="0"/>
              <a:t>Fischer’s </a:t>
            </a:r>
            <a:r>
              <a:rPr sz="2400" spc="-15" dirty="0"/>
              <a:t>Separation </a:t>
            </a:r>
            <a:r>
              <a:rPr sz="2400" spc="-10" dirty="0"/>
              <a:t>Theorem </a:t>
            </a:r>
            <a:r>
              <a:rPr sz="2400" dirty="0"/>
              <a:t>– </a:t>
            </a:r>
            <a:r>
              <a:rPr sz="2400" spc="-10" dirty="0"/>
              <a:t>introducing </a:t>
            </a:r>
            <a:r>
              <a:rPr sz="2400" dirty="0"/>
              <a:t>an  </a:t>
            </a:r>
            <a:r>
              <a:rPr sz="2400" spc="-15" dirty="0"/>
              <a:t>efficient </a:t>
            </a:r>
            <a:r>
              <a:rPr sz="2400" spc="-10" dirty="0"/>
              <a:t>capital</a:t>
            </a:r>
            <a:r>
              <a:rPr sz="2400" spc="30" dirty="0"/>
              <a:t> </a:t>
            </a:r>
            <a:r>
              <a:rPr sz="2400" spc="-25" dirty="0"/>
              <a:t>market</a:t>
            </a:r>
            <a:endParaRPr sz="2400"/>
          </a:p>
        </p:txBody>
      </p:sp>
      <p:sp>
        <p:nvSpPr>
          <p:cNvPr id="3" name="object 3"/>
          <p:cNvSpPr/>
          <p:nvPr/>
        </p:nvSpPr>
        <p:spPr>
          <a:xfrm>
            <a:off x="1796795" y="1412747"/>
            <a:ext cx="76200" cy="4177665"/>
          </a:xfrm>
          <a:custGeom>
            <a:avLst/>
            <a:gdLst/>
            <a:ahLst/>
            <a:cxnLst/>
            <a:rect l="l" t="t" r="r" b="b"/>
            <a:pathLst>
              <a:path w="76200" h="4177665">
                <a:moveTo>
                  <a:pt x="44450" y="63500"/>
                </a:moveTo>
                <a:lnTo>
                  <a:pt x="31750" y="63500"/>
                </a:lnTo>
                <a:lnTo>
                  <a:pt x="31750" y="4177283"/>
                </a:lnTo>
                <a:lnTo>
                  <a:pt x="44450" y="4177283"/>
                </a:lnTo>
                <a:lnTo>
                  <a:pt x="44450" y="63500"/>
                </a:lnTo>
                <a:close/>
              </a:path>
              <a:path w="76200" h="4177665">
                <a:moveTo>
                  <a:pt x="38100" y="0"/>
                </a:moveTo>
                <a:lnTo>
                  <a:pt x="0" y="76200"/>
                </a:lnTo>
                <a:lnTo>
                  <a:pt x="31750" y="76200"/>
                </a:lnTo>
                <a:lnTo>
                  <a:pt x="31750" y="63500"/>
                </a:lnTo>
                <a:lnTo>
                  <a:pt x="69850" y="63500"/>
                </a:lnTo>
                <a:lnTo>
                  <a:pt x="38100" y="0"/>
                </a:lnTo>
                <a:close/>
              </a:path>
              <a:path w="76200" h="4177665">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5551932"/>
            <a:ext cx="6482080" cy="76200"/>
          </a:xfrm>
          <a:custGeom>
            <a:avLst/>
            <a:gdLst/>
            <a:ahLst/>
            <a:cxnLst/>
            <a:rect l="l" t="t" r="r" b="b"/>
            <a:pathLst>
              <a:path w="6482080" h="76200">
                <a:moveTo>
                  <a:pt x="6405372" y="0"/>
                </a:moveTo>
                <a:lnTo>
                  <a:pt x="6405372" y="76200"/>
                </a:lnTo>
                <a:lnTo>
                  <a:pt x="6468872" y="44450"/>
                </a:lnTo>
                <a:lnTo>
                  <a:pt x="6418072" y="44450"/>
                </a:lnTo>
                <a:lnTo>
                  <a:pt x="6418072" y="31750"/>
                </a:lnTo>
                <a:lnTo>
                  <a:pt x="6468872" y="31750"/>
                </a:lnTo>
                <a:lnTo>
                  <a:pt x="6405372" y="0"/>
                </a:lnTo>
                <a:close/>
              </a:path>
              <a:path w="6482080" h="76200">
                <a:moveTo>
                  <a:pt x="6405372" y="31750"/>
                </a:moveTo>
                <a:lnTo>
                  <a:pt x="0" y="31750"/>
                </a:lnTo>
                <a:lnTo>
                  <a:pt x="0" y="44450"/>
                </a:lnTo>
                <a:lnTo>
                  <a:pt x="6405372" y="44450"/>
                </a:lnTo>
                <a:lnTo>
                  <a:pt x="6405372" y="31750"/>
                </a:lnTo>
                <a:close/>
              </a:path>
              <a:path w="6482080" h="76200">
                <a:moveTo>
                  <a:pt x="6468872" y="31750"/>
                </a:moveTo>
                <a:lnTo>
                  <a:pt x="6418072" y="31750"/>
                </a:lnTo>
                <a:lnTo>
                  <a:pt x="6418072" y="44450"/>
                </a:lnTo>
                <a:lnTo>
                  <a:pt x="6468872" y="44450"/>
                </a:lnTo>
                <a:lnTo>
                  <a:pt x="6481572" y="38100"/>
                </a:lnTo>
                <a:lnTo>
                  <a:pt x="6468872" y="31750"/>
                </a:lnTo>
                <a:close/>
              </a:path>
            </a:pathLst>
          </a:custGeom>
          <a:solidFill>
            <a:srgbClr val="000000"/>
          </a:solidFill>
        </p:spPr>
        <p:txBody>
          <a:bodyPr wrap="square" lIns="0" tIns="0" rIns="0" bIns="0" rtlCol="0"/>
          <a:lstStyle/>
          <a:p>
            <a:endParaRPr/>
          </a:p>
        </p:txBody>
      </p:sp>
      <p:sp>
        <p:nvSpPr>
          <p:cNvPr id="5" name="object 5"/>
          <p:cNvSpPr txBox="1"/>
          <p:nvPr/>
        </p:nvSpPr>
        <p:spPr>
          <a:xfrm>
            <a:off x="1385569" y="1151382"/>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1</a:t>
            </a:r>
            <a:endParaRPr sz="2400" baseline="-20833">
              <a:latin typeface="Arial"/>
              <a:cs typeface="Arial"/>
            </a:endParaRPr>
          </a:p>
        </p:txBody>
      </p:sp>
      <p:sp>
        <p:nvSpPr>
          <p:cNvPr id="6" name="object 6"/>
          <p:cNvSpPr txBox="1"/>
          <p:nvPr/>
        </p:nvSpPr>
        <p:spPr>
          <a:xfrm>
            <a:off x="8371585" y="5400243"/>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0</a:t>
            </a:r>
            <a:endParaRPr sz="2400" baseline="-20833">
              <a:latin typeface="Arial"/>
              <a:cs typeface="Arial"/>
            </a:endParaRPr>
          </a:p>
        </p:txBody>
      </p:sp>
      <p:sp>
        <p:nvSpPr>
          <p:cNvPr id="7" name="object 7"/>
          <p:cNvSpPr/>
          <p:nvPr/>
        </p:nvSpPr>
        <p:spPr>
          <a:xfrm>
            <a:off x="5077205" y="2708910"/>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7"/>
                </a:lnTo>
                <a:lnTo>
                  <a:pt x="750005" y="1968223"/>
                </a:lnTo>
                <a:lnTo>
                  <a:pt x="782750" y="1991123"/>
                </a:lnTo>
                <a:lnTo>
                  <a:pt x="817362" y="2013584"/>
                </a:lnTo>
                <a:lnTo>
                  <a:pt x="853768" y="2035612"/>
                </a:lnTo>
                <a:lnTo>
                  <a:pt x="891895" y="2057212"/>
                </a:lnTo>
                <a:lnTo>
                  <a:pt x="931670" y="2078389"/>
                </a:lnTo>
                <a:lnTo>
                  <a:pt x="973020" y="2099149"/>
                </a:lnTo>
                <a:lnTo>
                  <a:pt x="1015871" y="2119498"/>
                </a:lnTo>
                <a:lnTo>
                  <a:pt x="1060150" y="2139441"/>
                </a:lnTo>
                <a:lnTo>
                  <a:pt x="1105785" y="2158984"/>
                </a:lnTo>
                <a:lnTo>
                  <a:pt x="1152702" y="2178133"/>
                </a:lnTo>
                <a:lnTo>
                  <a:pt x="1200827" y="2196892"/>
                </a:lnTo>
                <a:lnTo>
                  <a:pt x="1250089" y="2215268"/>
                </a:lnTo>
                <a:lnTo>
                  <a:pt x="1300413" y="2233266"/>
                </a:lnTo>
                <a:lnTo>
                  <a:pt x="1351727" y="2250892"/>
                </a:lnTo>
                <a:lnTo>
                  <a:pt x="1403957" y="2268150"/>
                </a:lnTo>
                <a:lnTo>
                  <a:pt x="1457030" y="2285048"/>
                </a:lnTo>
                <a:lnTo>
                  <a:pt x="1510874" y="2301590"/>
                </a:lnTo>
                <a:lnTo>
                  <a:pt x="1565414" y="2317782"/>
                </a:lnTo>
                <a:lnTo>
                  <a:pt x="1620578" y="2333629"/>
                </a:lnTo>
                <a:lnTo>
                  <a:pt x="1676293" y="2349138"/>
                </a:lnTo>
                <a:lnTo>
                  <a:pt x="1732486" y="2364313"/>
                </a:lnTo>
                <a:lnTo>
                  <a:pt x="1789083" y="2379160"/>
                </a:lnTo>
                <a:lnTo>
                  <a:pt x="1846011" y="2393685"/>
                </a:lnTo>
                <a:lnTo>
                  <a:pt x="1903197" y="2407894"/>
                </a:lnTo>
                <a:lnTo>
                  <a:pt x="1960568" y="2421791"/>
                </a:lnTo>
                <a:lnTo>
                  <a:pt x="2018051" y="2435383"/>
                </a:lnTo>
                <a:lnTo>
                  <a:pt x="2075573" y="2448675"/>
                </a:lnTo>
                <a:lnTo>
                  <a:pt x="2133060" y="2461672"/>
                </a:lnTo>
                <a:lnTo>
                  <a:pt x="2190439" y="2474381"/>
                </a:lnTo>
                <a:lnTo>
                  <a:pt x="2247638" y="2486806"/>
                </a:lnTo>
                <a:lnTo>
                  <a:pt x="2304583" y="2498954"/>
                </a:lnTo>
                <a:lnTo>
                  <a:pt x="2361201" y="2510830"/>
                </a:lnTo>
                <a:lnTo>
                  <a:pt x="2417419" y="2522439"/>
                </a:lnTo>
                <a:lnTo>
                  <a:pt x="2473164" y="2533787"/>
                </a:lnTo>
                <a:lnTo>
                  <a:pt x="2528362" y="2544880"/>
                </a:lnTo>
                <a:lnTo>
                  <a:pt x="2582940" y="2555723"/>
                </a:lnTo>
                <a:lnTo>
                  <a:pt x="2636826" y="2566322"/>
                </a:lnTo>
                <a:lnTo>
                  <a:pt x="2689946" y="2576682"/>
                </a:lnTo>
                <a:lnTo>
                  <a:pt x="2742227" y="2586809"/>
                </a:lnTo>
                <a:lnTo>
                  <a:pt x="2793595" y="2596708"/>
                </a:lnTo>
                <a:lnTo>
                  <a:pt x="2843979" y="2606386"/>
                </a:lnTo>
                <a:lnTo>
                  <a:pt x="2893304" y="2615847"/>
                </a:lnTo>
                <a:lnTo>
                  <a:pt x="2941497" y="2625097"/>
                </a:lnTo>
                <a:lnTo>
                  <a:pt x="2988486" y="2634142"/>
                </a:lnTo>
                <a:lnTo>
                  <a:pt x="3034197" y="2642987"/>
                </a:lnTo>
                <a:lnTo>
                  <a:pt x="3078557" y="2651638"/>
                </a:lnTo>
                <a:lnTo>
                  <a:pt x="3121493" y="2660100"/>
                </a:lnTo>
                <a:lnTo>
                  <a:pt x="3162931" y="2668380"/>
                </a:lnTo>
                <a:lnTo>
                  <a:pt x="3202799" y="2676482"/>
                </a:lnTo>
                <a:lnTo>
                  <a:pt x="3241024" y="2684412"/>
                </a:lnTo>
                <a:lnTo>
                  <a:pt x="3312249" y="2699779"/>
                </a:lnTo>
                <a:lnTo>
                  <a:pt x="3376023" y="2714526"/>
                </a:lnTo>
                <a:lnTo>
                  <a:pt x="3431760" y="2728696"/>
                </a:lnTo>
                <a:lnTo>
                  <a:pt x="3456432" y="2735579"/>
                </a:lnTo>
              </a:path>
            </a:pathLst>
          </a:custGeom>
          <a:ln w="28956">
            <a:solidFill>
              <a:srgbClr val="000000"/>
            </a:solidFill>
          </a:ln>
        </p:spPr>
        <p:txBody>
          <a:bodyPr wrap="square" lIns="0" tIns="0" rIns="0" bIns="0" rtlCol="0"/>
          <a:lstStyle/>
          <a:p>
            <a:endParaRPr/>
          </a:p>
        </p:txBody>
      </p:sp>
      <p:sp>
        <p:nvSpPr>
          <p:cNvPr id="8" name="object 8"/>
          <p:cNvSpPr/>
          <p:nvPr/>
        </p:nvSpPr>
        <p:spPr>
          <a:xfrm>
            <a:off x="2555748" y="1126236"/>
            <a:ext cx="3456940" cy="2447925"/>
          </a:xfrm>
          <a:custGeom>
            <a:avLst/>
            <a:gdLst/>
            <a:ahLst/>
            <a:cxnLst/>
            <a:rect l="l" t="t" r="r" b="b"/>
            <a:pathLst>
              <a:path w="3456940" h="2447925">
                <a:moveTo>
                  <a:pt x="0" y="0"/>
                </a:moveTo>
                <a:lnTo>
                  <a:pt x="5370" y="49964"/>
                </a:lnTo>
                <a:lnTo>
                  <a:pt x="10787" y="99903"/>
                </a:lnTo>
                <a:lnTo>
                  <a:pt x="16298" y="149795"/>
                </a:lnTo>
                <a:lnTo>
                  <a:pt x="21951" y="199614"/>
                </a:lnTo>
                <a:lnTo>
                  <a:pt x="27793" y="249335"/>
                </a:lnTo>
                <a:lnTo>
                  <a:pt x="33871" y="298936"/>
                </a:lnTo>
                <a:lnTo>
                  <a:pt x="40233" y="348391"/>
                </a:lnTo>
                <a:lnTo>
                  <a:pt x="46925" y="397676"/>
                </a:lnTo>
                <a:lnTo>
                  <a:pt x="53997" y="446768"/>
                </a:lnTo>
                <a:lnTo>
                  <a:pt x="61493" y="495641"/>
                </a:lnTo>
                <a:lnTo>
                  <a:pt x="69463" y="544272"/>
                </a:lnTo>
                <a:lnTo>
                  <a:pt x="77953" y="592636"/>
                </a:lnTo>
                <a:lnTo>
                  <a:pt x="87011" y="640709"/>
                </a:lnTo>
                <a:lnTo>
                  <a:pt x="96684" y="688467"/>
                </a:lnTo>
                <a:lnTo>
                  <a:pt x="107020" y="735886"/>
                </a:lnTo>
                <a:lnTo>
                  <a:pt x="118065" y="782941"/>
                </a:lnTo>
                <a:lnTo>
                  <a:pt x="129867" y="829609"/>
                </a:lnTo>
                <a:lnTo>
                  <a:pt x="142474" y="875864"/>
                </a:lnTo>
                <a:lnTo>
                  <a:pt x="155933" y="921683"/>
                </a:lnTo>
                <a:lnTo>
                  <a:pt x="170291" y="967041"/>
                </a:lnTo>
                <a:lnTo>
                  <a:pt x="185595" y="1011914"/>
                </a:lnTo>
                <a:lnTo>
                  <a:pt x="201893" y="1056279"/>
                </a:lnTo>
                <a:lnTo>
                  <a:pt x="219233" y="1100110"/>
                </a:lnTo>
                <a:lnTo>
                  <a:pt x="237661" y="1143384"/>
                </a:lnTo>
                <a:lnTo>
                  <a:pt x="257225" y="1186075"/>
                </a:lnTo>
                <a:lnTo>
                  <a:pt x="277973" y="1228161"/>
                </a:lnTo>
                <a:lnTo>
                  <a:pt x="299951" y="1269617"/>
                </a:lnTo>
                <a:lnTo>
                  <a:pt x="323207" y="1310418"/>
                </a:lnTo>
                <a:lnTo>
                  <a:pt x="347788" y="1350540"/>
                </a:lnTo>
                <a:lnTo>
                  <a:pt x="373743" y="1389959"/>
                </a:lnTo>
                <a:lnTo>
                  <a:pt x="401117" y="1428651"/>
                </a:lnTo>
                <a:lnTo>
                  <a:pt x="429959" y="1466591"/>
                </a:lnTo>
                <a:lnTo>
                  <a:pt x="460315" y="1503756"/>
                </a:lnTo>
                <a:lnTo>
                  <a:pt x="492233" y="1540121"/>
                </a:lnTo>
                <a:lnTo>
                  <a:pt x="525761" y="1575662"/>
                </a:lnTo>
                <a:lnTo>
                  <a:pt x="560946" y="1610354"/>
                </a:lnTo>
                <a:lnTo>
                  <a:pt x="597835" y="1644173"/>
                </a:lnTo>
                <a:lnTo>
                  <a:pt x="636476" y="1677096"/>
                </a:lnTo>
                <a:lnTo>
                  <a:pt x="676915" y="1709097"/>
                </a:lnTo>
                <a:lnTo>
                  <a:pt x="719201" y="1740153"/>
                </a:lnTo>
                <a:lnTo>
                  <a:pt x="783933" y="1782239"/>
                </a:lnTo>
                <a:lnTo>
                  <a:pt x="819234" y="1802670"/>
                </a:lnTo>
                <a:lnTo>
                  <a:pt x="856388" y="1822699"/>
                </a:lnTo>
                <a:lnTo>
                  <a:pt x="895319" y="1842332"/>
                </a:lnTo>
                <a:lnTo>
                  <a:pt x="935950" y="1861574"/>
                </a:lnTo>
                <a:lnTo>
                  <a:pt x="978203" y="1880431"/>
                </a:lnTo>
                <a:lnTo>
                  <a:pt x="1022001" y="1898907"/>
                </a:lnTo>
                <a:lnTo>
                  <a:pt x="1067268" y="1917009"/>
                </a:lnTo>
                <a:lnTo>
                  <a:pt x="1113925" y="1934740"/>
                </a:lnTo>
                <a:lnTo>
                  <a:pt x="1161897" y="1952107"/>
                </a:lnTo>
                <a:lnTo>
                  <a:pt x="1211106" y="1969115"/>
                </a:lnTo>
                <a:lnTo>
                  <a:pt x="1261476" y="1985768"/>
                </a:lnTo>
                <a:lnTo>
                  <a:pt x="1312928" y="2002073"/>
                </a:lnTo>
                <a:lnTo>
                  <a:pt x="1365386" y="2018034"/>
                </a:lnTo>
                <a:lnTo>
                  <a:pt x="1418773" y="2033657"/>
                </a:lnTo>
                <a:lnTo>
                  <a:pt x="1473012" y="2048947"/>
                </a:lnTo>
                <a:lnTo>
                  <a:pt x="1528025" y="2063908"/>
                </a:lnTo>
                <a:lnTo>
                  <a:pt x="1583737" y="2078547"/>
                </a:lnTo>
                <a:lnTo>
                  <a:pt x="1640069" y="2092869"/>
                </a:lnTo>
                <a:lnTo>
                  <a:pt x="1696944" y="2106879"/>
                </a:lnTo>
                <a:lnTo>
                  <a:pt x="1754286" y="2120581"/>
                </a:lnTo>
                <a:lnTo>
                  <a:pt x="1812018" y="2133982"/>
                </a:lnTo>
                <a:lnTo>
                  <a:pt x="1870062" y="2147086"/>
                </a:lnTo>
                <a:lnTo>
                  <a:pt x="1928341" y="2159900"/>
                </a:lnTo>
                <a:lnTo>
                  <a:pt x="1986779" y="2172427"/>
                </a:lnTo>
                <a:lnTo>
                  <a:pt x="2045298" y="2184674"/>
                </a:lnTo>
                <a:lnTo>
                  <a:pt x="2103821" y="2196645"/>
                </a:lnTo>
                <a:lnTo>
                  <a:pt x="2162271" y="2208346"/>
                </a:lnTo>
                <a:lnTo>
                  <a:pt x="2220571" y="2219782"/>
                </a:lnTo>
                <a:lnTo>
                  <a:pt x="2278644" y="2230958"/>
                </a:lnTo>
                <a:lnTo>
                  <a:pt x="2336414" y="2241880"/>
                </a:lnTo>
                <a:lnTo>
                  <a:pt x="2393802" y="2252552"/>
                </a:lnTo>
                <a:lnTo>
                  <a:pt x="2450732" y="2262981"/>
                </a:lnTo>
                <a:lnTo>
                  <a:pt x="2507127" y="2273170"/>
                </a:lnTo>
                <a:lnTo>
                  <a:pt x="2562909" y="2283126"/>
                </a:lnTo>
                <a:lnTo>
                  <a:pt x="2618002" y="2292854"/>
                </a:lnTo>
                <a:lnTo>
                  <a:pt x="2672329" y="2302359"/>
                </a:lnTo>
                <a:lnTo>
                  <a:pt x="2725812" y="2311646"/>
                </a:lnTo>
                <a:lnTo>
                  <a:pt x="2778375" y="2320720"/>
                </a:lnTo>
                <a:lnTo>
                  <a:pt x="2829940" y="2329588"/>
                </a:lnTo>
                <a:lnTo>
                  <a:pt x="2880430" y="2338253"/>
                </a:lnTo>
                <a:lnTo>
                  <a:pt x="2929769" y="2346721"/>
                </a:lnTo>
                <a:lnTo>
                  <a:pt x="2977879" y="2354997"/>
                </a:lnTo>
                <a:lnTo>
                  <a:pt x="3024683" y="2363088"/>
                </a:lnTo>
                <a:lnTo>
                  <a:pt x="3070105" y="2370997"/>
                </a:lnTo>
                <a:lnTo>
                  <a:pt x="3114066" y="2378730"/>
                </a:lnTo>
                <a:lnTo>
                  <a:pt x="3156491" y="2386293"/>
                </a:lnTo>
                <a:lnTo>
                  <a:pt x="3197301" y="2393690"/>
                </a:lnTo>
                <a:lnTo>
                  <a:pt x="3236420" y="2400927"/>
                </a:lnTo>
                <a:lnTo>
                  <a:pt x="3309277" y="2414942"/>
                </a:lnTo>
                <a:lnTo>
                  <a:pt x="3374445" y="2428379"/>
                </a:lnTo>
                <a:lnTo>
                  <a:pt x="3431308" y="2441281"/>
                </a:lnTo>
                <a:lnTo>
                  <a:pt x="3456431" y="2447543"/>
                </a:lnTo>
              </a:path>
            </a:pathLst>
          </a:custGeom>
          <a:ln w="9143">
            <a:solidFill>
              <a:srgbClr val="000000"/>
            </a:solidFill>
          </a:ln>
        </p:spPr>
        <p:txBody>
          <a:bodyPr wrap="square" lIns="0" tIns="0" rIns="0" bIns="0" rtlCol="0"/>
          <a:lstStyle/>
          <a:p>
            <a:endParaRPr/>
          </a:p>
        </p:txBody>
      </p:sp>
      <p:sp>
        <p:nvSpPr>
          <p:cNvPr id="9" name="object 9"/>
          <p:cNvSpPr txBox="1"/>
          <p:nvPr/>
        </p:nvSpPr>
        <p:spPr>
          <a:xfrm>
            <a:off x="4506848" y="3385184"/>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10" name="object 10"/>
          <p:cNvSpPr/>
          <p:nvPr/>
        </p:nvSpPr>
        <p:spPr>
          <a:xfrm>
            <a:off x="1834895" y="3573779"/>
            <a:ext cx="2737485" cy="0"/>
          </a:xfrm>
          <a:custGeom>
            <a:avLst/>
            <a:gdLst/>
            <a:ahLst/>
            <a:cxnLst/>
            <a:rect l="l" t="t" r="r" b="b"/>
            <a:pathLst>
              <a:path w="2737485">
                <a:moveTo>
                  <a:pt x="2737104" y="0"/>
                </a:moveTo>
                <a:lnTo>
                  <a:pt x="0" y="0"/>
                </a:lnTo>
              </a:path>
            </a:pathLst>
          </a:custGeom>
          <a:ln w="9144">
            <a:solidFill>
              <a:srgbClr val="000000"/>
            </a:solidFill>
            <a:prstDash val="sysDash"/>
          </a:ln>
        </p:spPr>
        <p:txBody>
          <a:bodyPr wrap="square" lIns="0" tIns="0" rIns="0" bIns="0" rtlCol="0"/>
          <a:lstStyle/>
          <a:p>
            <a:endParaRPr/>
          </a:p>
        </p:txBody>
      </p:sp>
      <p:sp>
        <p:nvSpPr>
          <p:cNvPr id="11" name="object 11"/>
          <p:cNvSpPr/>
          <p:nvPr/>
        </p:nvSpPr>
        <p:spPr>
          <a:xfrm>
            <a:off x="4572000" y="3500628"/>
            <a:ext cx="0" cy="2089785"/>
          </a:xfrm>
          <a:custGeom>
            <a:avLst/>
            <a:gdLst/>
            <a:ahLst/>
            <a:cxnLst/>
            <a:rect l="l" t="t" r="r" b="b"/>
            <a:pathLst>
              <a:path h="2089785">
                <a:moveTo>
                  <a:pt x="0" y="0"/>
                </a:moveTo>
                <a:lnTo>
                  <a:pt x="0" y="2089404"/>
                </a:lnTo>
              </a:path>
            </a:pathLst>
          </a:custGeom>
          <a:ln w="9144">
            <a:solidFill>
              <a:srgbClr val="000000"/>
            </a:solidFill>
            <a:prstDash val="sysDash"/>
          </a:ln>
        </p:spPr>
        <p:txBody>
          <a:bodyPr wrap="square" lIns="0" tIns="0" rIns="0" bIns="0" rtlCol="0"/>
          <a:lstStyle/>
          <a:p>
            <a:endParaRPr/>
          </a:p>
        </p:txBody>
      </p:sp>
      <p:sp>
        <p:nvSpPr>
          <p:cNvPr id="12" name="object 12"/>
          <p:cNvSpPr txBox="1"/>
          <p:nvPr/>
        </p:nvSpPr>
        <p:spPr>
          <a:xfrm>
            <a:off x="5277103" y="4419727"/>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a:t>
            </a:r>
            <a:endParaRPr sz="2400">
              <a:latin typeface="Arial"/>
              <a:cs typeface="Arial"/>
            </a:endParaRPr>
          </a:p>
        </p:txBody>
      </p:sp>
      <p:sp>
        <p:nvSpPr>
          <p:cNvPr id="13" name="object 13"/>
          <p:cNvSpPr txBox="1"/>
          <p:nvPr/>
        </p:nvSpPr>
        <p:spPr>
          <a:xfrm>
            <a:off x="4338573" y="5616346"/>
            <a:ext cx="39243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P</a:t>
            </a:r>
            <a:r>
              <a:rPr sz="2400" spc="-7" baseline="-20833" dirty="0">
                <a:latin typeface="Arial"/>
                <a:cs typeface="Arial"/>
              </a:rPr>
              <a:t>0</a:t>
            </a:r>
            <a:endParaRPr sz="2400" baseline="-20833">
              <a:latin typeface="Arial"/>
              <a:cs typeface="Arial"/>
            </a:endParaRPr>
          </a:p>
        </p:txBody>
      </p:sp>
      <p:sp>
        <p:nvSpPr>
          <p:cNvPr id="14" name="object 14"/>
          <p:cNvSpPr/>
          <p:nvPr/>
        </p:nvSpPr>
        <p:spPr>
          <a:xfrm>
            <a:off x="1834895" y="2060448"/>
            <a:ext cx="6408420" cy="3529965"/>
          </a:xfrm>
          <a:custGeom>
            <a:avLst/>
            <a:gdLst/>
            <a:ahLst/>
            <a:cxnLst/>
            <a:rect l="l" t="t" r="r" b="b"/>
            <a:pathLst>
              <a:path w="6408420" h="3529965">
                <a:moveTo>
                  <a:pt x="0" y="0"/>
                </a:moveTo>
                <a:lnTo>
                  <a:pt x="6408420" y="3529583"/>
                </a:lnTo>
              </a:path>
            </a:pathLst>
          </a:custGeom>
          <a:ln w="9144">
            <a:solidFill>
              <a:srgbClr val="000000"/>
            </a:solidFill>
          </a:ln>
        </p:spPr>
        <p:txBody>
          <a:bodyPr wrap="square" lIns="0" tIns="0" rIns="0" bIns="0" rtlCol="0"/>
          <a:lstStyle/>
          <a:p>
            <a:endParaRPr/>
          </a:p>
        </p:txBody>
      </p:sp>
      <p:sp>
        <p:nvSpPr>
          <p:cNvPr id="15" name="object 15"/>
          <p:cNvSpPr/>
          <p:nvPr/>
        </p:nvSpPr>
        <p:spPr>
          <a:xfrm>
            <a:off x="1835657" y="2782061"/>
            <a:ext cx="4681855" cy="2882265"/>
          </a:xfrm>
          <a:custGeom>
            <a:avLst/>
            <a:gdLst/>
            <a:ahLst/>
            <a:cxnLst/>
            <a:rect l="l" t="t" r="r" b="b"/>
            <a:pathLst>
              <a:path w="4681855" h="2882265">
                <a:moveTo>
                  <a:pt x="0" y="0"/>
                </a:moveTo>
                <a:lnTo>
                  <a:pt x="51716" y="8593"/>
                </a:lnTo>
                <a:lnTo>
                  <a:pt x="103425" y="17197"/>
                </a:lnTo>
                <a:lnTo>
                  <a:pt x="155122" y="25821"/>
                </a:lnTo>
                <a:lnTo>
                  <a:pt x="206797" y="34473"/>
                </a:lnTo>
                <a:lnTo>
                  <a:pt x="258446" y="43165"/>
                </a:lnTo>
                <a:lnTo>
                  <a:pt x="310061" y="51905"/>
                </a:lnTo>
                <a:lnTo>
                  <a:pt x="361636" y="60703"/>
                </a:lnTo>
                <a:lnTo>
                  <a:pt x="413164" y="69569"/>
                </a:lnTo>
                <a:lnTo>
                  <a:pt x="464637" y="78512"/>
                </a:lnTo>
                <a:lnTo>
                  <a:pt x="516050" y="87543"/>
                </a:lnTo>
                <a:lnTo>
                  <a:pt x="567395" y="96671"/>
                </a:lnTo>
                <a:lnTo>
                  <a:pt x="618667" y="105905"/>
                </a:lnTo>
                <a:lnTo>
                  <a:pt x="669857" y="115255"/>
                </a:lnTo>
                <a:lnTo>
                  <a:pt x="720959" y="124731"/>
                </a:lnTo>
                <a:lnTo>
                  <a:pt x="771968" y="134343"/>
                </a:lnTo>
                <a:lnTo>
                  <a:pt x="822875" y="144100"/>
                </a:lnTo>
                <a:lnTo>
                  <a:pt x="873674" y="154011"/>
                </a:lnTo>
                <a:lnTo>
                  <a:pt x="924358" y="164087"/>
                </a:lnTo>
                <a:lnTo>
                  <a:pt x="974921" y="174338"/>
                </a:lnTo>
                <a:lnTo>
                  <a:pt x="1025356" y="184772"/>
                </a:lnTo>
                <a:lnTo>
                  <a:pt x="1075656" y="195399"/>
                </a:lnTo>
                <a:lnTo>
                  <a:pt x="1125814" y="206230"/>
                </a:lnTo>
                <a:lnTo>
                  <a:pt x="1175824" y="217273"/>
                </a:lnTo>
                <a:lnTo>
                  <a:pt x="1225679" y="228539"/>
                </a:lnTo>
                <a:lnTo>
                  <a:pt x="1275372" y="240037"/>
                </a:lnTo>
                <a:lnTo>
                  <a:pt x="1324896" y="251777"/>
                </a:lnTo>
                <a:lnTo>
                  <a:pt x="1374245" y="263768"/>
                </a:lnTo>
                <a:lnTo>
                  <a:pt x="1423412" y="276020"/>
                </a:lnTo>
                <a:lnTo>
                  <a:pt x="1472390" y="288543"/>
                </a:lnTo>
                <a:lnTo>
                  <a:pt x="1521172" y="301347"/>
                </a:lnTo>
                <a:lnTo>
                  <a:pt x="1569752" y="314441"/>
                </a:lnTo>
                <a:lnTo>
                  <a:pt x="1618123" y="327834"/>
                </a:lnTo>
                <a:lnTo>
                  <a:pt x="1666278" y="341537"/>
                </a:lnTo>
                <a:lnTo>
                  <a:pt x="1714211" y="355559"/>
                </a:lnTo>
                <a:lnTo>
                  <a:pt x="1761914" y="369909"/>
                </a:lnTo>
                <a:lnTo>
                  <a:pt x="1809381" y="384598"/>
                </a:lnTo>
                <a:lnTo>
                  <a:pt x="1856606" y="399635"/>
                </a:lnTo>
                <a:lnTo>
                  <a:pt x="1903581" y="415030"/>
                </a:lnTo>
                <a:lnTo>
                  <a:pt x="1950299" y="430792"/>
                </a:lnTo>
                <a:lnTo>
                  <a:pt x="1996755" y="446931"/>
                </a:lnTo>
                <a:lnTo>
                  <a:pt x="2042940" y="463457"/>
                </a:lnTo>
                <a:lnTo>
                  <a:pt x="2088849" y="480379"/>
                </a:lnTo>
                <a:lnTo>
                  <a:pt x="2134475" y="497708"/>
                </a:lnTo>
                <a:lnTo>
                  <a:pt x="2179811" y="515452"/>
                </a:lnTo>
                <a:lnTo>
                  <a:pt x="2224850" y="533621"/>
                </a:lnTo>
                <a:lnTo>
                  <a:pt x="2269586" y="552225"/>
                </a:lnTo>
                <a:lnTo>
                  <a:pt x="2314011" y="571274"/>
                </a:lnTo>
                <a:lnTo>
                  <a:pt x="2358119" y="590778"/>
                </a:lnTo>
                <a:lnTo>
                  <a:pt x="2401904" y="610745"/>
                </a:lnTo>
                <a:lnTo>
                  <a:pt x="2445358" y="631186"/>
                </a:lnTo>
                <a:lnTo>
                  <a:pt x="2488475" y="652111"/>
                </a:lnTo>
                <a:lnTo>
                  <a:pt x="2531248" y="673528"/>
                </a:lnTo>
                <a:lnTo>
                  <a:pt x="2573670" y="695448"/>
                </a:lnTo>
                <a:lnTo>
                  <a:pt x="2615734" y="717881"/>
                </a:lnTo>
                <a:lnTo>
                  <a:pt x="2657435" y="740835"/>
                </a:lnTo>
                <a:lnTo>
                  <a:pt x="2698764" y="764321"/>
                </a:lnTo>
                <a:lnTo>
                  <a:pt x="2739716" y="788348"/>
                </a:lnTo>
                <a:lnTo>
                  <a:pt x="2780284" y="812926"/>
                </a:lnTo>
                <a:lnTo>
                  <a:pt x="2822119" y="839391"/>
                </a:lnTo>
                <a:lnTo>
                  <a:pt x="2863982" y="867258"/>
                </a:lnTo>
                <a:lnTo>
                  <a:pt x="2905858" y="896470"/>
                </a:lnTo>
                <a:lnTo>
                  <a:pt x="2947727" y="926971"/>
                </a:lnTo>
                <a:lnTo>
                  <a:pt x="2989572" y="958704"/>
                </a:lnTo>
                <a:lnTo>
                  <a:pt x="3031376" y="991613"/>
                </a:lnTo>
                <a:lnTo>
                  <a:pt x="3073122" y="1025639"/>
                </a:lnTo>
                <a:lnTo>
                  <a:pt x="3114791" y="1060728"/>
                </a:lnTo>
                <a:lnTo>
                  <a:pt x="3156367" y="1096822"/>
                </a:lnTo>
                <a:lnTo>
                  <a:pt x="3197831" y="1133864"/>
                </a:lnTo>
                <a:lnTo>
                  <a:pt x="3239166" y="1171797"/>
                </a:lnTo>
                <a:lnTo>
                  <a:pt x="3280355" y="1210566"/>
                </a:lnTo>
                <a:lnTo>
                  <a:pt x="3321380" y="1250113"/>
                </a:lnTo>
                <a:lnTo>
                  <a:pt x="3362223" y="1290381"/>
                </a:lnTo>
                <a:lnTo>
                  <a:pt x="3402868" y="1331314"/>
                </a:lnTo>
                <a:lnTo>
                  <a:pt x="3443296" y="1372855"/>
                </a:lnTo>
                <a:lnTo>
                  <a:pt x="3483490" y="1414947"/>
                </a:lnTo>
                <a:lnTo>
                  <a:pt x="3523433" y="1457534"/>
                </a:lnTo>
                <a:lnTo>
                  <a:pt x="3563106" y="1500559"/>
                </a:lnTo>
                <a:lnTo>
                  <a:pt x="3602493" y="1543965"/>
                </a:lnTo>
                <a:lnTo>
                  <a:pt x="3641576" y="1587695"/>
                </a:lnTo>
                <a:lnTo>
                  <a:pt x="3680338" y="1631693"/>
                </a:lnTo>
                <a:lnTo>
                  <a:pt x="3718760" y="1675902"/>
                </a:lnTo>
                <a:lnTo>
                  <a:pt x="3756825" y="1720265"/>
                </a:lnTo>
                <a:lnTo>
                  <a:pt x="3794517" y="1764726"/>
                </a:lnTo>
                <a:lnTo>
                  <a:pt x="3831816" y="1809227"/>
                </a:lnTo>
                <a:lnTo>
                  <a:pt x="3868707" y="1853713"/>
                </a:lnTo>
                <a:lnTo>
                  <a:pt x="3905170" y="1898126"/>
                </a:lnTo>
                <a:lnTo>
                  <a:pt x="3941189" y="1942409"/>
                </a:lnTo>
                <a:lnTo>
                  <a:pt x="3976747" y="1986506"/>
                </a:lnTo>
                <a:lnTo>
                  <a:pt x="4011825" y="2030361"/>
                </a:lnTo>
                <a:lnTo>
                  <a:pt x="4046406" y="2073916"/>
                </a:lnTo>
                <a:lnTo>
                  <a:pt x="4080473" y="2117114"/>
                </a:lnTo>
                <a:lnTo>
                  <a:pt x="4114008" y="2159900"/>
                </a:lnTo>
                <a:lnTo>
                  <a:pt x="4146993" y="2202216"/>
                </a:lnTo>
                <a:lnTo>
                  <a:pt x="4179412" y="2244005"/>
                </a:lnTo>
                <a:lnTo>
                  <a:pt x="4211246" y="2285212"/>
                </a:lnTo>
                <a:lnTo>
                  <a:pt x="4242478" y="2325778"/>
                </a:lnTo>
                <a:lnTo>
                  <a:pt x="4273090" y="2365648"/>
                </a:lnTo>
                <a:lnTo>
                  <a:pt x="4303065" y="2404764"/>
                </a:lnTo>
                <a:lnTo>
                  <a:pt x="4332386" y="2443070"/>
                </a:lnTo>
                <a:lnTo>
                  <a:pt x="4361035" y="2480510"/>
                </a:lnTo>
                <a:lnTo>
                  <a:pt x="4388994" y="2517026"/>
                </a:lnTo>
                <a:lnTo>
                  <a:pt x="4416245" y="2552562"/>
                </a:lnTo>
                <a:lnTo>
                  <a:pt x="4442772" y="2587060"/>
                </a:lnTo>
                <a:lnTo>
                  <a:pt x="4468557" y="2620465"/>
                </a:lnTo>
                <a:lnTo>
                  <a:pt x="4493582" y="2652720"/>
                </a:lnTo>
                <a:lnTo>
                  <a:pt x="4517830" y="2683768"/>
                </a:lnTo>
                <a:lnTo>
                  <a:pt x="4563924" y="2742014"/>
                </a:lnTo>
                <a:lnTo>
                  <a:pt x="4606698" y="2794752"/>
                </a:lnTo>
                <a:lnTo>
                  <a:pt x="4646013" y="2841526"/>
                </a:lnTo>
                <a:lnTo>
                  <a:pt x="4664329" y="2862535"/>
                </a:lnTo>
                <a:lnTo>
                  <a:pt x="4681728" y="2881884"/>
                </a:lnTo>
              </a:path>
            </a:pathLst>
          </a:custGeom>
          <a:ln w="28956">
            <a:solidFill>
              <a:srgbClr val="000000"/>
            </a:solidFill>
          </a:ln>
        </p:spPr>
        <p:txBody>
          <a:bodyPr wrap="square" lIns="0" tIns="0" rIns="0" bIns="0" rtlCol="0"/>
          <a:lstStyle/>
          <a:p>
            <a:endParaRPr/>
          </a:p>
        </p:txBody>
      </p:sp>
      <p:sp>
        <p:nvSpPr>
          <p:cNvPr id="16" name="object 16"/>
          <p:cNvSpPr txBox="1"/>
          <p:nvPr/>
        </p:nvSpPr>
        <p:spPr>
          <a:xfrm>
            <a:off x="1312417" y="3383660"/>
            <a:ext cx="391795"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P</a:t>
            </a:r>
            <a:r>
              <a:rPr sz="2400" spc="-7" baseline="-20833" dirty="0">
                <a:latin typeface="Arial"/>
                <a:cs typeface="Arial"/>
              </a:rPr>
              <a:t>1</a:t>
            </a:r>
            <a:endParaRPr sz="2400" baseline="-20833">
              <a:latin typeface="Arial"/>
              <a:cs typeface="Arial"/>
            </a:endParaRPr>
          </a:p>
        </p:txBody>
      </p:sp>
      <p:sp>
        <p:nvSpPr>
          <p:cNvPr id="17" name="object 17"/>
          <p:cNvSpPr txBox="1"/>
          <p:nvPr/>
        </p:nvSpPr>
        <p:spPr>
          <a:xfrm>
            <a:off x="7218933" y="4534916"/>
            <a:ext cx="1274445" cy="391160"/>
          </a:xfrm>
          <a:prstGeom prst="rect">
            <a:avLst/>
          </a:prstGeom>
        </p:spPr>
        <p:txBody>
          <a:bodyPr vert="horz" wrap="square" lIns="0" tIns="12700" rIns="0" bIns="0" rtlCol="0">
            <a:spAutoFit/>
          </a:bodyPr>
          <a:lstStyle/>
          <a:p>
            <a:pPr marL="38100">
              <a:lnSpc>
                <a:spcPct val="100000"/>
              </a:lnSpc>
              <a:spcBef>
                <a:spcPts val="100"/>
              </a:spcBef>
            </a:pPr>
            <a:r>
              <a:rPr sz="2400" dirty="0">
                <a:latin typeface="Arial"/>
                <a:cs typeface="Arial"/>
              </a:rPr>
              <a:t>Investor</a:t>
            </a:r>
            <a:r>
              <a:rPr sz="2400" baseline="-20833" dirty="0">
                <a:latin typeface="Arial"/>
                <a:cs typeface="Arial"/>
              </a:rPr>
              <a:t>1</a:t>
            </a:r>
            <a:endParaRPr sz="2400" baseline="-20833">
              <a:latin typeface="Arial"/>
              <a:cs typeface="Arial"/>
            </a:endParaRPr>
          </a:p>
        </p:txBody>
      </p:sp>
      <p:sp>
        <p:nvSpPr>
          <p:cNvPr id="18" name="object 18"/>
          <p:cNvSpPr txBox="1"/>
          <p:nvPr/>
        </p:nvSpPr>
        <p:spPr>
          <a:xfrm>
            <a:off x="2706370" y="1726184"/>
            <a:ext cx="110998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Investor</a:t>
            </a:r>
            <a:endParaRPr sz="2400">
              <a:latin typeface="Arial"/>
              <a:cs typeface="Arial"/>
            </a:endParaRPr>
          </a:p>
        </p:txBody>
      </p:sp>
      <p:sp>
        <p:nvSpPr>
          <p:cNvPr id="19" name="object 19"/>
          <p:cNvSpPr txBox="1"/>
          <p:nvPr/>
        </p:nvSpPr>
        <p:spPr>
          <a:xfrm>
            <a:off x="3791839" y="1902967"/>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2</a:t>
            </a:r>
            <a:endParaRPr sz="1600">
              <a:latin typeface="Arial"/>
              <a:cs typeface="Arial"/>
            </a:endParaRPr>
          </a:p>
        </p:txBody>
      </p:sp>
      <p:sp>
        <p:nvSpPr>
          <p:cNvPr id="20" name="object 20"/>
          <p:cNvSpPr txBox="1"/>
          <p:nvPr/>
        </p:nvSpPr>
        <p:spPr>
          <a:xfrm>
            <a:off x="7579106" y="5616346"/>
            <a:ext cx="59563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W</a:t>
            </a:r>
            <a:r>
              <a:rPr sz="2400" spc="-7" baseline="-20833" dirty="0">
                <a:latin typeface="Arial"/>
                <a:cs typeface="Arial"/>
              </a:rPr>
              <a:t>0</a:t>
            </a:r>
            <a:r>
              <a:rPr sz="2400" spc="-5" dirty="0">
                <a:latin typeface="Arial"/>
                <a:cs typeface="Arial"/>
              </a:rPr>
              <a:t>*</a:t>
            </a:r>
            <a:endParaRPr sz="2400">
              <a:latin typeface="Arial"/>
              <a:cs typeface="Arial"/>
            </a:endParaRPr>
          </a:p>
        </p:txBody>
      </p:sp>
      <p:sp>
        <p:nvSpPr>
          <p:cNvPr id="21" name="object 21"/>
          <p:cNvSpPr txBox="1"/>
          <p:nvPr/>
        </p:nvSpPr>
        <p:spPr>
          <a:xfrm>
            <a:off x="3282822" y="2729610"/>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22" name="object 22"/>
          <p:cNvSpPr txBox="1"/>
          <p:nvPr/>
        </p:nvSpPr>
        <p:spPr>
          <a:xfrm>
            <a:off x="3104133" y="2875229"/>
            <a:ext cx="441325" cy="391795"/>
          </a:xfrm>
          <a:prstGeom prst="rect">
            <a:avLst/>
          </a:prstGeom>
        </p:spPr>
        <p:txBody>
          <a:bodyPr vert="horz" wrap="square" lIns="0" tIns="12700" rIns="0" bIns="0" rtlCol="0">
            <a:spAutoFit/>
          </a:bodyPr>
          <a:lstStyle/>
          <a:p>
            <a:pPr marL="38100">
              <a:lnSpc>
                <a:spcPct val="100000"/>
              </a:lnSpc>
              <a:spcBef>
                <a:spcPts val="100"/>
              </a:spcBef>
            </a:pPr>
            <a:r>
              <a:rPr sz="3600" spc="135" baseline="-35879" dirty="0">
                <a:latin typeface="Arial"/>
                <a:cs typeface="Arial"/>
              </a:rPr>
              <a:t>B</a:t>
            </a:r>
            <a:r>
              <a:rPr sz="1800" spc="90" dirty="0">
                <a:latin typeface="Arial"/>
                <a:cs typeface="Arial"/>
              </a:rPr>
              <a:t>●</a:t>
            </a:r>
            <a:endParaRPr sz="1800">
              <a:latin typeface="Arial"/>
              <a:cs typeface="Arial"/>
            </a:endParaRPr>
          </a:p>
        </p:txBody>
      </p:sp>
      <p:sp>
        <p:nvSpPr>
          <p:cNvPr id="23" name="object 23"/>
          <p:cNvSpPr txBox="1"/>
          <p:nvPr/>
        </p:nvSpPr>
        <p:spPr>
          <a:xfrm>
            <a:off x="5443854" y="4249039"/>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24" name="object 24"/>
          <p:cNvSpPr txBox="1"/>
          <p:nvPr/>
        </p:nvSpPr>
        <p:spPr>
          <a:xfrm>
            <a:off x="4175252" y="3599815"/>
            <a:ext cx="2457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D</a:t>
            </a:r>
            <a:endParaRPr sz="2400">
              <a:latin typeface="Arial"/>
              <a:cs typeface="Arial"/>
            </a:endParaRPr>
          </a:p>
        </p:txBody>
      </p:sp>
      <p:sp>
        <p:nvSpPr>
          <p:cNvPr id="25" name="object 25"/>
          <p:cNvSpPr txBox="1"/>
          <p:nvPr/>
        </p:nvSpPr>
        <p:spPr>
          <a:xfrm>
            <a:off x="1169517" y="1870709"/>
            <a:ext cx="59563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W</a:t>
            </a:r>
            <a:r>
              <a:rPr sz="2400" spc="-7" baseline="-20833" dirty="0">
                <a:latin typeface="Arial"/>
                <a:cs typeface="Arial"/>
              </a:rPr>
              <a:t>1</a:t>
            </a:r>
            <a:r>
              <a:rPr sz="2400" spc="-5" dirty="0">
                <a:latin typeface="Arial"/>
                <a:cs typeface="Arial"/>
              </a:rPr>
              <a:t>*</a:t>
            </a:r>
            <a:endParaRPr sz="2400">
              <a:latin typeface="Arial"/>
              <a:cs typeface="Arial"/>
            </a:endParaRPr>
          </a:p>
        </p:txBody>
      </p:sp>
      <p:sp>
        <p:nvSpPr>
          <p:cNvPr id="26" name="object 26"/>
          <p:cNvSpPr/>
          <p:nvPr/>
        </p:nvSpPr>
        <p:spPr>
          <a:xfrm>
            <a:off x="5389626" y="2510282"/>
            <a:ext cx="3262629" cy="2701290"/>
          </a:xfrm>
          <a:custGeom>
            <a:avLst/>
            <a:gdLst/>
            <a:ahLst/>
            <a:cxnLst/>
            <a:rect l="l" t="t" r="r" b="b"/>
            <a:pathLst>
              <a:path w="3262629" h="2701290">
                <a:moveTo>
                  <a:pt x="0" y="0"/>
                </a:moveTo>
                <a:lnTo>
                  <a:pt x="1598" y="50240"/>
                </a:lnTo>
                <a:lnTo>
                  <a:pt x="3245" y="100460"/>
                </a:lnTo>
                <a:lnTo>
                  <a:pt x="4990" y="150638"/>
                </a:lnTo>
                <a:lnTo>
                  <a:pt x="6881" y="200753"/>
                </a:lnTo>
                <a:lnTo>
                  <a:pt x="8968" y="250786"/>
                </a:lnTo>
                <a:lnTo>
                  <a:pt x="11300" y="300715"/>
                </a:lnTo>
                <a:lnTo>
                  <a:pt x="13925" y="350520"/>
                </a:lnTo>
                <a:lnTo>
                  <a:pt x="16894" y="400181"/>
                </a:lnTo>
                <a:lnTo>
                  <a:pt x="20253" y="449676"/>
                </a:lnTo>
                <a:lnTo>
                  <a:pt x="24054" y="498984"/>
                </a:lnTo>
                <a:lnTo>
                  <a:pt x="28345" y="548087"/>
                </a:lnTo>
                <a:lnTo>
                  <a:pt x="33174" y="596962"/>
                </a:lnTo>
                <a:lnTo>
                  <a:pt x="38591" y="645590"/>
                </a:lnTo>
                <a:lnTo>
                  <a:pt x="44645" y="693949"/>
                </a:lnTo>
                <a:lnTo>
                  <a:pt x="51385" y="742019"/>
                </a:lnTo>
                <a:lnTo>
                  <a:pt x="58860" y="789779"/>
                </a:lnTo>
                <a:lnTo>
                  <a:pt x="67120" y="837209"/>
                </a:lnTo>
                <a:lnTo>
                  <a:pt x="76212" y="884288"/>
                </a:lnTo>
                <a:lnTo>
                  <a:pt x="86186" y="930996"/>
                </a:lnTo>
                <a:lnTo>
                  <a:pt x="97091" y="977312"/>
                </a:lnTo>
                <a:lnTo>
                  <a:pt x="108976" y="1023215"/>
                </a:lnTo>
                <a:lnTo>
                  <a:pt x="121891" y="1068685"/>
                </a:lnTo>
                <a:lnTo>
                  <a:pt x="135884" y="1113701"/>
                </a:lnTo>
                <a:lnTo>
                  <a:pt x="151004" y="1158243"/>
                </a:lnTo>
                <a:lnTo>
                  <a:pt x="167300" y="1202289"/>
                </a:lnTo>
                <a:lnTo>
                  <a:pt x="184821" y="1245820"/>
                </a:lnTo>
                <a:lnTo>
                  <a:pt x="203617" y="1288814"/>
                </a:lnTo>
                <a:lnTo>
                  <a:pt x="223736" y="1331251"/>
                </a:lnTo>
                <a:lnTo>
                  <a:pt x="245227" y="1373111"/>
                </a:lnTo>
                <a:lnTo>
                  <a:pt x="268140" y="1414373"/>
                </a:lnTo>
                <a:lnTo>
                  <a:pt x="292523" y="1455016"/>
                </a:lnTo>
                <a:lnTo>
                  <a:pt x="318426" y="1495019"/>
                </a:lnTo>
                <a:lnTo>
                  <a:pt x="345897" y="1534363"/>
                </a:lnTo>
                <a:lnTo>
                  <a:pt x="374986" y="1573026"/>
                </a:lnTo>
                <a:lnTo>
                  <a:pt x="405741" y="1610987"/>
                </a:lnTo>
                <a:lnTo>
                  <a:pt x="438212" y="1648227"/>
                </a:lnTo>
                <a:lnTo>
                  <a:pt x="472447" y="1684725"/>
                </a:lnTo>
                <a:lnTo>
                  <a:pt x="508496" y="1720459"/>
                </a:lnTo>
                <a:lnTo>
                  <a:pt x="546408" y="1755410"/>
                </a:lnTo>
                <a:lnTo>
                  <a:pt x="586232" y="1789556"/>
                </a:lnTo>
                <a:lnTo>
                  <a:pt x="647606" y="1836402"/>
                </a:lnTo>
                <a:lnTo>
                  <a:pt x="681265" y="1859434"/>
                </a:lnTo>
                <a:lnTo>
                  <a:pt x="716802" y="1882206"/>
                </a:lnTo>
                <a:lnTo>
                  <a:pt x="754141" y="1904716"/>
                </a:lnTo>
                <a:lnTo>
                  <a:pt x="793204" y="1926964"/>
                </a:lnTo>
                <a:lnTo>
                  <a:pt x="833913" y="1948950"/>
                </a:lnTo>
                <a:lnTo>
                  <a:pt x="876192" y="1970673"/>
                </a:lnTo>
                <a:lnTo>
                  <a:pt x="919963" y="1992131"/>
                </a:lnTo>
                <a:lnTo>
                  <a:pt x="965149" y="2013326"/>
                </a:lnTo>
                <a:lnTo>
                  <a:pt x="1011673" y="2034256"/>
                </a:lnTo>
                <a:lnTo>
                  <a:pt x="1059458" y="2054921"/>
                </a:lnTo>
                <a:lnTo>
                  <a:pt x="1108425" y="2075319"/>
                </a:lnTo>
                <a:lnTo>
                  <a:pt x="1158499" y="2095451"/>
                </a:lnTo>
                <a:lnTo>
                  <a:pt x="1209602" y="2115316"/>
                </a:lnTo>
                <a:lnTo>
                  <a:pt x="1261656" y="2134914"/>
                </a:lnTo>
                <a:lnTo>
                  <a:pt x="1314585" y="2154243"/>
                </a:lnTo>
                <a:lnTo>
                  <a:pt x="1368311" y="2173304"/>
                </a:lnTo>
                <a:lnTo>
                  <a:pt x="1422757" y="2192095"/>
                </a:lnTo>
                <a:lnTo>
                  <a:pt x="1477846" y="2210616"/>
                </a:lnTo>
                <a:lnTo>
                  <a:pt x="1533500" y="2228867"/>
                </a:lnTo>
                <a:lnTo>
                  <a:pt x="1589642" y="2246847"/>
                </a:lnTo>
                <a:lnTo>
                  <a:pt x="1646195" y="2264555"/>
                </a:lnTo>
                <a:lnTo>
                  <a:pt x="1703082" y="2281992"/>
                </a:lnTo>
                <a:lnTo>
                  <a:pt x="1760226" y="2299155"/>
                </a:lnTo>
                <a:lnTo>
                  <a:pt x="1817549" y="2316045"/>
                </a:lnTo>
                <a:lnTo>
                  <a:pt x="1874974" y="2332662"/>
                </a:lnTo>
                <a:lnTo>
                  <a:pt x="1932423" y="2349004"/>
                </a:lnTo>
                <a:lnTo>
                  <a:pt x="1989821" y="2365071"/>
                </a:lnTo>
                <a:lnTo>
                  <a:pt x="2047089" y="2380863"/>
                </a:lnTo>
                <a:lnTo>
                  <a:pt x="2104150" y="2396378"/>
                </a:lnTo>
                <a:lnTo>
                  <a:pt x="2160927" y="2411617"/>
                </a:lnTo>
                <a:lnTo>
                  <a:pt x="2217342" y="2426579"/>
                </a:lnTo>
                <a:lnTo>
                  <a:pt x="2273319" y="2441263"/>
                </a:lnTo>
                <a:lnTo>
                  <a:pt x="2328780" y="2455669"/>
                </a:lnTo>
                <a:lnTo>
                  <a:pt x="2383649" y="2469795"/>
                </a:lnTo>
                <a:lnTo>
                  <a:pt x="2437847" y="2483643"/>
                </a:lnTo>
                <a:lnTo>
                  <a:pt x="2491297" y="2497210"/>
                </a:lnTo>
                <a:lnTo>
                  <a:pt x="2543923" y="2510497"/>
                </a:lnTo>
                <a:lnTo>
                  <a:pt x="2595647" y="2523502"/>
                </a:lnTo>
                <a:lnTo>
                  <a:pt x="2646392" y="2536226"/>
                </a:lnTo>
                <a:lnTo>
                  <a:pt x="2696080" y="2548668"/>
                </a:lnTo>
                <a:lnTo>
                  <a:pt x="2744635" y="2560826"/>
                </a:lnTo>
                <a:lnTo>
                  <a:pt x="2791979" y="2572702"/>
                </a:lnTo>
                <a:lnTo>
                  <a:pt x="2838035" y="2584293"/>
                </a:lnTo>
                <a:lnTo>
                  <a:pt x="2882725" y="2595600"/>
                </a:lnTo>
                <a:lnTo>
                  <a:pt x="2925973" y="2606622"/>
                </a:lnTo>
                <a:lnTo>
                  <a:pt x="2967701" y="2617358"/>
                </a:lnTo>
                <a:lnTo>
                  <a:pt x="3007833" y="2627808"/>
                </a:lnTo>
                <a:lnTo>
                  <a:pt x="3046289" y="2637971"/>
                </a:lnTo>
                <a:lnTo>
                  <a:pt x="3117872" y="2657435"/>
                </a:lnTo>
                <a:lnTo>
                  <a:pt x="3181830" y="2675744"/>
                </a:lnTo>
                <a:lnTo>
                  <a:pt x="3237547" y="2692896"/>
                </a:lnTo>
                <a:lnTo>
                  <a:pt x="3262122" y="2701035"/>
                </a:lnTo>
              </a:path>
            </a:pathLst>
          </a:custGeom>
          <a:ln w="9525">
            <a:solidFill>
              <a:srgbClr val="000000"/>
            </a:solidFill>
          </a:ln>
        </p:spPr>
        <p:txBody>
          <a:bodyPr wrap="square" lIns="0" tIns="0" rIns="0" bIns="0" rtlCol="0"/>
          <a:lstStyle/>
          <a:p>
            <a:endParaRPr/>
          </a:p>
        </p:txBody>
      </p:sp>
      <p:sp>
        <p:nvSpPr>
          <p:cNvPr id="27" name="object 27"/>
          <p:cNvSpPr txBox="1"/>
          <p:nvPr/>
        </p:nvSpPr>
        <p:spPr>
          <a:xfrm>
            <a:off x="3355975" y="2536316"/>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X</a:t>
            </a:r>
            <a:endParaRPr sz="2400">
              <a:latin typeface="Arial"/>
              <a:cs typeface="Arial"/>
            </a:endParaRPr>
          </a:p>
        </p:txBody>
      </p:sp>
      <p:sp>
        <p:nvSpPr>
          <p:cNvPr id="28" name="object 28"/>
          <p:cNvSpPr txBox="1"/>
          <p:nvPr/>
        </p:nvSpPr>
        <p:spPr>
          <a:xfrm>
            <a:off x="6091554" y="4018915"/>
            <a:ext cx="395605" cy="391160"/>
          </a:xfrm>
          <a:prstGeom prst="rect">
            <a:avLst/>
          </a:prstGeom>
        </p:spPr>
        <p:txBody>
          <a:bodyPr vert="horz" wrap="square" lIns="0" tIns="12700" rIns="0" bIns="0" rtlCol="0">
            <a:spAutoFit/>
          </a:bodyPr>
          <a:lstStyle/>
          <a:p>
            <a:pPr marL="12700">
              <a:lnSpc>
                <a:spcPct val="100000"/>
              </a:lnSpc>
              <a:spcBef>
                <a:spcPts val="100"/>
              </a:spcBef>
            </a:pPr>
            <a:r>
              <a:rPr sz="2700" spc="330" baseline="-37037" dirty="0">
                <a:latin typeface="Arial"/>
                <a:cs typeface="Arial"/>
              </a:rPr>
              <a:t>●</a:t>
            </a:r>
            <a:r>
              <a:rPr sz="2400" dirty="0">
                <a:latin typeface="Arial"/>
                <a:cs typeface="Arial"/>
              </a:rPr>
              <a:t>Y</a:t>
            </a:r>
            <a:endParaRPr sz="2400">
              <a:latin typeface="Arial"/>
              <a:cs typeface="Arial"/>
            </a:endParaRPr>
          </a:p>
        </p:txBody>
      </p:sp>
      <p:sp>
        <p:nvSpPr>
          <p:cNvPr id="29" name="object 29"/>
          <p:cNvSpPr txBox="1"/>
          <p:nvPr/>
        </p:nvSpPr>
        <p:spPr>
          <a:xfrm>
            <a:off x="597814" y="2683509"/>
            <a:ext cx="5080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CML</a:t>
            </a:r>
            <a:endParaRPr sz="1800">
              <a:latin typeface="Arial"/>
              <a:cs typeface="Arial"/>
            </a:endParaRPr>
          </a:p>
        </p:txBody>
      </p:sp>
      <p:sp>
        <p:nvSpPr>
          <p:cNvPr id="30" name="object 30"/>
          <p:cNvSpPr/>
          <p:nvPr/>
        </p:nvSpPr>
        <p:spPr>
          <a:xfrm>
            <a:off x="1256334" y="2344927"/>
            <a:ext cx="1013460" cy="442595"/>
          </a:xfrm>
          <a:custGeom>
            <a:avLst/>
            <a:gdLst/>
            <a:ahLst/>
            <a:cxnLst/>
            <a:rect l="l" t="t" r="r" b="b"/>
            <a:pathLst>
              <a:path w="1013460" h="442594">
                <a:moveTo>
                  <a:pt x="940298" y="29154"/>
                </a:moveTo>
                <a:lnTo>
                  <a:pt x="0" y="430530"/>
                </a:lnTo>
                <a:lnTo>
                  <a:pt x="4978" y="442213"/>
                </a:lnTo>
                <a:lnTo>
                  <a:pt x="945294" y="40819"/>
                </a:lnTo>
                <a:lnTo>
                  <a:pt x="940298" y="29154"/>
                </a:lnTo>
                <a:close/>
              </a:path>
              <a:path w="1013460" h="442594">
                <a:moveTo>
                  <a:pt x="996721" y="24130"/>
                </a:moveTo>
                <a:lnTo>
                  <a:pt x="952068" y="24130"/>
                </a:lnTo>
                <a:lnTo>
                  <a:pt x="957021" y="35813"/>
                </a:lnTo>
                <a:lnTo>
                  <a:pt x="945294" y="40819"/>
                </a:lnTo>
                <a:lnTo>
                  <a:pt x="957783" y="69976"/>
                </a:lnTo>
                <a:lnTo>
                  <a:pt x="996721" y="24130"/>
                </a:lnTo>
                <a:close/>
              </a:path>
              <a:path w="1013460" h="442594">
                <a:moveTo>
                  <a:pt x="952068" y="24130"/>
                </a:moveTo>
                <a:lnTo>
                  <a:pt x="940298" y="29154"/>
                </a:lnTo>
                <a:lnTo>
                  <a:pt x="945294" y="40819"/>
                </a:lnTo>
                <a:lnTo>
                  <a:pt x="957021" y="35813"/>
                </a:lnTo>
                <a:lnTo>
                  <a:pt x="952068" y="24130"/>
                </a:lnTo>
                <a:close/>
              </a:path>
              <a:path w="1013460" h="442594">
                <a:moveTo>
                  <a:pt x="927811" y="0"/>
                </a:moveTo>
                <a:lnTo>
                  <a:pt x="940298" y="29154"/>
                </a:lnTo>
                <a:lnTo>
                  <a:pt x="952068" y="24130"/>
                </a:lnTo>
                <a:lnTo>
                  <a:pt x="996721" y="24130"/>
                </a:lnTo>
                <a:lnTo>
                  <a:pt x="1012901" y="5080"/>
                </a:lnTo>
                <a:lnTo>
                  <a:pt x="927811" y="0"/>
                </a:lnTo>
                <a:close/>
              </a:path>
            </a:pathLst>
          </a:custGeom>
          <a:solidFill>
            <a:srgbClr val="000000"/>
          </a:solidFill>
        </p:spPr>
        <p:txBody>
          <a:bodyPr wrap="square" lIns="0" tIns="0" rIns="0" bIns="0" rtlCol="0"/>
          <a:lstStyle/>
          <a:p>
            <a:endParaRPr/>
          </a:p>
        </p:txBody>
      </p:sp>
      <p:sp>
        <p:nvSpPr>
          <p:cNvPr id="31" name="object 31"/>
          <p:cNvSpPr txBox="1"/>
          <p:nvPr/>
        </p:nvSpPr>
        <p:spPr>
          <a:xfrm>
            <a:off x="402742" y="5760821"/>
            <a:ext cx="191960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In</a:t>
            </a:r>
            <a:r>
              <a:rPr sz="2400" spc="-65" dirty="0">
                <a:latin typeface="Arial"/>
                <a:cs typeface="Arial"/>
              </a:rPr>
              <a:t> </a:t>
            </a:r>
            <a:r>
              <a:rPr sz="2400" spc="-5" dirty="0">
                <a:latin typeface="Arial"/>
                <a:cs typeface="Arial"/>
              </a:rPr>
              <a:t>equilibrium:</a:t>
            </a:r>
            <a:endParaRPr sz="2400">
              <a:latin typeface="Arial"/>
              <a:cs typeface="Arial"/>
            </a:endParaRPr>
          </a:p>
        </p:txBody>
      </p:sp>
      <p:sp>
        <p:nvSpPr>
          <p:cNvPr id="32" name="object 32"/>
          <p:cNvSpPr txBox="1"/>
          <p:nvPr/>
        </p:nvSpPr>
        <p:spPr>
          <a:xfrm>
            <a:off x="377342" y="6126581"/>
            <a:ext cx="4135754"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MRS</a:t>
            </a:r>
            <a:r>
              <a:rPr sz="2400" spc="-7" baseline="-20833" dirty="0">
                <a:latin typeface="Arial"/>
                <a:cs typeface="Arial"/>
              </a:rPr>
              <a:t>i </a:t>
            </a:r>
            <a:r>
              <a:rPr sz="2400" dirty="0">
                <a:latin typeface="Arial"/>
                <a:cs typeface="Arial"/>
              </a:rPr>
              <a:t>= </a:t>
            </a:r>
            <a:r>
              <a:rPr sz="2400" spc="-5" dirty="0">
                <a:latin typeface="Arial"/>
                <a:cs typeface="Arial"/>
              </a:rPr>
              <a:t>MRS</a:t>
            </a:r>
            <a:r>
              <a:rPr sz="2400" spc="-7" baseline="-20833" dirty="0">
                <a:latin typeface="Arial"/>
                <a:cs typeface="Arial"/>
              </a:rPr>
              <a:t>j </a:t>
            </a:r>
            <a:r>
              <a:rPr sz="2400" dirty="0">
                <a:latin typeface="Arial"/>
                <a:cs typeface="Arial"/>
              </a:rPr>
              <a:t>= - (1+ r) =</a:t>
            </a:r>
            <a:r>
              <a:rPr sz="2400" spc="355" dirty="0">
                <a:latin typeface="Arial"/>
                <a:cs typeface="Arial"/>
              </a:rPr>
              <a:t> </a:t>
            </a:r>
            <a:r>
              <a:rPr sz="2400" spc="-20" dirty="0">
                <a:latin typeface="Arial"/>
                <a:cs typeface="Arial"/>
              </a:rPr>
              <a:t>MRT</a:t>
            </a:r>
            <a:endParaRPr sz="2400">
              <a:latin typeface="Arial"/>
              <a:cs typeface="Arial"/>
            </a:endParaRPr>
          </a:p>
        </p:txBody>
      </p:sp>
      <p:sp>
        <p:nvSpPr>
          <p:cNvPr id="33" name="object 33"/>
          <p:cNvSpPr txBox="1"/>
          <p:nvPr/>
        </p:nvSpPr>
        <p:spPr>
          <a:xfrm>
            <a:off x="4519040" y="1339977"/>
            <a:ext cx="3848100" cy="1397635"/>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Investor </a:t>
            </a:r>
            <a:r>
              <a:rPr sz="1800" dirty="0">
                <a:latin typeface="Calibri"/>
                <a:cs typeface="Calibri"/>
              </a:rPr>
              <a:t>2 </a:t>
            </a:r>
            <a:r>
              <a:rPr sz="1800" spc="-5" dirty="0">
                <a:latin typeface="Calibri"/>
                <a:cs typeface="Calibri"/>
              </a:rPr>
              <a:t>will hold shares in </a:t>
            </a:r>
            <a:r>
              <a:rPr sz="1800" dirty="0">
                <a:latin typeface="Calibri"/>
                <a:cs typeface="Calibri"/>
              </a:rPr>
              <a:t>the firm  </a:t>
            </a:r>
            <a:r>
              <a:rPr sz="1800" spc="-5" dirty="0">
                <a:latin typeface="Calibri"/>
                <a:cs typeface="Calibri"/>
              </a:rPr>
              <a:t>receiving </a:t>
            </a:r>
            <a:r>
              <a:rPr sz="1800" spc="-15" dirty="0">
                <a:latin typeface="Calibri"/>
                <a:cs typeface="Calibri"/>
              </a:rPr>
              <a:t>pay </a:t>
            </a:r>
            <a:r>
              <a:rPr sz="1800" spc="-5" dirty="0">
                <a:latin typeface="Calibri"/>
                <a:cs typeface="Calibri"/>
              </a:rPr>
              <a:t>off </a:t>
            </a:r>
            <a:r>
              <a:rPr sz="1800" spc="-10" dirty="0">
                <a:latin typeface="Calibri"/>
                <a:cs typeface="Calibri"/>
              </a:rPr>
              <a:t>from production </a:t>
            </a:r>
            <a:r>
              <a:rPr sz="1800" dirty="0">
                <a:latin typeface="Calibri"/>
                <a:cs typeface="Calibri"/>
              </a:rPr>
              <a:t>and  lend money </a:t>
            </a:r>
            <a:r>
              <a:rPr sz="1800" spc="-10" dirty="0">
                <a:latin typeface="Calibri"/>
                <a:cs typeface="Calibri"/>
              </a:rPr>
              <a:t>to </a:t>
            </a:r>
            <a:r>
              <a:rPr sz="1800" dirty="0">
                <a:latin typeface="Calibri"/>
                <a:cs typeface="Calibri"/>
              </a:rPr>
              <a:t>the </a:t>
            </a:r>
            <a:r>
              <a:rPr sz="1800" spc="-15" dirty="0">
                <a:latin typeface="Calibri"/>
                <a:cs typeface="Calibri"/>
              </a:rPr>
              <a:t>market, </a:t>
            </a:r>
            <a:r>
              <a:rPr sz="1800" spc="-5" dirty="0">
                <a:latin typeface="Calibri"/>
                <a:cs typeface="Calibri"/>
              </a:rPr>
              <a:t>receiving </a:t>
            </a:r>
            <a:r>
              <a:rPr sz="1800" dirty="0">
                <a:latin typeface="Calibri"/>
                <a:cs typeface="Calibri"/>
              </a:rPr>
              <a:t>the  </a:t>
            </a:r>
            <a:r>
              <a:rPr sz="1800" spc="-15" dirty="0">
                <a:latin typeface="Calibri"/>
                <a:cs typeface="Calibri"/>
              </a:rPr>
              <a:t>market </a:t>
            </a:r>
            <a:r>
              <a:rPr sz="1800" spc="-20" dirty="0">
                <a:latin typeface="Calibri"/>
                <a:cs typeface="Calibri"/>
              </a:rPr>
              <a:t>rate, </a:t>
            </a:r>
            <a:r>
              <a:rPr sz="1800" dirty="0">
                <a:latin typeface="Calibri"/>
                <a:cs typeface="Calibri"/>
              </a:rPr>
              <a:t>and </a:t>
            </a:r>
            <a:r>
              <a:rPr sz="1800" spc="-5" dirty="0">
                <a:latin typeface="Calibri"/>
                <a:cs typeface="Calibri"/>
              </a:rPr>
              <a:t>hence </a:t>
            </a:r>
            <a:r>
              <a:rPr sz="1800" spc="-10" dirty="0">
                <a:latin typeface="Calibri"/>
                <a:cs typeface="Calibri"/>
              </a:rPr>
              <a:t>consume more </a:t>
            </a:r>
            <a:r>
              <a:rPr sz="1800" spc="-5" dirty="0">
                <a:latin typeface="Calibri"/>
                <a:cs typeface="Calibri"/>
              </a:rPr>
              <a:t>in  </a:t>
            </a:r>
            <a:r>
              <a:rPr sz="1800" dirty="0">
                <a:latin typeface="Calibri"/>
                <a:cs typeface="Calibri"/>
              </a:rPr>
              <a:t>the</a:t>
            </a:r>
            <a:r>
              <a:rPr sz="1800" spc="5" dirty="0">
                <a:latin typeface="Calibri"/>
                <a:cs typeface="Calibri"/>
              </a:rPr>
              <a:t> </a:t>
            </a:r>
            <a:r>
              <a:rPr sz="1800" spc="-5" dirty="0">
                <a:latin typeface="Calibri"/>
                <a:cs typeface="Calibri"/>
              </a:rPr>
              <a:t>future.</a:t>
            </a:r>
            <a:endParaRPr sz="18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20166"/>
            <a:ext cx="7889240" cy="4338320"/>
          </a:xfrm>
          <a:prstGeom prst="rect">
            <a:avLst/>
          </a:prstGeom>
        </p:spPr>
        <p:txBody>
          <a:bodyPr vert="horz" wrap="square" lIns="0" tIns="12700" rIns="0" bIns="0" rtlCol="0">
            <a:spAutoFit/>
          </a:bodyPr>
          <a:lstStyle/>
          <a:p>
            <a:pPr marL="2138045" marR="100965" indent="-1845945">
              <a:lnSpc>
                <a:spcPct val="100000"/>
              </a:lnSpc>
              <a:spcBef>
                <a:spcPts val="100"/>
              </a:spcBef>
            </a:pPr>
            <a:r>
              <a:rPr sz="3200" b="1" spc="-10" dirty="0">
                <a:solidFill>
                  <a:srgbClr val="00B050"/>
                </a:solidFill>
                <a:latin typeface="Calibri"/>
                <a:cs typeface="Calibri"/>
              </a:rPr>
              <a:t>Fisher’s </a:t>
            </a:r>
            <a:r>
              <a:rPr sz="3200" b="1" spc="-15" dirty="0">
                <a:solidFill>
                  <a:srgbClr val="00B050"/>
                </a:solidFill>
                <a:latin typeface="Calibri"/>
                <a:cs typeface="Calibri"/>
              </a:rPr>
              <a:t>Separation </a:t>
            </a:r>
            <a:r>
              <a:rPr sz="3200" b="1" spc="-10" dirty="0">
                <a:solidFill>
                  <a:srgbClr val="00B050"/>
                </a:solidFill>
                <a:latin typeface="Calibri"/>
                <a:cs typeface="Calibri"/>
              </a:rPr>
              <a:t>Theorem </a:t>
            </a:r>
            <a:r>
              <a:rPr sz="3200" b="1" dirty="0">
                <a:solidFill>
                  <a:srgbClr val="00B050"/>
                </a:solidFill>
                <a:latin typeface="Calibri"/>
                <a:cs typeface="Calibri"/>
              </a:rPr>
              <a:t>– </a:t>
            </a:r>
            <a:r>
              <a:rPr sz="3200" b="1" spc="-10" dirty="0">
                <a:solidFill>
                  <a:srgbClr val="00B050"/>
                </a:solidFill>
                <a:latin typeface="Calibri"/>
                <a:cs typeface="Calibri"/>
              </a:rPr>
              <a:t>introducing </a:t>
            </a:r>
            <a:r>
              <a:rPr sz="3200" b="1" dirty="0">
                <a:solidFill>
                  <a:srgbClr val="00B050"/>
                </a:solidFill>
                <a:latin typeface="Calibri"/>
                <a:cs typeface="Calibri"/>
              </a:rPr>
              <a:t>an  </a:t>
            </a:r>
            <a:r>
              <a:rPr sz="3200" b="1" spc="-15" dirty="0">
                <a:solidFill>
                  <a:srgbClr val="00B050"/>
                </a:solidFill>
                <a:latin typeface="Calibri"/>
                <a:cs typeface="Calibri"/>
              </a:rPr>
              <a:t>efficient </a:t>
            </a:r>
            <a:r>
              <a:rPr sz="3200" b="1" spc="-10" dirty="0">
                <a:solidFill>
                  <a:srgbClr val="00B050"/>
                </a:solidFill>
                <a:latin typeface="Calibri"/>
                <a:cs typeface="Calibri"/>
              </a:rPr>
              <a:t>capital</a:t>
            </a:r>
            <a:r>
              <a:rPr sz="3200" b="1" spc="30" dirty="0">
                <a:solidFill>
                  <a:srgbClr val="00B050"/>
                </a:solidFill>
                <a:latin typeface="Calibri"/>
                <a:cs typeface="Calibri"/>
              </a:rPr>
              <a:t> </a:t>
            </a:r>
            <a:r>
              <a:rPr sz="3200" b="1" spc="-25" dirty="0">
                <a:solidFill>
                  <a:srgbClr val="00B050"/>
                </a:solidFill>
                <a:latin typeface="Calibri"/>
                <a:cs typeface="Calibri"/>
              </a:rPr>
              <a:t>market</a:t>
            </a:r>
            <a:endParaRPr sz="3200" b="1">
              <a:solidFill>
                <a:srgbClr val="00B050"/>
              </a:solidFill>
              <a:latin typeface="Calibri"/>
              <a:cs typeface="Calibri"/>
            </a:endParaRPr>
          </a:p>
          <a:p>
            <a:pPr marL="355600" marR="448309" indent="-342900">
              <a:lnSpc>
                <a:spcPct val="100000"/>
              </a:lnSpc>
              <a:spcBef>
                <a:spcPts val="2460"/>
              </a:spcBef>
              <a:buFont typeface="Arial"/>
              <a:buChar char="•"/>
              <a:tabLst>
                <a:tab pos="354965" algn="l"/>
                <a:tab pos="355600" algn="l"/>
              </a:tabLst>
            </a:pPr>
            <a:r>
              <a:rPr sz="3200" spc="-5" dirty="0">
                <a:latin typeface="Calibri"/>
                <a:cs typeface="Calibri"/>
              </a:rPr>
              <a:t>Conclusion: </a:t>
            </a:r>
            <a:r>
              <a:rPr sz="3200" dirty="0">
                <a:latin typeface="Calibri"/>
                <a:cs typeface="Calibri"/>
              </a:rPr>
              <a:t>A </a:t>
            </a:r>
            <a:r>
              <a:rPr sz="3200" spc="-5" dirty="0">
                <a:latin typeface="Calibri"/>
                <a:cs typeface="Calibri"/>
              </a:rPr>
              <a:t>single </a:t>
            </a:r>
            <a:r>
              <a:rPr sz="3200" spc="-15" dirty="0">
                <a:latin typeface="Calibri"/>
                <a:cs typeface="Calibri"/>
              </a:rPr>
              <a:t>investment </a:t>
            </a:r>
            <a:r>
              <a:rPr sz="3200" spc="-5" dirty="0">
                <a:latin typeface="Calibri"/>
                <a:cs typeface="Calibri"/>
              </a:rPr>
              <a:t>criterion is  </a:t>
            </a:r>
            <a:r>
              <a:rPr sz="3200" dirty="0">
                <a:latin typeface="Calibri"/>
                <a:cs typeface="Calibri"/>
              </a:rPr>
              <a:t>enough </a:t>
            </a:r>
            <a:r>
              <a:rPr sz="3200" spc="-30" dirty="0">
                <a:latin typeface="Calibri"/>
                <a:cs typeface="Calibri"/>
              </a:rPr>
              <a:t>for </a:t>
            </a:r>
            <a:r>
              <a:rPr sz="3200" spc="-5" dirty="0">
                <a:latin typeface="Calibri"/>
                <a:cs typeface="Calibri"/>
              </a:rPr>
              <a:t>management </a:t>
            </a:r>
            <a:r>
              <a:rPr sz="3200" dirty="0">
                <a:latin typeface="Calibri"/>
                <a:cs typeface="Calibri"/>
              </a:rPr>
              <a:t>if </a:t>
            </a:r>
            <a:r>
              <a:rPr sz="3200" spc="-5" dirty="0">
                <a:latin typeface="Calibri"/>
                <a:cs typeface="Calibri"/>
              </a:rPr>
              <a:t>shareholder  wealth </a:t>
            </a:r>
            <a:r>
              <a:rPr sz="3200" spc="-10" dirty="0">
                <a:latin typeface="Calibri"/>
                <a:cs typeface="Calibri"/>
              </a:rPr>
              <a:t>maximization </a:t>
            </a:r>
            <a:r>
              <a:rPr sz="3200" dirty="0">
                <a:latin typeface="Calibri"/>
                <a:cs typeface="Calibri"/>
              </a:rPr>
              <a:t>is the </a:t>
            </a:r>
            <a:r>
              <a:rPr sz="3200" spc="-5" dirty="0">
                <a:latin typeface="Calibri"/>
                <a:cs typeface="Calibri"/>
              </a:rPr>
              <a:t>goal.</a:t>
            </a:r>
            <a:r>
              <a:rPr sz="3200" spc="35" dirty="0">
                <a:latin typeface="Calibri"/>
                <a:cs typeface="Calibri"/>
              </a:rPr>
              <a:t> </a:t>
            </a:r>
            <a:r>
              <a:rPr sz="3200" spc="-5" dirty="0">
                <a:latin typeface="Calibri"/>
                <a:cs typeface="Calibri"/>
              </a:rPr>
              <a:t>NPV</a:t>
            </a:r>
            <a:endParaRPr sz="3200">
              <a:latin typeface="Calibri"/>
              <a:cs typeface="Calibri"/>
            </a:endParaRPr>
          </a:p>
          <a:p>
            <a:pPr marL="355600" marR="5080" indent="-342900" algn="just">
              <a:lnSpc>
                <a:spcPct val="100000"/>
              </a:lnSpc>
              <a:spcBef>
                <a:spcPts val="770"/>
              </a:spcBef>
              <a:buFont typeface="Arial"/>
              <a:buChar char="•"/>
              <a:tabLst>
                <a:tab pos="355600" algn="l"/>
              </a:tabLst>
            </a:pPr>
            <a:r>
              <a:rPr sz="3200" spc="-5" dirty="0">
                <a:latin typeface="Calibri"/>
                <a:cs typeface="Calibri"/>
              </a:rPr>
              <a:t>All </a:t>
            </a:r>
            <a:r>
              <a:rPr sz="3200" spc="-25" dirty="0">
                <a:latin typeface="Calibri"/>
                <a:cs typeface="Calibri"/>
              </a:rPr>
              <a:t>investors </a:t>
            </a:r>
            <a:r>
              <a:rPr sz="3200" spc="-5" dirty="0">
                <a:latin typeface="Calibri"/>
                <a:cs typeface="Calibri"/>
              </a:rPr>
              <a:t>(hence </a:t>
            </a:r>
            <a:r>
              <a:rPr sz="3200" dirty="0">
                <a:latin typeface="Calibri"/>
                <a:cs typeface="Calibri"/>
              </a:rPr>
              <a:t>the </a:t>
            </a:r>
            <a:r>
              <a:rPr sz="3200" spc="-5" dirty="0">
                <a:latin typeface="Calibri"/>
                <a:cs typeface="Calibri"/>
              </a:rPr>
              <a:t>society) </a:t>
            </a:r>
            <a:r>
              <a:rPr sz="3200" dirty="0">
                <a:latin typeface="Calibri"/>
                <a:cs typeface="Calibri"/>
              </a:rPr>
              <a:t>will </a:t>
            </a:r>
            <a:r>
              <a:rPr sz="3200" spc="-5" dirty="0">
                <a:latin typeface="Calibri"/>
                <a:cs typeface="Calibri"/>
              </a:rPr>
              <a:t>be </a:t>
            </a:r>
            <a:r>
              <a:rPr sz="3200" spc="-20" dirty="0">
                <a:latin typeface="Calibri"/>
                <a:cs typeface="Calibri"/>
              </a:rPr>
              <a:t>better  </a:t>
            </a:r>
            <a:r>
              <a:rPr sz="3200" spc="-15" dirty="0">
                <a:latin typeface="Calibri"/>
                <a:cs typeface="Calibri"/>
              </a:rPr>
              <a:t>off </a:t>
            </a:r>
            <a:r>
              <a:rPr sz="3200" dirty="0">
                <a:latin typeface="Calibri"/>
                <a:cs typeface="Calibri"/>
              </a:rPr>
              <a:t>if </a:t>
            </a:r>
            <a:r>
              <a:rPr sz="3200" spc="-5" dirty="0">
                <a:latin typeface="Calibri"/>
                <a:cs typeface="Calibri"/>
              </a:rPr>
              <a:t>they </a:t>
            </a:r>
            <a:r>
              <a:rPr sz="3200" dirty="0">
                <a:latin typeface="Calibri"/>
                <a:cs typeface="Calibri"/>
              </a:rPr>
              <a:t>also </a:t>
            </a:r>
            <a:r>
              <a:rPr sz="3200" spc="-10" dirty="0">
                <a:latin typeface="Calibri"/>
                <a:cs typeface="Calibri"/>
              </a:rPr>
              <a:t>can </a:t>
            </a:r>
            <a:r>
              <a:rPr sz="3200" spc="-15" dirty="0">
                <a:latin typeface="Calibri"/>
                <a:cs typeface="Calibri"/>
              </a:rPr>
              <a:t>trade </a:t>
            </a:r>
            <a:r>
              <a:rPr sz="3200" dirty="0">
                <a:latin typeface="Calibri"/>
                <a:cs typeface="Calibri"/>
              </a:rPr>
              <a:t>their </a:t>
            </a:r>
            <a:r>
              <a:rPr sz="3200" spc="-20" dirty="0">
                <a:latin typeface="Calibri"/>
                <a:cs typeface="Calibri"/>
              </a:rPr>
              <a:t>preferences </a:t>
            </a:r>
            <a:r>
              <a:rPr sz="3200" spc="-5" dirty="0">
                <a:latin typeface="Calibri"/>
                <a:cs typeface="Calibri"/>
              </a:rPr>
              <a:t>on  </a:t>
            </a:r>
            <a:r>
              <a:rPr sz="3200" spc="-10" dirty="0">
                <a:latin typeface="Calibri"/>
                <a:cs typeface="Calibri"/>
              </a:rPr>
              <a:t>capital</a:t>
            </a:r>
            <a:r>
              <a:rPr sz="3200" spc="5" dirty="0">
                <a:latin typeface="Calibri"/>
                <a:cs typeface="Calibri"/>
              </a:rPr>
              <a:t> </a:t>
            </a:r>
            <a:r>
              <a:rPr sz="3200" spc="-15" dirty="0">
                <a:latin typeface="Calibri"/>
                <a:cs typeface="Calibri"/>
              </a:rPr>
              <a:t>markets.</a:t>
            </a:r>
            <a:endParaRPr sz="32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8938" y="461899"/>
            <a:ext cx="6723380" cy="505908"/>
          </a:xfrm>
          <a:prstGeom prst="rect">
            <a:avLst/>
          </a:prstGeom>
        </p:spPr>
        <p:txBody>
          <a:bodyPr vert="horz" wrap="square" lIns="0" tIns="13335" rIns="0" bIns="0" rtlCol="0">
            <a:spAutoFit/>
          </a:bodyPr>
          <a:lstStyle/>
          <a:p>
            <a:pPr marL="12700">
              <a:lnSpc>
                <a:spcPct val="100000"/>
              </a:lnSpc>
              <a:spcBef>
                <a:spcPts val="105"/>
              </a:spcBef>
            </a:pPr>
            <a:r>
              <a:rPr sz="3200" dirty="0"/>
              <a:t>The </a:t>
            </a:r>
            <a:r>
              <a:rPr sz="3200" spc="-20" dirty="0"/>
              <a:t>Breakdown </a:t>
            </a:r>
            <a:r>
              <a:rPr sz="3200" dirty="0"/>
              <a:t>of</a:t>
            </a:r>
            <a:r>
              <a:rPr sz="3200" spc="-45" dirty="0"/>
              <a:t> </a:t>
            </a:r>
            <a:r>
              <a:rPr sz="3200" spc="-15" dirty="0"/>
              <a:t>Separation</a:t>
            </a:r>
            <a:endParaRPr sz="3200"/>
          </a:p>
        </p:txBody>
      </p:sp>
      <p:sp>
        <p:nvSpPr>
          <p:cNvPr id="3" name="object 3"/>
          <p:cNvSpPr txBox="1"/>
          <p:nvPr/>
        </p:nvSpPr>
        <p:spPr>
          <a:xfrm>
            <a:off x="535940" y="1537157"/>
            <a:ext cx="7452359" cy="447103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700" spc="-20" dirty="0">
                <a:latin typeface="Calibri"/>
                <a:cs typeface="Calibri"/>
              </a:rPr>
              <a:t>Transaction</a:t>
            </a:r>
            <a:r>
              <a:rPr sz="2700" spc="-40" dirty="0">
                <a:latin typeface="Calibri"/>
                <a:cs typeface="Calibri"/>
              </a:rPr>
              <a:t> </a:t>
            </a:r>
            <a:r>
              <a:rPr sz="2700" spc="-15" dirty="0">
                <a:latin typeface="Calibri"/>
                <a:cs typeface="Calibri"/>
              </a:rPr>
              <a:t>costs</a:t>
            </a:r>
            <a:endParaRPr sz="2700">
              <a:latin typeface="Calibri"/>
              <a:cs typeface="Calibri"/>
            </a:endParaRPr>
          </a:p>
          <a:p>
            <a:pPr marL="355600" indent="-342900">
              <a:lnSpc>
                <a:spcPct val="100000"/>
              </a:lnSpc>
              <a:spcBef>
                <a:spcPts val="5"/>
              </a:spcBef>
              <a:buFont typeface="Arial"/>
              <a:buChar char="•"/>
              <a:tabLst>
                <a:tab pos="354965" algn="l"/>
                <a:tab pos="355600" algn="l"/>
              </a:tabLst>
            </a:pPr>
            <a:r>
              <a:rPr sz="2700" spc="-5" dirty="0">
                <a:latin typeface="Calibri"/>
                <a:cs typeface="Calibri"/>
              </a:rPr>
              <a:t>Financial intermediaries </a:t>
            </a:r>
            <a:r>
              <a:rPr sz="2700" dirty="0">
                <a:latin typeface="Calibri"/>
                <a:cs typeface="Calibri"/>
              </a:rPr>
              <a:t>and</a:t>
            </a:r>
            <a:r>
              <a:rPr sz="2700" spc="-60" dirty="0">
                <a:latin typeface="Calibri"/>
                <a:cs typeface="Calibri"/>
              </a:rPr>
              <a:t> </a:t>
            </a:r>
            <a:r>
              <a:rPr sz="2700" spc="-10" dirty="0">
                <a:latin typeface="Calibri"/>
                <a:cs typeface="Calibri"/>
              </a:rPr>
              <a:t>marketplaces</a:t>
            </a:r>
            <a:endParaRPr sz="2700">
              <a:latin typeface="Calibri"/>
              <a:cs typeface="Calibri"/>
            </a:endParaRPr>
          </a:p>
          <a:p>
            <a:pPr marL="355600" indent="-342900">
              <a:lnSpc>
                <a:spcPct val="100000"/>
              </a:lnSpc>
              <a:buFont typeface="Wingdings"/>
              <a:buChar char=""/>
              <a:tabLst>
                <a:tab pos="355600" algn="l"/>
              </a:tabLst>
            </a:pPr>
            <a:r>
              <a:rPr sz="2700" spc="-10" dirty="0">
                <a:latin typeface="Calibri"/>
                <a:cs typeface="Calibri"/>
              </a:rPr>
              <a:t>Borrowing </a:t>
            </a:r>
            <a:r>
              <a:rPr sz="2700" spc="-30" dirty="0">
                <a:latin typeface="Calibri"/>
                <a:cs typeface="Calibri"/>
              </a:rPr>
              <a:t>rate </a:t>
            </a:r>
            <a:r>
              <a:rPr sz="2700" dirty="0">
                <a:latin typeface="Calibri"/>
                <a:cs typeface="Calibri"/>
              </a:rPr>
              <a:t>&gt; Lending</a:t>
            </a:r>
            <a:r>
              <a:rPr sz="2700" spc="-5" dirty="0">
                <a:latin typeface="Calibri"/>
                <a:cs typeface="Calibri"/>
              </a:rPr>
              <a:t> </a:t>
            </a:r>
            <a:r>
              <a:rPr sz="2700" spc="-35" dirty="0">
                <a:latin typeface="Calibri"/>
                <a:cs typeface="Calibri"/>
              </a:rPr>
              <a:t>rate</a:t>
            </a:r>
            <a:endParaRPr sz="2700">
              <a:latin typeface="Calibri"/>
              <a:cs typeface="Calibri"/>
            </a:endParaRPr>
          </a:p>
          <a:p>
            <a:pPr marL="355600" marR="5080" indent="-342900">
              <a:lnSpc>
                <a:spcPct val="80000"/>
              </a:lnSpc>
              <a:spcBef>
                <a:spcPts val="645"/>
              </a:spcBef>
              <a:buFont typeface="Wingdings"/>
              <a:buChar char=""/>
              <a:tabLst>
                <a:tab pos="355600" algn="l"/>
              </a:tabLst>
            </a:pPr>
            <a:r>
              <a:rPr sz="2700" spc="-5" dirty="0">
                <a:latin typeface="Calibri"/>
                <a:cs typeface="Calibri"/>
              </a:rPr>
              <a:t>The management might </a:t>
            </a:r>
            <a:r>
              <a:rPr sz="2700" spc="-20" dirty="0">
                <a:latin typeface="Calibri"/>
                <a:cs typeface="Calibri"/>
              </a:rPr>
              <a:t>have </a:t>
            </a:r>
            <a:r>
              <a:rPr sz="2700" dirty="0">
                <a:latin typeface="Calibri"/>
                <a:cs typeface="Calibri"/>
              </a:rPr>
              <a:t>its </a:t>
            </a:r>
            <a:r>
              <a:rPr sz="2700" spc="-5" dirty="0">
                <a:latin typeface="Calibri"/>
                <a:cs typeface="Calibri"/>
              </a:rPr>
              <a:t>own agenda </a:t>
            </a:r>
            <a:r>
              <a:rPr sz="2700" dirty="0">
                <a:latin typeface="Calibri"/>
                <a:cs typeface="Calibri"/>
              </a:rPr>
              <a:t>–</a:t>
            </a:r>
            <a:r>
              <a:rPr sz="2700" spc="-140" dirty="0">
                <a:latin typeface="Calibri"/>
                <a:cs typeface="Calibri"/>
              </a:rPr>
              <a:t> </a:t>
            </a:r>
            <a:r>
              <a:rPr sz="2700" spc="-5" dirty="0">
                <a:latin typeface="Calibri"/>
                <a:cs typeface="Calibri"/>
              </a:rPr>
              <a:t>The  Agency </a:t>
            </a:r>
            <a:r>
              <a:rPr sz="2700" spc="-10" dirty="0">
                <a:latin typeface="Calibri"/>
                <a:cs typeface="Calibri"/>
              </a:rPr>
              <a:t>Problem</a:t>
            </a:r>
            <a:endParaRPr sz="2700">
              <a:latin typeface="Calibri"/>
              <a:cs typeface="Calibri"/>
            </a:endParaRPr>
          </a:p>
          <a:p>
            <a:pPr>
              <a:lnSpc>
                <a:spcPct val="100000"/>
              </a:lnSpc>
              <a:spcBef>
                <a:spcPts val="10"/>
              </a:spcBef>
            </a:pPr>
            <a:endParaRPr sz="2650">
              <a:latin typeface="Calibri"/>
              <a:cs typeface="Calibri"/>
            </a:endParaRPr>
          </a:p>
          <a:p>
            <a:pPr marL="12700" marR="1064895">
              <a:lnSpc>
                <a:spcPct val="100000"/>
              </a:lnSpc>
              <a:buFont typeface="Arial"/>
              <a:buChar char="•"/>
              <a:tabLst>
                <a:tab pos="354965" algn="l"/>
                <a:tab pos="355600" algn="l"/>
              </a:tabLst>
            </a:pPr>
            <a:r>
              <a:rPr sz="2700" spc="-50" dirty="0">
                <a:latin typeface="Calibri"/>
                <a:cs typeface="Calibri"/>
              </a:rPr>
              <a:t>We </a:t>
            </a:r>
            <a:r>
              <a:rPr sz="2700" spc="-5" dirty="0">
                <a:latin typeface="Calibri"/>
                <a:cs typeface="Calibri"/>
              </a:rPr>
              <a:t>need </a:t>
            </a:r>
            <a:r>
              <a:rPr sz="2700" dirty="0">
                <a:latin typeface="Calibri"/>
                <a:cs typeface="Calibri"/>
              </a:rPr>
              <a:t>models </a:t>
            </a:r>
            <a:r>
              <a:rPr sz="2700" spc="-5" dirty="0">
                <a:latin typeface="Calibri"/>
                <a:cs typeface="Calibri"/>
              </a:rPr>
              <a:t>considering </a:t>
            </a:r>
            <a:r>
              <a:rPr sz="2700" spc="-10" dirty="0">
                <a:latin typeface="Calibri"/>
                <a:cs typeface="Calibri"/>
              </a:rPr>
              <a:t>imperfections  </a:t>
            </a:r>
            <a:r>
              <a:rPr sz="2700" dirty="0">
                <a:latin typeface="Calibri"/>
                <a:cs typeface="Calibri"/>
              </a:rPr>
              <a:t>o	</a:t>
            </a:r>
            <a:r>
              <a:rPr sz="2700" spc="-65" dirty="0">
                <a:latin typeface="Calibri"/>
                <a:cs typeface="Calibri"/>
              </a:rPr>
              <a:t>Taxes</a:t>
            </a:r>
            <a:endParaRPr sz="2700">
              <a:latin typeface="Calibri"/>
              <a:cs typeface="Calibri"/>
            </a:endParaRPr>
          </a:p>
          <a:p>
            <a:pPr marL="355600" indent="-342900">
              <a:lnSpc>
                <a:spcPct val="100000"/>
              </a:lnSpc>
              <a:buChar char="o"/>
              <a:tabLst>
                <a:tab pos="354965" algn="l"/>
                <a:tab pos="355600" algn="l"/>
              </a:tabLst>
            </a:pPr>
            <a:r>
              <a:rPr sz="2700" dirty="0">
                <a:latin typeface="Calibri"/>
                <a:cs typeface="Calibri"/>
              </a:rPr>
              <a:t>Lack </a:t>
            </a:r>
            <a:r>
              <a:rPr sz="2700" spc="-5" dirty="0">
                <a:latin typeface="Calibri"/>
                <a:cs typeface="Calibri"/>
              </a:rPr>
              <a:t>of</a:t>
            </a:r>
            <a:r>
              <a:rPr sz="2700" spc="-15" dirty="0">
                <a:latin typeface="Calibri"/>
                <a:cs typeface="Calibri"/>
              </a:rPr>
              <a:t> </a:t>
            </a:r>
            <a:r>
              <a:rPr sz="2700" spc="-10" dirty="0">
                <a:latin typeface="Calibri"/>
                <a:cs typeface="Calibri"/>
              </a:rPr>
              <a:t>information</a:t>
            </a:r>
            <a:endParaRPr sz="2700">
              <a:latin typeface="Calibri"/>
              <a:cs typeface="Calibri"/>
            </a:endParaRPr>
          </a:p>
          <a:p>
            <a:pPr marL="355600" indent="-342900">
              <a:lnSpc>
                <a:spcPct val="100000"/>
              </a:lnSpc>
              <a:buChar char="o"/>
              <a:tabLst>
                <a:tab pos="354965" algn="l"/>
                <a:tab pos="355600" algn="l"/>
              </a:tabLst>
            </a:pPr>
            <a:r>
              <a:rPr sz="2700" spc="-5" dirty="0">
                <a:latin typeface="Calibri"/>
                <a:cs typeface="Calibri"/>
              </a:rPr>
              <a:t>Unevenly </a:t>
            </a:r>
            <a:r>
              <a:rPr sz="2700" spc="-10" dirty="0">
                <a:latin typeface="Calibri"/>
                <a:cs typeface="Calibri"/>
              </a:rPr>
              <a:t>distributed information</a:t>
            </a:r>
            <a:r>
              <a:rPr sz="2700" spc="-15" dirty="0">
                <a:latin typeface="Calibri"/>
                <a:cs typeface="Calibri"/>
              </a:rPr>
              <a:t> </a:t>
            </a:r>
            <a:r>
              <a:rPr sz="2700" spc="-10" dirty="0">
                <a:latin typeface="Calibri"/>
                <a:cs typeface="Calibri"/>
              </a:rPr>
              <a:t>(asymmetric)</a:t>
            </a:r>
            <a:endParaRPr sz="2700">
              <a:latin typeface="Calibri"/>
              <a:cs typeface="Calibri"/>
            </a:endParaRPr>
          </a:p>
          <a:p>
            <a:pPr marL="355600" indent="-342900">
              <a:lnSpc>
                <a:spcPct val="100000"/>
              </a:lnSpc>
              <a:buChar char="o"/>
              <a:tabLst>
                <a:tab pos="354965" algn="l"/>
                <a:tab pos="355600" algn="l"/>
              </a:tabLst>
            </a:pPr>
            <a:r>
              <a:rPr sz="2700" spc="-5" dirty="0">
                <a:latin typeface="Calibri"/>
                <a:cs typeface="Calibri"/>
              </a:rPr>
              <a:t>Other</a:t>
            </a:r>
            <a:endParaRPr sz="27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8938" y="461899"/>
            <a:ext cx="6723380" cy="444352"/>
          </a:xfrm>
          <a:prstGeom prst="rect">
            <a:avLst/>
          </a:prstGeom>
        </p:spPr>
        <p:txBody>
          <a:bodyPr vert="horz" wrap="square" lIns="0" tIns="13335" rIns="0" bIns="0" rtlCol="0">
            <a:spAutoFit/>
          </a:bodyPr>
          <a:lstStyle/>
          <a:p>
            <a:pPr marL="12700">
              <a:lnSpc>
                <a:spcPct val="100000"/>
              </a:lnSpc>
              <a:spcBef>
                <a:spcPts val="105"/>
              </a:spcBef>
            </a:pPr>
            <a:r>
              <a:rPr sz="2800" dirty="0"/>
              <a:t>The </a:t>
            </a:r>
            <a:r>
              <a:rPr sz="2800" spc="-20" dirty="0"/>
              <a:t>Breakdown </a:t>
            </a:r>
            <a:r>
              <a:rPr sz="2800" dirty="0"/>
              <a:t>of</a:t>
            </a:r>
            <a:r>
              <a:rPr sz="2800" spc="-45" dirty="0"/>
              <a:t> </a:t>
            </a:r>
            <a:r>
              <a:rPr sz="2800" spc="-15" dirty="0"/>
              <a:t>Separation</a:t>
            </a:r>
            <a:endParaRPr sz="2800"/>
          </a:p>
        </p:txBody>
      </p:sp>
      <p:sp>
        <p:nvSpPr>
          <p:cNvPr id="3" name="object 3"/>
          <p:cNvSpPr/>
          <p:nvPr/>
        </p:nvSpPr>
        <p:spPr>
          <a:xfrm>
            <a:off x="1796795" y="1917192"/>
            <a:ext cx="76200" cy="4177665"/>
          </a:xfrm>
          <a:custGeom>
            <a:avLst/>
            <a:gdLst/>
            <a:ahLst/>
            <a:cxnLst/>
            <a:rect l="l" t="t" r="r" b="b"/>
            <a:pathLst>
              <a:path w="76200" h="4177665">
                <a:moveTo>
                  <a:pt x="44450" y="63500"/>
                </a:moveTo>
                <a:lnTo>
                  <a:pt x="31750" y="63500"/>
                </a:lnTo>
                <a:lnTo>
                  <a:pt x="31750" y="4177284"/>
                </a:lnTo>
                <a:lnTo>
                  <a:pt x="44450" y="4177284"/>
                </a:lnTo>
                <a:lnTo>
                  <a:pt x="44450" y="63500"/>
                </a:lnTo>
                <a:close/>
              </a:path>
              <a:path w="76200" h="4177665">
                <a:moveTo>
                  <a:pt x="38100" y="0"/>
                </a:moveTo>
                <a:lnTo>
                  <a:pt x="0" y="76200"/>
                </a:lnTo>
                <a:lnTo>
                  <a:pt x="31750" y="76200"/>
                </a:lnTo>
                <a:lnTo>
                  <a:pt x="31750" y="63500"/>
                </a:lnTo>
                <a:lnTo>
                  <a:pt x="69850" y="63500"/>
                </a:lnTo>
                <a:lnTo>
                  <a:pt x="38100" y="0"/>
                </a:lnTo>
                <a:close/>
              </a:path>
              <a:path w="76200" h="4177665">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6056376"/>
            <a:ext cx="6482080" cy="76200"/>
          </a:xfrm>
          <a:custGeom>
            <a:avLst/>
            <a:gdLst/>
            <a:ahLst/>
            <a:cxnLst/>
            <a:rect l="l" t="t" r="r" b="b"/>
            <a:pathLst>
              <a:path w="6482080" h="76200">
                <a:moveTo>
                  <a:pt x="6405372" y="0"/>
                </a:moveTo>
                <a:lnTo>
                  <a:pt x="6405372" y="76200"/>
                </a:lnTo>
                <a:lnTo>
                  <a:pt x="6468872" y="44450"/>
                </a:lnTo>
                <a:lnTo>
                  <a:pt x="6418072" y="44450"/>
                </a:lnTo>
                <a:lnTo>
                  <a:pt x="6418072" y="31750"/>
                </a:lnTo>
                <a:lnTo>
                  <a:pt x="6468872" y="31750"/>
                </a:lnTo>
                <a:lnTo>
                  <a:pt x="6405372" y="0"/>
                </a:lnTo>
                <a:close/>
              </a:path>
              <a:path w="6482080" h="76200">
                <a:moveTo>
                  <a:pt x="6405372" y="31750"/>
                </a:moveTo>
                <a:lnTo>
                  <a:pt x="0" y="31750"/>
                </a:lnTo>
                <a:lnTo>
                  <a:pt x="0" y="44450"/>
                </a:lnTo>
                <a:lnTo>
                  <a:pt x="6405372" y="44450"/>
                </a:lnTo>
                <a:lnTo>
                  <a:pt x="6405372" y="31750"/>
                </a:lnTo>
                <a:close/>
              </a:path>
              <a:path w="6482080" h="76200">
                <a:moveTo>
                  <a:pt x="6468872" y="31750"/>
                </a:moveTo>
                <a:lnTo>
                  <a:pt x="6418072" y="31750"/>
                </a:lnTo>
                <a:lnTo>
                  <a:pt x="6418072" y="44450"/>
                </a:lnTo>
                <a:lnTo>
                  <a:pt x="6468872" y="44450"/>
                </a:lnTo>
                <a:lnTo>
                  <a:pt x="6481572" y="38100"/>
                </a:lnTo>
                <a:lnTo>
                  <a:pt x="6468872" y="31750"/>
                </a:lnTo>
                <a:close/>
              </a:path>
            </a:pathLst>
          </a:custGeom>
          <a:solidFill>
            <a:srgbClr val="000000"/>
          </a:solidFill>
        </p:spPr>
        <p:txBody>
          <a:bodyPr wrap="square" lIns="0" tIns="0" rIns="0" bIns="0" rtlCol="0"/>
          <a:lstStyle/>
          <a:p>
            <a:endParaRPr/>
          </a:p>
        </p:txBody>
      </p:sp>
      <p:sp>
        <p:nvSpPr>
          <p:cNvPr id="5" name="object 5"/>
          <p:cNvSpPr txBox="1"/>
          <p:nvPr/>
        </p:nvSpPr>
        <p:spPr>
          <a:xfrm>
            <a:off x="8371585" y="5905296"/>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0</a:t>
            </a:r>
            <a:endParaRPr sz="2400" baseline="-20833">
              <a:latin typeface="Arial"/>
              <a:cs typeface="Arial"/>
            </a:endParaRPr>
          </a:p>
        </p:txBody>
      </p:sp>
      <p:sp>
        <p:nvSpPr>
          <p:cNvPr id="6" name="object 6"/>
          <p:cNvSpPr/>
          <p:nvPr/>
        </p:nvSpPr>
        <p:spPr>
          <a:xfrm>
            <a:off x="1979676" y="1917192"/>
            <a:ext cx="3168650" cy="2016760"/>
          </a:xfrm>
          <a:custGeom>
            <a:avLst/>
            <a:gdLst/>
            <a:ahLst/>
            <a:cxnLst/>
            <a:rect l="l" t="t" r="r" b="b"/>
            <a:pathLst>
              <a:path w="3168650" h="2016760">
                <a:moveTo>
                  <a:pt x="0" y="0"/>
                </a:moveTo>
                <a:lnTo>
                  <a:pt x="5793" y="48415"/>
                </a:lnTo>
                <a:lnTo>
                  <a:pt x="11657" y="96799"/>
                </a:lnTo>
                <a:lnTo>
                  <a:pt x="17661" y="145118"/>
                </a:lnTo>
                <a:lnTo>
                  <a:pt x="23877" y="193340"/>
                </a:lnTo>
                <a:lnTo>
                  <a:pt x="30375" y="241433"/>
                </a:lnTo>
                <a:lnTo>
                  <a:pt x="37226" y="289363"/>
                </a:lnTo>
                <a:lnTo>
                  <a:pt x="44500" y="337099"/>
                </a:lnTo>
                <a:lnTo>
                  <a:pt x="52268" y="384608"/>
                </a:lnTo>
                <a:lnTo>
                  <a:pt x="60601" y="431857"/>
                </a:lnTo>
                <a:lnTo>
                  <a:pt x="69570" y="478813"/>
                </a:lnTo>
                <a:lnTo>
                  <a:pt x="79245" y="525445"/>
                </a:lnTo>
                <a:lnTo>
                  <a:pt x="89697" y="571720"/>
                </a:lnTo>
                <a:lnTo>
                  <a:pt x="100996" y="617604"/>
                </a:lnTo>
                <a:lnTo>
                  <a:pt x="113213" y="663066"/>
                </a:lnTo>
                <a:lnTo>
                  <a:pt x="126420" y="708073"/>
                </a:lnTo>
                <a:lnTo>
                  <a:pt x="140686" y="752592"/>
                </a:lnTo>
                <a:lnTo>
                  <a:pt x="156083" y="796591"/>
                </a:lnTo>
                <a:lnTo>
                  <a:pt x="172680" y="840037"/>
                </a:lnTo>
                <a:lnTo>
                  <a:pt x="190549" y="882899"/>
                </a:lnTo>
                <a:lnTo>
                  <a:pt x="209761" y="925142"/>
                </a:lnTo>
                <a:lnTo>
                  <a:pt x="230385" y="966735"/>
                </a:lnTo>
                <a:lnTo>
                  <a:pt x="252494" y="1007645"/>
                </a:lnTo>
                <a:lnTo>
                  <a:pt x="276156" y="1047839"/>
                </a:lnTo>
                <a:lnTo>
                  <a:pt x="301444" y="1087286"/>
                </a:lnTo>
                <a:lnTo>
                  <a:pt x="328428" y="1125952"/>
                </a:lnTo>
                <a:lnTo>
                  <a:pt x="357178" y="1163805"/>
                </a:lnTo>
                <a:lnTo>
                  <a:pt x="387766" y="1200812"/>
                </a:lnTo>
                <a:lnTo>
                  <a:pt x="420261" y="1236941"/>
                </a:lnTo>
                <a:lnTo>
                  <a:pt x="454735" y="1272159"/>
                </a:lnTo>
                <a:lnTo>
                  <a:pt x="491258" y="1306434"/>
                </a:lnTo>
                <a:lnTo>
                  <a:pt x="529901" y="1339733"/>
                </a:lnTo>
                <a:lnTo>
                  <a:pt x="570735" y="1372023"/>
                </a:lnTo>
                <a:lnTo>
                  <a:pt x="613830" y="1403273"/>
                </a:lnTo>
                <a:lnTo>
                  <a:pt x="659257" y="1433449"/>
                </a:lnTo>
                <a:lnTo>
                  <a:pt x="724685" y="1471389"/>
                </a:lnTo>
                <a:lnTo>
                  <a:pt x="760611" y="1489754"/>
                </a:lnTo>
                <a:lnTo>
                  <a:pt x="798553" y="1507723"/>
                </a:lnTo>
                <a:lnTo>
                  <a:pt x="838420" y="1525302"/>
                </a:lnTo>
                <a:lnTo>
                  <a:pt x="880118" y="1542496"/>
                </a:lnTo>
                <a:lnTo>
                  <a:pt x="923554" y="1559311"/>
                </a:lnTo>
                <a:lnTo>
                  <a:pt x="968634" y="1575753"/>
                </a:lnTo>
                <a:lnTo>
                  <a:pt x="1015267" y="1591827"/>
                </a:lnTo>
                <a:lnTo>
                  <a:pt x="1063358" y="1607540"/>
                </a:lnTo>
                <a:lnTo>
                  <a:pt x="1112815" y="1622896"/>
                </a:lnTo>
                <a:lnTo>
                  <a:pt x="1163545" y="1637902"/>
                </a:lnTo>
                <a:lnTo>
                  <a:pt x="1215455" y="1652563"/>
                </a:lnTo>
                <a:lnTo>
                  <a:pt x="1268451" y="1666885"/>
                </a:lnTo>
                <a:lnTo>
                  <a:pt x="1322441" y="1680874"/>
                </a:lnTo>
                <a:lnTo>
                  <a:pt x="1377332" y="1694536"/>
                </a:lnTo>
                <a:lnTo>
                  <a:pt x="1433031" y="1707875"/>
                </a:lnTo>
                <a:lnTo>
                  <a:pt x="1489443" y="1720898"/>
                </a:lnTo>
                <a:lnTo>
                  <a:pt x="1546478" y="1733611"/>
                </a:lnTo>
                <a:lnTo>
                  <a:pt x="1604041" y="1746019"/>
                </a:lnTo>
                <a:lnTo>
                  <a:pt x="1662039" y="1758128"/>
                </a:lnTo>
                <a:lnTo>
                  <a:pt x="1720380" y="1769943"/>
                </a:lnTo>
                <a:lnTo>
                  <a:pt x="1778970" y="1781471"/>
                </a:lnTo>
                <a:lnTo>
                  <a:pt x="1837717" y="1792717"/>
                </a:lnTo>
                <a:lnTo>
                  <a:pt x="1896527" y="1803686"/>
                </a:lnTo>
                <a:lnTo>
                  <a:pt x="1955307" y="1814385"/>
                </a:lnTo>
                <a:lnTo>
                  <a:pt x="2013965" y="1824819"/>
                </a:lnTo>
                <a:lnTo>
                  <a:pt x="2072407" y="1834994"/>
                </a:lnTo>
                <a:lnTo>
                  <a:pt x="2130540" y="1844915"/>
                </a:lnTo>
                <a:lnTo>
                  <a:pt x="2188271" y="1854588"/>
                </a:lnTo>
                <a:lnTo>
                  <a:pt x="2245507" y="1864020"/>
                </a:lnTo>
                <a:lnTo>
                  <a:pt x="2302156" y="1873215"/>
                </a:lnTo>
                <a:lnTo>
                  <a:pt x="2358123" y="1882179"/>
                </a:lnTo>
                <a:lnTo>
                  <a:pt x="2413317" y="1890918"/>
                </a:lnTo>
                <a:lnTo>
                  <a:pt x="2467643" y="1899438"/>
                </a:lnTo>
                <a:lnTo>
                  <a:pt x="2521010" y="1907745"/>
                </a:lnTo>
                <a:lnTo>
                  <a:pt x="2573323" y="1915843"/>
                </a:lnTo>
                <a:lnTo>
                  <a:pt x="2624491" y="1923739"/>
                </a:lnTo>
                <a:lnTo>
                  <a:pt x="2674419" y="1931439"/>
                </a:lnTo>
                <a:lnTo>
                  <a:pt x="2723015" y="1938948"/>
                </a:lnTo>
                <a:lnTo>
                  <a:pt x="2770186" y="1946272"/>
                </a:lnTo>
                <a:lnTo>
                  <a:pt x="2815839" y="1953417"/>
                </a:lnTo>
                <a:lnTo>
                  <a:pt x="2859880" y="1960388"/>
                </a:lnTo>
                <a:lnTo>
                  <a:pt x="2902217" y="1967191"/>
                </a:lnTo>
                <a:lnTo>
                  <a:pt x="2942757" y="1973832"/>
                </a:lnTo>
                <a:lnTo>
                  <a:pt x="2981406" y="1980316"/>
                </a:lnTo>
                <a:lnTo>
                  <a:pt x="3052662" y="1992837"/>
                </a:lnTo>
                <a:lnTo>
                  <a:pt x="3115240" y="2004800"/>
                </a:lnTo>
                <a:lnTo>
                  <a:pt x="3143042" y="2010587"/>
                </a:lnTo>
                <a:lnTo>
                  <a:pt x="3168396" y="2016252"/>
                </a:lnTo>
              </a:path>
            </a:pathLst>
          </a:custGeom>
          <a:ln w="9144">
            <a:solidFill>
              <a:srgbClr val="000000"/>
            </a:solidFill>
          </a:ln>
        </p:spPr>
        <p:txBody>
          <a:bodyPr wrap="square" lIns="0" tIns="0" rIns="0" bIns="0" rtlCol="0"/>
          <a:lstStyle/>
          <a:p>
            <a:endParaRPr/>
          </a:p>
        </p:txBody>
      </p:sp>
      <p:sp>
        <p:nvSpPr>
          <p:cNvPr id="7" name="object 7"/>
          <p:cNvSpPr/>
          <p:nvPr/>
        </p:nvSpPr>
        <p:spPr>
          <a:xfrm>
            <a:off x="1908048" y="4439411"/>
            <a:ext cx="2519680" cy="0"/>
          </a:xfrm>
          <a:custGeom>
            <a:avLst/>
            <a:gdLst/>
            <a:ahLst/>
            <a:cxnLst/>
            <a:rect l="l" t="t" r="r" b="b"/>
            <a:pathLst>
              <a:path w="2519679">
                <a:moveTo>
                  <a:pt x="2519172" y="0"/>
                </a:moveTo>
                <a:lnTo>
                  <a:pt x="0" y="0"/>
                </a:lnTo>
              </a:path>
            </a:pathLst>
          </a:custGeom>
          <a:ln w="9144">
            <a:solidFill>
              <a:srgbClr val="000000"/>
            </a:solidFill>
            <a:prstDash val="sysDash"/>
          </a:ln>
        </p:spPr>
        <p:txBody>
          <a:bodyPr wrap="square" lIns="0" tIns="0" rIns="0" bIns="0" rtlCol="0"/>
          <a:lstStyle/>
          <a:p>
            <a:endParaRPr/>
          </a:p>
        </p:txBody>
      </p:sp>
      <p:sp>
        <p:nvSpPr>
          <p:cNvPr id="8" name="object 8"/>
          <p:cNvSpPr/>
          <p:nvPr/>
        </p:nvSpPr>
        <p:spPr>
          <a:xfrm>
            <a:off x="4572000" y="4439411"/>
            <a:ext cx="0" cy="1655445"/>
          </a:xfrm>
          <a:custGeom>
            <a:avLst/>
            <a:gdLst/>
            <a:ahLst/>
            <a:cxnLst/>
            <a:rect l="l" t="t" r="r" b="b"/>
            <a:pathLst>
              <a:path h="1655445">
                <a:moveTo>
                  <a:pt x="0" y="0"/>
                </a:moveTo>
                <a:lnTo>
                  <a:pt x="0" y="1655064"/>
                </a:lnTo>
              </a:path>
            </a:pathLst>
          </a:custGeom>
          <a:ln w="9144">
            <a:solidFill>
              <a:srgbClr val="000000"/>
            </a:solidFill>
            <a:prstDash val="sysDash"/>
          </a:ln>
        </p:spPr>
        <p:txBody>
          <a:bodyPr wrap="square" lIns="0" tIns="0" rIns="0" bIns="0" rtlCol="0"/>
          <a:lstStyle/>
          <a:p>
            <a:endParaRPr/>
          </a:p>
        </p:txBody>
      </p:sp>
      <p:sp>
        <p:nvSpPr>
          <p:cNvPr id="9" name="object 9"/>
          <p:cNvSpPr txBox="1"/>
          <p:nvPr/>
        </p:nvSpPr>
        <p:spPr>
          <a:xfrm>
            <a:off x="4219447" y="4608067"/>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a:t>
            </a:r>
            <a:endParaRPr sz="2400">
              <a:latin typeface="Arial"/>
              <a:cs typeface="Arial"/>
            </a:endParaRPr>
          </a:p>
        </p:txBody>
      </p:sp>
      <p:sp>
        <p:nvSpPr>
          <p:cNvPr id="10" name="object 10"/>
          <p:cNvSpPr txBox="1"/>
          <p:nvPr/>
        </p:nvSpPr>
        <p:spPr>
          <a:xfrm>
            <a:off x="3327272" y="3815588"/>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B</a:t>
            </a:r>
            <a:endParaRPr sz="2400">
              <a:latin typeface="Arial"/>
              <a:cs typeface="Arial"/>
            </a:endParaRPr>
          </a:p>
        </p:txBody>
      </p:sp>
      <p:sp>
        <p:nvSpPr>
          <p:cNvPr id="11" name="object 11"/>
          <p:cNvSpPr/>
          <p:nvPr/>
        </p:nvSpPr>
        <p:spPr>
          <a:xfrm>
            <a:off x="1763267" y="2997707"/>
            <a:ext cx="4322445" cy="1800225"/>
          </a:xfrm>
          <a:custGeom>
            <a:avLst/>
            <a:gdLst/>
            <a:ahLst/>
            <a:cxnLst/>
            <a:rect l="l" t="t" r="r" b="b"/>
            <a:pathLst>
              <a:path w="4322445" h="1800225">
                <a:moveTo>
                  <a:pt x="0" y="0"/>
                </a:moveTo>
                <a:lnTo>
                  <a:pt x="4322064" y="1799843"/>
                </a:lnTo>
              </a:path>
            </a:pathLst>
          </a:custGeom>
          <a:ln w="9144">
            <a:solidFill>
              <a:srgbClr val="000000"/>
            </a:solidFill>
          </a:ln>
        </p:spPr>
        <p:txBody>
          <a:bodyPr wrap="square" lIns="0" tIns="0" rIns="0" bIns="0" rtlCol="0"/>
          <a:lstStyle/>
          <a:p>
            <a:endParaRPr/>
          </a:p>
        </p:txBody>
      </p:sp>
      <p:sp>
        <p:nvSpPr>
          <p:cNvPr id="12" name="object 12"/>
          <p:cNvSpPr/>
          <p:nvPr/>
        </p:nvSpPr>
        <p:spPr>
          <a:xfrm>
            <a:off x="1835657" y="3286505"/>
            <a:ext cx="3961129" cy="2809240"/>
          </a:xfrm>
          <a:custGeom>
            <a:avLst/>
            <a:gdLst/>
            <a:ahLst/>
            <a:cxnLst/>
            <a:rect l="l" t="t" r="r" b="b"/>
            <a:pathLst>
              <a:path w="3961129" h="2809240">
                <a:moveTo>
                  <a:pt x="0" y="0"/>
                </a:moveTo>
                <a:lnTo>
                  <a:pt x="50755" y="9717"/>
                </a:lnTo>
                <a:lnTo>
                  <a:pt x="101501" y="19450"/>
                </a:lnTo>
                <a:lnTo>
                  <a:pt x="152230" y="29212"/>
                </a:lnTo>
                <a:lnTo>
                  <a:pt x="202932" y="39018"/>
                </a:lnTo>
                <a:lnTo>
                  <a:pt x="253598" y="48883"/>
                </a:lnTo>
                <a:lnTo>
                  <a:pt x="304220" y="58822"/>
                </a:lnTo>
                <a:lnTo>
                  <a:pt x="354788" y="68849"/>
                </a:lnTo>
                <a:lnTo>
                  <a:pt x="405294" y="78979"/>
                </a:lnTo>
                <a:lnTo>
                  <a:pt x="455729" y="89226"/>
                </a:lnTo>
                <a:lnTo>
                  <a:pt x="506083" y="99606"/>
                </a:lnTo>
                <a:lnTo>
                  <a:pt x="556349" y="110133"/>
                </a:lnTo>
                <a:lnTo>
                  <a:pt x="606516" y="120822"/>
                </a:lnTo>
                <a:lnTo>
                  <a:pt x="656577" y="131687"/>
                </a:lnTo>
                <a:lnTo>
                  <a:pt x="706522" y="142744"/>
                </a:lnTo>
                <a:lnTo>
                  <a:pt x="756342" y="154006"/>
                </a:lnTo>
                <a:lnTo>
                  <a:pt x="806029" y="165489"/>
                </a:lnTo>
                <a:lnTo>
                  <a:pt x="855573" y="177208"/>
                </a:lnTo>
                <a:lnTo>
                  <a:pt x="904965" y="189176"/>
                </a:lnTo>
                <a:lnTo>
                  <a:pt x="954198" y="201410"/>
                </a:lnTo>
                <a:lnTo>
                  <a:pt x="1003261" y="213922"/>
                </a:lnTo>
                <a:lnTo>
                  <a:pt x="1052146" y="226729"/>
                </a:lnTo>
                <a:lnTo>
                  <a:pt x="1100844" y="239845"/>
                </a:lnTo>
                <a:lnTo>
                  <a:pt x="1149346" y="253285"/>
                </a:lnTo>
                <a:lnTo>
                  <a:pt x="1197643" y="267063"/>
                </a:lnTo>
                <a:lnTo>
                  <a:pt x="1245727" y="281193"/>
                </a:lnTo>
                <a:lnTo>
                  <a:pt x="1293587" y="295692"/>
                </a:lnTo>
                <a:lnTo>
                  <a:pt x="1341217" y="310573"/>
                </a:lnTo>
                <a:lnTo>
                  <a:pt x="1388605" y="325851"/>
                </a:lnTo>
                <a:lnTo>
                  <a:pt x="1435745" y="341541"/>
                </a:lnTo>
                <a:lnTo>
                  <a:pt x="1482626" y="357658"/>
                </a:lnTo>
                <a:lnTo>
                  <a:pt x="1529240" y="374216"/>
                </a:lnTo>
                <a:lnTo>
                  <a:pt x="1575578" y="391230"/>
                </a:lnTo>
                <a:lnTo>
                  <a:pt x="1621631" y="408714"/>
                </a:lnTo>
                <a:lnTo>
                  <a:pt x="1667389" y="426685"/>
                </a:lnTo>
                <a:lnTo>
                  <a:pt x="1712846" y="445155"/>
                </a:lnTo>
                <a:lnTo>
                  <a:pt x="1757990" y="464140"/>
                </a:lnTo>
                <a:lnTo>
                  <a:pt x="1802814" y="483654"/>
                </a:lnTo>
                <a:lnTo>
                  <a:pt x="1847308" y="503713"/>
                </a:lnTo>
                <a:lnTo>
                  <a:pt x="1891464" y="524331"/>
                </a:lnTo>
                <a:lnTo>
                  <a:pt x="1935272" y="545522"/>
                </a:lnTo>
                <a:lnTo>
                  <a:pt x="1978724" y="567302"/>
                </a:lnTo>
                <a:lnTo>
                  <a:pt x="2021811" y="589685"/>
                </a:lnTo>
                <a:lnTo>
                  <a:pt x="2064524" y="612686"/>
                </a:lnTo>
                <a:lnTo>
                  <a:pt x="2106854" y="636319"/>
                </a:lnTo>
                <a:lnTo>
                  <a:pt x="2148793" y="660600"/>
                </a:lnTo>
                <a:lnTo>
                  <a:pt x="2190330" y="685542"/>
                </a:lnTo>
                <a:lnTo>
                  <a:pt x="2231458" y="711161"/>
                </a:lnTo>
                <a:lnTo>
                  <a:pt x="2272167" y="737472"/>
                </a:lnTo>
                <a:lnTo>
                  <a:pt x="2312448" y="764488"/>
                </a:lnTo>
                <a:lnTo>
                  <a:pt x="2352294" y="792226"/>
                </a:lnTo>
                <a:lnTo>
                  <a:pt x="2390406" y="820067"/>
                </a:lnTo>
                <a:lnTo>
                  <a:pt x="2428545" y="849488"/>
                </a:lnTo>
                <a:lnTo>
                  <a:pt x="2466694" y="880420"/>
                </a:lnTo>
                <a:lnTo>
                  <a:pt x="2504832" y="912793"/>
                </a:lnTo>
                <a:lnTo>
                  <a:pt x="2542942" y="946538"/>
                </a:lnTo>
                <a:lnTo>
                  <a:pt x="2581005" y="981587"/>
                </a:lnTo>
                <a:lnTo>
                  <a:pt x="2619002" y="1017869"/>
                </a:lnTo>
                <a:lnTo>
                  <a:pt x="2656916" y="1055317"/>
                </a:lnTo>
                <a:lnTo>
                  <a:pt x="2694727" y="1093862"/>
                </a:lnTo>
                <a:lnTo>
                  <a:pt x="2732417" y="1133433"/>
                </a:lnTo>
                <a:lnTo>
                  <a:pt x="2769967" y="1173962"/>
                </a:lnTo>
                <a:lnTo>
                  <a:pt x="2807359" y="1215381"/>
                </a:lnTo>
                <a:lnTo>
                  <a:pt x="2844575" y="1257620"/>
                </a:lnTo>
                <a:lnTo>
                  <a:pt x="2881596" y="1300610"/>
                </a:lnTo>
                <a:lnTo>
                  <a:pt x="2918403" y="1344281"/>
                </a:lnTo>
                <a:lnTo>
                  <a:pt x="2954978" y="1388566"/>
                </a:lnTo>
                <a:lnTo>
                  <a:pt x="2991303" y="1433395"/>
                </a:lnTo>
                <a:lnTo>
                  <a:pt x="3027358" y="1478699"/>
                </a:lnTo>
                <a:lnTo>
                  <a:pt x="3063126" y="1524408"/>
                </a:lnTo>
                <a:lnTo>
                  <a:pt x="3098587" y="1570455"/>
                </a:lnTo>
                <a:lnTo>
                  <a:pt x="3133724" y="1616769"/>
                </a:lnTo>
                <a:lnTo>
                  <a:pt x="3168517" y="1663282"/>
                </a:lnTo>
                <a:lnTo>
                  <a:pt x="3202949" y="1709925"/>
                </a:lnTo>
                <a:lnTo>
                  <a:pt x="3237000" y="1756628"/>
                </a:lnTo>
                <a:lnTo>
                  <a:pt x="3270653" y="1803324"/>
                </a:lnTo>
                <a:lnTo>
                  <a:pt x="3303889" y="1849942"/>
                </a:lnTo>
                <a:lnTo>
                  <a:pt x="3336688" y="1896414"/>
                </a:lnTo>
                <a:lnTo>
                  <a:pt x="3369034" y="1942670"/>
                </a:lnTo>
                <a:lnTo>
                  <a:pt x="3400906" y="1988642"/>
                </a:lnTo>
                <a:lnTo>
                  <a:pt x="3432287" y="2034260"/>
                </a:lnTo>
                <a:lnTo>
                  <a:pt x="3463158" y="2079456"/>
                </a:lnTo>
                <a:lnTo>
                  <a:pt x="3493501" y="2124161"/>
                </a:lnTo>
                <a:lnTo>
                  <a:pt x="3523297" y="2168305"/>
                </a:lnTo>
                <a:lnTo>
                  <a:pt x="3552527" y="2211819"/>
                </a:lnTo>
                <a:lnTo>
                  <a:pt x="3581174" y="2254635"/>
                </a:lnTo>
                <a:lnTo>
                  <a:pt x="3609218" y="2296683"/>
                </a:lnTo>
                <a:lnTo>
                  <a:pt x="3636641" y="2337895"/>
                </a:lnTo>
                <a:lnTo>
                  <a:pt x="3663424" y="2378201"/>
                </a:lnTo>
                <a:lnTo>
                  <a:pt x="3689550" y="2417532"/>
                </a:lnTo>
                <a:lnTo>
                  <a:pt x="3714999" y="2455820"/>
                </a:lnTo>
                <a:lnTo>
                  <a:pt x="3739753" y="2492994"/>
                </a:lnTo>
                <a:lnTo>
                  <a:pt x="3763793" y="2528987"/>
                </a:lnTo>
                <a:lnTo>
                  <a:pt x="3787101" y="2563730"/>
                </a:lnTo>
                <a:lnTo>
                  <a:pt x="3809659" y="2597152"/>
                </a:lnTo>
                <a:lnTo>
                  <a:pt x="3831447" y="2629185"/>
                </a:lnTo>
                <a:lnTo>
                  <a:pt x="3872643" y="2688809"/>
                </a:lnTo>
                <a:lnTo>
                  <a:pt x="3910540" y="2742049"/>
                </a:lnTo>
                <a:lnTo>
                  <a:pt x="3944989" y="2788353"/>
                </a:lnTo>
                <a:lnTo>
                  <a:pt x="3960876" y="2808732"/>
                </a:lnTo>
              </a:path>
            </a:pathLst>
          </a:custGeom>
          <a:ln w="28956">
            <a:solidFill>
              <a:srgbClr val="000000"/>
            </a:solidFill>
          </a:ln>
        </p:spPr>
        <p:txBody>
          <a:bodyPr wrap="square" lIns="0" tIns="0" rIns="0" bIns="0" rtlCol="0"/>
          <a:lstStyle/>
          <a:p>
            <a:endParaRPr/>
          </a:p>
        </p:txBody>
      </p:sp>
      <p:sp>
        <p:nvSpPr>
          <p:cNvPr id="13" name="object 13"/>
          <p:cNvSpPr txBox="1"/>
          <p:nvPr/>
        </p:nvSpPr>
        <p:spPr>
          <a:xfrm>
            <a:off x="7892542" y="6297574"/>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0</a:t>
            </a:r>
            <a:endParaRPr sz="1600">
              <a:latin typeface="Arial"/>
              <a:cs typeface="Arial"/>
            </a:endParaRPr>
          </a:p>
        </p:txBody>
      </p:sp>
      <p:sp>
        <p:nvSpPr>
          <p:cNvPr id="14" name="object 14"/>
          <p:cNvSpPr txBox="1"/>
          <p:nvPr/>
        </p:nvSpPr>
        <p:spPr>
          <a:xfrm>
            <a:off x="7604506" y="6120790"/>
            <a:ext cx="54546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W</a:t>
            </a:r>
            <a:r>
              <a:rPr sz="2400" spc="130" dirty="0">
                <a:latin typeface="Arial"/>
                <a:cs typeface="Arial"/>
              </a:rPr>
              <a:t> </a:t>
            </a:r>
            <a:r>
              <a:rPr sz="2400" dirty="0">
                <a:latin typeface="Arial"/>
                <a:cs typeface="Arial"/>
              </a:rPr>
              <a:t>*</a:t>
            </a:r>
            <a:endParaRPr sz="2400">
              <a:latin typeface="Arial"/>
              <a:cs typeface="Arial"/>
            </a:endParaRPr>
          </a:p>
        </p:txBody>
      </p:sp>
      <p:sp>
        <p:nvSpPr>
          <p:cNvPr id="15" name="object 15"/>
          <p:cNvSpPr txBox="1"/>
          <p:nvPr/>
        </p:nvSpPr>
        <p:spPr>
          <a:xfrm>
            <a:off x="4506848" y="4249039"/>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16" name="object 16"/>
          <p:cNvSpPr txBox="1"/>
          <p:nvPr/>
        </p:nvSpPr>
        <p:spPr>
          <a:xfrm>
            <a:off x="1169517" y="2375408"/>
            <a:ext cx="59563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W</a:t>
            </a:r>
            <a:r>
              <a:rPr sz="2400" spc="-7" baseline="-20833" dirty="0">
                <a:latin typeface="Arial"/>
                <a:cs typeface="Arial"/>
              </a:rPr>
              <a:t>1</a:t>
            </a:r>
            <a:r>
              <a:rPr sz="2400" spc="-5" dirty="0">
                <a:latin typeface="Arial"/>
                <a:cs typeface="Arial"/>
              </a:rPr>
              <a:t>*</a:t>
            </a:r>
            <a:endParaRPr sz="2400">
              <a:latin typeface="Arial"/>
              <a:cs typeface="Arial"/>
            </a:endParaRPr>
          </a:p>
        </p:txBody>
      </p:sp>
      <p:sp>
        <p:nvSpPr>
          <p:cNvPr id="17" name="object 17"/>
          <p:cNvSpPr/>
          <p:nvPr/>
        </p:nvSpPr>
        <p:spPr>
          <a:xfrm>
            <a:off x="5015229" y="3705352"/>
            <a:ext cx="2148840" cy="2284730"/>
          </a:xfrm>
          <a:custGeom>
            <a:avLst/>
            <a:gdLst/>
            <a:ahLst/>
            <a:cxnLst/>
            <a:rect l="l" t="t" r="r" b="b"/>
            <a:pathLst>
              <a:path w="2148840" h="2284729">
                <a:moveTo>
                  <a:pt x="0" y="0"/>
                </a:moveTo>
                <a:lnTo>
                  <a:pt x="402" y="52537"/>
                </a:lnTo>
                <a:lnTo>
                  <a:pt x="865" y="105042"/>
                </a:lnTo>
                <a:lnTo>
                  <a:pt x="1446" y="157481"/>
                </a:lnTo>
                <a:lnTo>
                  <a:pt x="2205" y="209821"/>
                </a:lnTo>
                <a:lnTo>
                  <a:pt x="3202" y="262029"/>
                </a:lnTo>
                <a:lnTo>
                  <a:pt x="4494" y="314073"/>
                </a:lnTo>
                <a:lnTo>
                  <a:pt x="6142" y="365918"/>
                </a:lnTo>
                <a:lnTo>
                  <a:pt x="8203" y="417533"/>
                </a:lnTo>
                <a:lnTo>
                  <a:pt x="10738" y="468884"/>
                </a:lnTo>
                <a:lnTo>
                  <a:pt x="13806" y="519938"/>
                </a:lnTo>
                <a:lnTo>
                  <a:pt x="17464" y="570662"/>
                </a:lnTo>
                <a:lnTo>
                  <a:pt x="21774" y="621024"/>
                </a:lnTo>
                <a:lnTo>
                  <a:pt x="26793" y="670990"/>
                </a:lnTo>
                <a:lnTo>
                  <a:pt x="32580" y="720527"/>
                </a:lnTo>
                <a:lnTo>
                  <a:pt x="39195" y="769603"/>
                </a:lnTo>
                <a:lnTo>
                  <a:pt x="46697" y="818185"/>
                </a:lnTo>
                <a:lnTo>
                  <a:pt x="55145" y="866238"/>
                </a:lnTo>
                <a:lnTo>
                  <a:pt x="64598" y="913731"/>
                </a:lnTo>
                <a:lnTo>
                  <a:pt x="75115" y="960631"/>
                </a:lnTo>
                <a:lnTo>
                  <a:pt x="86755" y="1006904"/>
                </a:lnTo>
                <a:lnTo>
                  <a:pt x="99578" y="1052518"/>
                </a:lnTo>
                <a:lnTo>
                  <a:pt x="113641" y="1097439"/>
                </a:lnTo>
                <a:lnTo>
                  <a:pt x="129005" y="1141635"/>
                </a:lnTo>
                <a:lnTo>
                  <a:pt x="145728" y="1185073"/>
                </a:lnTo>
                <a:lnTo>
                  <a:pt x="163870" y="1227719"/>
                </a:lnTo>
                <a:lnTo>
                  <a:pt x="183489" y="1269541"/>
                </a:lnTo>
                <a:lnTo>
                  <a:pt x="204645" y="1310506"/>
                </a:lnTo>
                <a:lnTo>
                  <a:pt x="227396" y="1350581"/>
                </a:lnTo>
                <a:lnTo>
                  <a:pt x="251802" y="1389732"/>
                </a:lnTo>
                <a:lnTo>
                  <a:pt x="277922" y="1427927"/>
                </a:lnTo>
                <a:lnTo>
                  <a:pt x="305815" y="1465133"/>
                </a:lnTo>
                <a:lnTo>
                  <a:pt x="335540" y="1501317"/>
                </a:lnTo>
                <a:lnTo>
                  <a:pt x="367157" y="1536446"/>
                </a:lnTo>
                <a:lnTo>
                  <a:pt x="396205" y="1565444"/>
                </a:lnTo>
                <a:lnTo>
                  <a:pt x="428123" y="1593900"/>
                </a:lnTo>
                <a:lnTo>
                  <a:pt x="462750" y="1621816"/>
                </a:lnTo>
                <a:lnTo>
                  <a:pt x="499923" y="1649195"/>
                </a:lnTo>
                <a:lnTo>
                  <a:pt x="539482" y="1676037"/>
                </a:lnTo>
                <a:lnTo>
                  <a:pt x="581264" y="1702346"/>
                </a:lnTo>
                <a:lnTo>
                  <a:pt x="625107" y="1728124"/>
                </a:lnTo>
                <a:lnTo>
                  <a:pt x="670851" y="1753371"/>
                </a:lnTo>
                <a:lnTo>
                  <a:pt x="718332" y="1778091"/>
                </a:lnTo>
                <a:lnTo>
                  <a:pt x="767390" y="1802284"/>
                </a:lnTo>
                <a:lnTo>
                  <a:pt x="817863" y="1825954"/>
                </a:lnTo>
                <a:lnTo>
                  <a:pt x="869588" y="1849103"/>
                </a:lnTo>
                <a:lnTo>
                  <a:pt x="922405" y="1871731"/>
                </a:lnTo>
                <a:lnTo>
                  <a:pt x="976152" y="1893842"/>
                </a:lnTo>
                <a:lnTo>
                  <a:pt x="1030666" y="1915437"/>
                </a:lnTo>
                <a:lnTo>
                  <a:pt x="1085786" y="1936518"/>
                </a:lnTo>
                <a:lnTo>
                  <a:pt x="1141350" y="1957087"/>
                </a:lnTo>
                <a:lnTo>
                  <a:pt x="1197197" y="1977147"/>
                </a:lnTo>
                <a:lnTo>
                  <a:pt x="1253165" y="1996699"/>
                </a:lnTo>
                <a:lnTo>
                  <a:pt x="1309092" y="2015745"/>
                </a:lnTo>
                <a:lnTo>
                  <a:pt x="1364816" y="2034288"/>
                </a:lnTo>
                <a:lnTo>
                  <a:pt x="1420176" y="2052328"/>
                </a:lnTo>
                <a:lnTo>
                  <a:pt x="1475010" y="2069869"/>
                </a:lnTo>
                <a:lnTo>
                  <a:pt x="1529157" y="2086912"/>
                </a:lnTo>
                <a:lnTo>
                  <a:pt x="1582453" y="2103460"/>
                </a:lnTo>
                <a:lnTo>
                  <a:pt x="1634739" y="2119514"/>
                </a:lnTo>
                <a:lnTo>
                  <a:pt x="1685851" y="2135076"/>
                </a:lnTo>
                <a:lnTo>
                  <a:pt x="1735629" y="2150148"/>
                </a:lnTo>
                <a:lnTo>
                  <a:pt x="1783910" y="2164733"/>
                </a:lnTo>
                <a:lnTo>
                  <a:pt x="1830534" y="2178832"/>
                </a:lnTo>
                <a:lnTo>
                  <a:pt x="1875337" y="2192447"/>
                </a:lnTo>
                <a:lnTo>
                  <a:pt x="1918158" y="2205581"/>
                </a:lnTo>
                <a:lnTo>
                  <a:pt x="1958837" y="2218234"/>
                </a:lnTo>
                <a:lnTo>
                  <a:pt x="1997210" y="2230411"/>
                </a:lnTo>
                <a:lnTo>
                  <a:pt x="2066394" y="2253338"/>
                </a:lnTo>
                <a:lnTo>
                  <a:pt x="2124418" y="2274378"/>
                </a:lnTo>
                <a:lnTo>
                  <a:pt x="2148840" y="2284196"/>
                </a:lnTo>
              </a:path>
            </a:pathLst>
          </a:custGeom>
          <a:ln w="9525">
            <a:solidFill>
              <a:srgbClr val="000000"/>
            </a:solidFill>
          </a:ln>
        </p:spPr>
        <p:txBody>
          <a:bodyPr wrap="square" lIns="0" tIns="0" rIns="0" bIns="0" rtlCol="0"/>
          <a:lstStyle/>
          <a:p>
            <a:endParaRPr/>
          </a:p>
        </p:txBody>
      </p:sp>
      <p:sp>
        <p:nvSpPr>
          <p:cNvPr id="18" name="object 18"/>
          <p:cNvSpPr txBox="1"/>
          <p:nvPr/>
        </p:nvSpPr>
        <p:spPr>
          <a:xfrm>
            <a:off x="5215001" y="5041519"/>
            <a:ext cx="2698115" cy="678815"/>
          </a:xfrm>
          <a:prstGeom prst="rect">
            <a:avLst/>
          </a:prstGeom>
        </p:spPr>
        <p:txBody>
          <a:bodyPr vert="horz" wrap="square" lIns="0" tIns="12700" rIns="0" bIns="0" rtlCol="0">
            <a:spAutoFit/>
          </a:bodyPr>
          <a:lstStyle/>
          <a:p>
            <a:pPr marL="25400">
              <a:lnSpc>
                <a:spcPct val="100000"/>
              </a:lnSpc>
              <a:spcBef>
                <a:spcPts val="100"/>
              </a:spcBef>
            </a:pPr>
            <a:r>
              <a:rPr sz="1800" dirty="0">
                <a:latin typeface="Arial"/>
                <a:cs typeface="Arial"/>
              </a:rPr>
              <a:t>●</a:t>
            </a:r>
            <a:endParaRPr sz="1800">
              <a:latin typeface="Arial"/>
              <a:cs typeface="Arial"/>
            </a:endParaRPr>
          </a:p>
          <a:p>
            <a:pPr marL="1249045">
              <a:lnSpc>
                <a:spcPct val="100000"/>
              </a:lnSpc>
              <a:spcBef>
                <a:spcPts val="100"/>
              </a:spcBef>
            </a:pPr>
            <a:r>
              <a:rPr sz="2400" spc="-5" dirty="0">
                <a:latin typeface="Arial"/>
                <a:cs typeface="Arial"/>
              </a:rPr>
              <a:t>Individual</a:t>
            </a:r>
            <a:r>
              <a:rPr sz="2400" spc="-7" baseline="-20833" dirty="0">
                <a:latin typeface="Arial"/>
                <a:cs typeface="Arial"/>
              </a:rPr>
              <a:t>2</a:t>
            </a:r>
            <a:endParaRPr sz="2400" baseline="-20833">
              <a:latin typeface="Arial"/>
              <a:cs typeface="Arial"/>
            </a:endParaRPr>
          </a:p>
        </p:txBody>
      </p:sp>
      <p:sp>
        <p:nvSpPr>
          <p:cNvPr id="19" name="object 19"/>
          <p:cNvSpPr txBox="1"/>
          <p:nvPr/>
        </p:nvSpPr>
        <p:spPr>
          <a:xfrm>
            <a:off x="597814" y="3188334"/>
            <a:ext cx="5080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CML</a:t>
            </a:r>
            <a:endParaRPr sz="1800">
              <a:latin typeface="Arial"/>
              <a:cs typeface="Arial"/>
            </a:endParaRPr>
          </a:p>
        </p:txBody>
      </p:sp>
      <p:sp>
        <p:nvSpPr>
          <p:cNvPr id="20" name="object 20"/>
          <p:cNvSpPr/>
          <p:nvPr/>
        </p:nvSpPr>
        <p:spPr>
          <a:xfrm>
            <a:off x="2302764" y="1167383"/>
            <a:ext cx="4352544" cy="830580"/>
          </a:xfrm>
          <a:prstGeom prst="rect">
            <a:avLst/>
          </a:prstGeom>
          <a:blipFill>
            <a:blip r:embed="rId2" cstate="print"/>
            <a:stretch>
              <a:fillRect/>
            </a:stretch>
          </a:blipFill>
        </p:spPr>
        <p:txBody>
          <a:bodyPr wrap="square" lIns="0" tIns="0" rIns="0" bIns="0" rtlCol="0"/>
          <a:lstStyle/>
          <a:p>
            <a:endParaRPr/>
          </a:p>
        </p:txBody>
      </p:sp>
      <p:sp>
        <p:nvSpPr>
          <p:cNvPr id="21" name="object 21"/>
          <p:cNvSpPr txBox="1"/>
          <p:nvPr/>
        </p:nvSpPr>
        <p:spPr>
          <a:xfrm>
            <a:off x="2356357" y="1192529"/>
            <a:ext cx="4204335" cy="757555"/>
          </a:xfrm>
          <a:prstGeom prst="rect">
            <a:avLst/>
          </a:prstGeom>
        </p:spPr>
        <p:txBody>
          <a:bodyPr vert="horz" wrap="square" lIns="0" tIns="12700" rIns="0" bIns="0" rtlCol="0">
            <a:spAutoFit/>
          </a:bodyPr>
          <a:lstStyle/>
          <a:p>
            <a:pPr marL="38100">
              <a:lnSpc>
                <a:spcPct val="100000"/>
              </a:lnSpc>
              <a:spcBef>
                <a:spcPts val="100"/>
              </a:spcBef>
            </a:pPr>
            <a:r>
              <a:rPr sz="2400" dirty="0">
                <a:latin typeface="Arial"/>
                <a:cs typeface="Arial"/>
              </a:rPr>
              <a:t>In</a:t>
            </a:r>
            <a:r>
              <a:rPr sz="2400" spc="-5" dirty="0">
                <a:latin typeface="Arial"/>
                <a:cs typeface="Arial"/>
              </a:rPr>
              <a:t> equilibrium:</a:t>
            </a:r>
            <a:endParaRPr sz="2400">
              <a:latin typeface="Arial"/>
              <a:cs typeface="Arial"/>
            </a:endParaRPr>
          </a:p>
          <a:p>
            <a:pPr marL="38100">
              <a:lnSpc>
                <a:spcPct val="100000"/>
              </a:lnSpc>
            </a:pPr>
            <a:r>
              <a:rPr sz="2400" spc="-5" dirty="0">
                <a:latin typeface="Arial"/>
                <a:cs typeface="Arial"/>
              </a:rPr>
              <a:t>MRS</a:t>
            </a:r>
            <a:r>
              <a:rPr sz="2400" spc="-7" baseline="-20833" dirty="0">
                <a:latin typeface="Arial"/>
                <a:cs typeface="Arial"/>
              </a:rPr>
              <a:t>i </a:t>
            </a:r>
            <a:r>
              <a:rPr sz="2400" dirty="0">
                <a:latin typeface="Arial"/>
                <a:cs typeface="Arial"/>
              </a:rPr>
              <a:t>= </a:t>
            </a:r>
            <a:r>
              <a:rPr sz="2400" spc="-5" dirty="0">
                <a:latin typeface="Arial"/>
                <a:cs typeface="Arial"/>
              </a:rPr>
              <a:t>MRS</a:t>
            </a:r>
            <a:r>
              <a:rPr sz="2400" spc="-7" baseline="-20833" dirty="0">
                <a:latin typeface="Arial"/>
                <a:cs typeface="Arial"/>
              </a:rPr>
              <a:t>2 </a:t>
            </a:r>
            <a:r>
              <a:rPr sz="2400" dirty="0">
                <a:latin typeface="Arial"/>
                <a:cs typeface="Arial"/>
              </a:rPr>
              <a:t>= - (1+ r) =</a:t>
            </a:r>
            <a:r>
              <a:rPr sz="2400" spc="345" dirty="0">
                <a:latin typeface="Arial"/>
                <a:cs typeface="Arial"/>
              </a:rPr>
              <a:t> </a:t>
            </a:r>
            <a:r>
              <a:rPr sz="2400" spc="-20" dirty="0">
                <a:latin typeface="Arial"/>
                <a:cs typeface="Arial"/>
              </a:rPr>
              <a:t>MRT</a:t>
            </a:r>
            <a:endParaRPr sz="2400">
              <a:latin typeface="Arial"/>
              <a:cs typeface="Arial"/>
            </a:endParaRPr>
          </a:p>
        </p:txBody>
      </p:sp>
      <p:sp>
        <p:nvSpPr>
          <p:cNvPr id="22" name="object 22"/>
          <p:cNvSpPr/>
          <p:nvPr/>
        </p:nvSpPr>
        <p:spPr>
          <a:xfrm>
            <a:off x="3203448" y="2854451"/>
            <a:ext cx="3131820" cy="3456940"/>
          </a:xfrm>
          <a:custGeom>
            <a:avLst/>
            <a:gdLst/>
            <a:ahLst/>
            <a:cxnLst/>
            <a:rect l="l" t="t" r="r" b="b"/>
            <a:pathLst>
              <a:path w="3131820" h="3456940">
                <a:moveTo>
                  <a:pt x="0" y="0"/>
                </a:moveTo>
                <a:lnTo>
                  <a:pt x="3131819" y="3456432"/>
                </a:lnTo>
              </a:path>
            </a:pathLst>
          </a:custGeom>
          <a:ln w="9144">
            <a:solidFill>
              <a:srgbClr val="000000"/>
            </a:solidFill>
          </a:ln>
        </p:spPr>
        <p:txBody>
          <a:bodyPr wrap="square" lIns="0" tIns="0" rIns="0" bIns="0" rtlCol="0"/>
          <a:lstStyle/>
          <a:p>
            <a:endParaRPr/>
          </a:p>
        </p:txBody>
      </p:sp>
      <p:sp>
        <p:nvSpPr>
          <p:cNvPr id="23" name="object 23"/>
          <p:cNvSpPr/>
          <p:nvPr/>
        </p:nvSpPr>
        <p:spPr>
          <a:xfrm>
            <a:off x="3634740" y="3861815"/>
            <a:ext cx="18415" cy="2232660"/>
          </a:xfrm>
          <a:custGeom>
            <a:avLst/>
            <a:gdLst/>
            <a:ahLst/>
            <a:cxnLst/>
            <a:rect l="l" t="t" r="r" b="b"/>
            <a:pathLst>
              <a:path w="18414" h="2232660">
                <a:moveTo>
                  <a:pt x="18287" y="0"/>
                </a:moveTo>
                <a:lnTo>
                  <a:pt x="0" y="2232659"/>
                </a:lnTo>
              </a:path>
            </a:pathLst>
          </a:custGeom>
          <a:ln w="9144">
            <a:solidFill>
              <a:srgbClr val="000000"/>
            </a:solidFill>
            <a:prstDash val="sysDash"/>
          </a:ln>
        </p:spPr>
        <p:txBody>
          <a:bodyPr wrap="square" lIns="0" tIns="0" rIns="0" bIns="0" rtlCol="0"/>
          <a:lstStyle/>
          <a:p>
            <a:endParaRPr/>
          </a:p>
        </p:txBody>
      </p:sp>
      <p:sp>
        <p:nvSpPr>
          <p:cNvPr id="24" name="object 24"/>
          <p:cNvSpPr txBox="1"/>
          <p:nvPr/>
        </p:nvSpPr>
        <p:spPr>
          <a:xfrm>
            <a:off x="1312417" y="3527882"/>
            <a:ext cx="2448560" cy="391795"/>
          </a:xfrm>
          <a:prstGeom prst="rect">
            <a:avLst/>
          </a:prstGeom>
        </p:spPr>
        <p:txBody>
          <a:bodyPr vert="horz" wrap="square" lIns="0" tIns="12700" rIns="0" bIns="0" rtlCol="0">
            <a:spAutoFit/>
          </a:bodyPr>
          <a:lstStyle/>
          <a:p>
            <a:pPr marL="38100">
              <a:lnSpc>
                <a:spcPct val="100000"/>
              </a:lnSpc>
              <a:spcBef>
                <a:spcPts val="100"/>
              </a:spcBef>
              <a:tabLst>
                <a:tab pos="521970" algn="l"/>
                <a:tab pos="2271395" algn="l"/>
              </a:tabLst>
            </a:pPr>
            <a:r>
              <a:rPr sz="2400" spc="55" dirty="0">
                <a:latin typeface="Arial"/>
                <a:cs typeface="Arial"/>
              </a:rPr>
              <a:t>P</a:t>
            </a:r>
            <a:r>
              <a:rPr sz="2700" spc="82" baseline="35493" dirty="0">
                <a:latin typeface="Arial"/>
                <a:cs typeface="Arial"/>
              </a:rPr>
              <a:t>1	</a:t>
            </a:r>
            <a:r>
              <a:rPr sz="1800" u="dash" spc="55" dirty="0">
                <a:uFill>
                  <a:solidFill>
                    <a:srgbClr val="000000"/>
                  </a:solidFill>
                </a:uFill>
                <a:latin typeface="Arial"/>
                <a:cs typeface="Arial"/>
              </a:rPr>
              <a:t> 	</a:t>
            </a:r>
            <a:r>
              <a:rPr sz="1800" u="dash" dirty="0">
                <a:uFill>
                  <a:solidFill>
                    <a:srgbClr val="000000"/>
                  </a:solidFill>
                </a:uFill>
                <a:latin typeface="Arial"/>
                <a:cs typeface="Arial"/>
              </a:rPr>
              <a:t>●</a:t>
            </a:r>
            <a:endParaRPr sz="1800">
              <a:latin typeface="Arial"/>
              <a:cs typeface="Arial"/>
            </a:endParaRPr>
          </a:p>
        </p:txBody>
      </p:sp>
      <p:sp>
        <p:nvSpPr>
          <p:cNvPr id="25" name="object 25"/>
          <p:cNvSpPr txBox="1"/>
          <p:nvPr/>
        </p:nvSpPr>
        <p:spPr>
          <a:xfrm>
            <a:off x="1555496" y="3731132"/>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1</a:t>
            </a:r>
            <a:endParaRPr sz="1800">
              <a:latin typeface="Arial"/>
              <a:cs typeface="Arial"/>
            </a:endParaRPr>
          </a:p>
        </p:txBody>
      </p:sp>
      <p:sp>
        <p:nvSpPr>
          <p:cNvPr id="26" name="object 26"/>
          <p:cNvSpPr txBox="1"/>
          <p:nvPr/>
        </p:nvSpPr>
        <p:spPr>
          <a:xfrm>
            <a:off x="1312417" y="4101465"/>
            <a:ext cx="421005" cy="391160"/>
          </a:xfrm>
          <a:prstGeom prst="rect">
            <a:avLst/>
          </a:prstGeom>
        </p:spPr>
        <p:txBody>
          <a:bodyPr vert="horz" wrap="square" lIns="0" tIns="12700" rIns="0" bIns="0" rtlCol="0">
            <a:spAutoFit/>
          </a:bodyPr>
          <a:lstStyle/>
          <a:p>
            <a:pPr marL="38100">
              <a:lnSpc>
                <a:spcPct val="100000"/>
              </a:lnSpc>
              <a:spcBef>
                <a:spcPts val="100"/>
              </a:spcBef>
            </a:pPr>
            <a:r>
              <a:rPr sz="3600" spc="75" baseline="-26620" dirty="0">
                <a:latin typeface="Arial"/>
                <a:cs typeface="Arial"/>
              </a:rPr>
              <a:t>P</a:t>
            </a:r>
            <a:r>
              <a:rPr sz="1800" spc="50" dirty="0">
                <a:latin typeface="Arial"/>
                <a:cs typeface="Arial"/>
              </a:rPr>
              <a:t>2</a:t>
            </a:r>
            <a:endParaRPr sz="1800">
              <a:latin typeface="Arial"/>
              <a:cs typeface="Arial"/>
            </a:endParaRPr>
          </a:p>
        </p:txBody>
      </p:sp>
      <p:sp>
        <p:nvSpPr>
          <p:cNvPr id="27" name="object 27"/>
          <p:cNvSpPr txBox="1"/>
          <p:nvPr/>
        </p:nvSpPr>
        <p:spPr>
          <a:xfrm>
            <a:off x="1555496" y="4451984"/>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1</a:t>
            </a:r>
            <a:endParaRPr sz="1800">
              <a:latin typeface="Arial"/>
              <a:cs typeface="Arial"/>
            </a:endParaRPr>
          </a:p>
        </p:txBody>
      </p:sp>
      <p:sp>
        <p:nvSpPr>
          <p:cNvPr id="28" name="object 28"/>
          <p:cNvSpPr txBox="1"/>
          <p:nvPr/>
        </p:nvSpPr>
        <p:spPr>
          <a:xfrm>
            <a:off x="3714750" y="6324091"/>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0</a:t>
            </a:r>
            <a:endParaRPr sz="1800">
              <a:latin typeface="Arial"/>
              <a:cs typeface="Arial"/>
            </a:endParaRPr>
          </a:p>
        </p:txBody>
      </p:sp>
      <p:sp>
        <p:nvSpPr>
          <p:cNvPr id="29" name="object 29"/>
          <p:cNvSpPr txBox="1"/>
          <p:nvPr/>
        </p:nvSpPr>
        <p:spPr>
          <a:xfrm>
            <a:off x="3482721" y="5973267"/>
            <a:ext cx="1288415" cy="391795"/>
          </a:xfrm>
          <a:prstGeom prst="rect">
            <a:avLst/>
          </a:prstGeom>
        </p:spPr>
        <p:txBody>
          <a:bodyPr vert="horz" wrap="square" lIns="0" tIns="12700" rIns="0" bIns="0" rtlCol="0">
            <a:spAutoFit/>
          </a:bodyPr>
          <a:lstStyle/>
          <a:p>
            <a:pPr marL="50800">
              <a:lnSpc>
                <a:spcPct val="100000"/>
              </a:lnSpc>
              <a:spcBef>
                <a:spcPts val="100"/>
              </a:spcBef>
              <a:tabLst>
                <a:tab pos="893444" algn="l"/>
              </a:tabLst>
            </a:pPr>
            <a:r>
              <a:rPr sz="3600" spc="-60" baseline="-26620" dirty="0">
                <a:latin typeface="Arial"/>
                <a:cs typeface="Arial"/>
              </a:rPr>
              <a:t>P</a:t>
            </a:r>
            <a:r>
              <a:rPr sz="1800" spc="-40" dirty="0">
                <a:latin typeface="Arial"/>
                <a:cs typeface="Arial"/>
              </a:rPr>
              <a:t>1	</a:t>
            </a:r>
            <a:r>
              <a:rPr sz="3600" spc="67" baseline="-26620" dirty="0">
                <a:latin typeface="Arial"/>
                <a:cs typeface="Arial"/>
              </a:rPr>
              <a:t>P</a:t>
            </a:r>
            <a:r>
              <a:rPr sz="1800" spc="45" dirty="0">
                <a:latin typeface="Arial"/>
                <a:cs typeface="Arial"/>
              </a:rPr>
              <a:t>2</a:t>
            </a:r>
            <a:endParaRPr sz="1800">
              <a:latin typeface="Arial"/>
              <a:cs typeface="Arial"/>
            </a:endParaRPr>
          </a:p>
        </p:txBody>
      </p:sp>
      <p:sp>
        <p:nvSpPr>
          <p:cNvPr id="30" name="object 30"/>
          <p:cNvSpPr txBox="1"/>
          <p:nvPr/>
        </p:nvSpPr>
        <p:spPr>
          <a:xfrm>
            <a:off x="4580001" y="6324091"/>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0</a:t>
            </a:r>
            <a:endParaRPr sz="1800">
              <a:latin typeface="Arial"/>
              <a:cs typeface="Arial"/>
            </a:endParaRPr>
          </a:p>
        </p:txBody>
      </p:sp>
      <p:sp>
        <p:nvSpPr>
          <p:cNvPr id="31" name="object 31"/>
          <p:cNvSpPr txBox="1"/>
          <p:nvPr/>
        </p:nvSpPr>
        <p:spPr>
          <a:xfrm>
            <a:off x="6091554" y="4609592"/>
            <a:ext cx="1296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Lending</a:t>
            </a:r>
            <a:r>
              <a:rPr sz="1800" spc="-65" dirty="0">
                <a:latin typeface="Arial"/>
                <a:cs typeface="Arial"/>
              </a:rPr>
              <a:t> </a:t>
            </a:r>
            <a:r>
              <a:rPr sz="1800" dirty="0">
                <a:latin typeface="Arial"/>
                <a:cs typeface="Arial"/>
              </a:rPr>
              <a:t>rate</a:t>
            </a:r>
            <a:endParaRPr sz="1800">
              <a:latin typeface="Arial"/>
              <a:cs typeface="Arial"/>
            </a:endParaRPr>
          </a:p>
        </p:txBody>
      </p:sp>
      <p:sp>
        <p:nvSpPr>
          <p:cNvPr id="32" name="object 32"/>
          <p:cNvSpPr txBox="1"/>
          <p:nvPr/>
        </p:nvSpPr>
        <p:spPr>
          <a:xfrm>
            <a:off x="2706370" y="2593085"/>
            <a:ext cx="151193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Borrowing </a:t>
            </a:r>
            <a:r>
              <a:rPr sz="1800" dirty="0">
                <a:latin typeface="Arial"/>
                <a:cs typeface="Arial"/>
              </a:rPr>
              <a:t>rate</a:t>
            </a:r>
            <a:endParaRPr sz="1800">
              <a:latin typeface="Arial"/>
              <a:cs typeface="Arial"/>
            </a:endParaRPr>
          </a:p>
        </p:txBody>
      </p:sp>
      <p:sp>
        <p:nvSpPr>
          <p:cNvPr id="33" name="object 33"/>
          <p:cNvSpPr txBox="1"/>
          <p:nvPr/>
        </p:nvSpPr>
        <p:spPr>
          <a:xfrm>
            <a:off x="4500117" y="2167254"/>
            <a:ext cx="4315460" cy="17322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Calibri"/>
                <a:cs typeface="Calibri"/>
              </a:rPr>
              <a:t>No equilibrium when </a:t>
            </a:r>
            <a:r>
              <a:rPr sz="1600" spc="-10" dirty="0">
                <a:latin typeface="Calibri"/>
                <a:cs typeface="Calibri"/>
              </a:rPr>
              <a:t>transaction </a:t>
            </a:r>
            <a:r>
              <a:rPr sz="1600" spc="-15" dirty="0">
                <a:latin typeface="Calibri"/>
                <a:cs typeface="Calibri"/>
              </a:rPr>
              <a:t>cost </a:t>
            </a:r>
            <a:r>
              <a:rPr sz="1600" spc="-5" dirty="0">
                <a:latin typeface="Calibri"/>
                <a:cs typeface="Calibri"/>
              </a:rPr>
              <a:t>increase.  </a:t>
            </a:r>
            <a:r>
              <a:rPr sz="1600" spc="-15" dirty="0">
                <a:latin typeface="Calibri"/>
                <a:cs typeface="Calibri"/>
              </a:rPr>
              <a:t>Investor </a:t>
            </a:r>
            <a:r>
              <a:rPr sz="1600" spc="-5" dirty="0">
                <a:latin typeface="Calibri"/>
                <a:cs typeface="Calibri"/>
              </a:rPr>
              <a:t>2 will </a:t>
            </a:r>
            <a:r>
              <a:rPr sz="1600" spc="-15" dirty="0">
                <a:latin typeface="Calibri"/>
                <a:cs typeface="Calibri"/>
              </a:rPr>
              <a:t>borrow </a:t>
            </a:r>
            <a:r>
              <a:rPr sz="1600" spc="-10" dirty="0">
                <a:latin typeface="Calibri"/>
                <a:cs typeface="Calibri"/>
              </a:rPr>
              <a:t>to </a:t>
            </a:r>
            <a:r>
              <a:rPr sz="1600" spc="-5" dirty="0">
                <a:latin typeface="Calibri"/>
                <a:cs typeface="Calibri"/>
              </a:rPr>
              <a:t>a higher </a:t>
            </a:r>
            <a:r>
              <a:rPr sz="1600" spc="-15" dirty="0">
                <a:latin typeface="Calibri"/>
                <a:cs typeface="Calibri"/>
              </a:rPr>
              <a:t>interest </a:t>
            </a:r>
            <a:r>
              <a:rPr sz="1600" spc="-20" dirty="0">
                <a:latin typeface="Calibri"/>
                <a:cs typeface="Calibri"/>
              </a:rPr>
              <a:t>rate </a:t>
            </a:r>
            <a:r>
              <a:rPr sz="1600" spc="-5" dirty="0">
                <a:latin typeface="Calibri"/>
                <a:cs typeface="Calibri"/>
              </a:rPr>
              <a:t>than  the leding </a:t>
            </a:r>
            <a:r>
              <a:rPr sz="1600" spc="-20" dirty="0">
                <a:latin typeface="Calibri"/>
                <a:cs typeface="Calibri"/>
              </a:rPr>
              <a:t>rate </a:t>
            </a:r>
            <a:r>
              <a:rPr sz="1600" spc="-10" dirty="0">
                <a:latin typeface="Calibri"/>
                <a:cs typeface="Calibri"/>
              </a:rPr>
              <a:t>facing </a:t>
            </a:r>
            <a:r>
              <a:rPr sz="1600" spc="-15" dirty="0">
                <a:latin typeface="Calibri"/>
                <a:cs typeface="Calibri"/>
              </a:rPr>
              <a:t>investor </a:t>
            </a:r>
            <a:r>
              <a:rPr sz="1600" spc="-5" dirty="0">
                <a:latin typeface="Calibri"/>
                <a:cs typeface="Calibri"/>
              </a:rPr>
              <a:t>1. </a:t>
            </a:r>
            <a:r>
              <a:rPr sz="1600" spc="-15" dirty="0">
                <a:latin typeface="Calibri"/>
                <a:cs typeface="Calibri"/>
              </a:rPr>
              <a:t>Investor </a:t>
            </a:r>
            <a:r>
              <a:rPr sz="1600" spc="-5" dirty="0">
                <a:latin typeface="Calibri"/>
                <a:cs typeface="Calibri"/>
              </a:rPr>
              <a:t>1 and  </a:t>
            </a:r>
            <a:r>
              <a:rPr sz="1600" spc="-15" dirty="0">
                <a:latin typeface="Calibri"/>
                <a:cs typeface="Calibri"/>
              </a:rPr>
              <a:t>investor </a:t>
            </a:r>
            <a:r>
              <a:rPr sz="1600" spc="-5" dirty="0">
                <a:latin typeface="Calibri"/>
                <a:cs typeface="Calibri"/>
              </a:rPr>
              <a:t>2 will </a:t>
            </a:r>
            <a:r>
              <a:rPr sz="1600" spc="-20" dirty="0">
                <a:latin typeface="Calibri"/>
                <a:cs typeface="Calibri"/>
              </a:rPr>
              <a:t>therefore prefer </a:t>
            </a:r>
            <a:r>
              <a:rPr sz="1600" spc="-15" dirty="0">
                <a:latin typeface="Calibri"/>
                <a:cs typeface="Calibri"/>
              </a:rPr>
              <a:t>different </a:t>
            </a:r>
            <a:r>
              <a:rPr sz="1600" spc="-10" dirty="0">
                <a:latin typeface="Calibri"/>
                <a:cs typeface="Calibri"/>
              </a:rPr>
              <a:t>production.  </a:t>
            </a:r>
            <a:r>
              <a:rPr sz="1600" spc="-15" dirty="0">
                <a:latin typeface="Calibri"/>
                <a:cs typeface="Calibri"/>
              </a:rPr>
              <a:t>Investor </a:t>
            </a:r>
            <a:r>
              <a:rPr sz="1600" spc="-5" dirty="0">
                <a:latin typeface="Calibri"/>
                <a:cs typeface="Calibri"/>
              </a:rPr>
              <a:t>2 will </a:t>
            </a:r>
            <a:r>
              <a:rPr sz="1600" spc="-10" dirty="0">
                <a:latin typeface="Calibri"/>
                <a:cs typeface="Calibri"/>
              </a:rPr>
              <a:t>accept </a:t>
            </a:r>
            <a:r>
              <a:rPr sz="1600" dirty="0">
                <a:latin typeface="Calibri"/>
                <a:cs typeface="Calibri"/>
              </a:rPr>
              <a:t>all </a:t>
            </a:r>
            <a:r>
              <a:rPr sz="1600" spc="-10" dirty="0">
                <a:latin typeface="Calibri"/>
                <a:cs typeface="Calibri"/>
              </a:rPr>
              <a:t>project </a:t>
            </a:r>
            <a:r>
              <a:rPr sz="1600" spc="-5" dirty="0">
                <a:latin typeface="Calibri"/>
                <a:cs typeface="Calibri"/>
              </a:rPr>
              <a:t>with </a:t>
            </a:r>
            <a:r>
              <a:rPr sz="1600" spc="-10" dirty="0">
                <a:latin typeface="Calibri"/>
                <a:cs typeface="Calibri"/>
              </a:rPr>
              <a:t>project </a:t>
            </a:r>
            <a:r>
              <a:rPr sz="1600" spc="-15" dirty="0">
                <a:latin typeface="Calibri"/>
                <a:cs typeface="Calibri"/>
              </a:rPr>
              <a:t>returns  </a:t>
            </a:r>
            <a:r>
              <a:rPr sz="1600" spc="-5" dirty="0">
                <a:latin typeface="Calibri"/>
                <a:cs typeface="Calibri"/>
              </a:rPr>
              <a:t>equal the </a:t>
            </a:r>
            <a:r>
              <a:rPr sz="1600" spc="-10" dirty="0">
                <a:latin typeface="Calibri"/>
                <a:cs typeface="Calibri"/>
              </a:rPr>
              <a:t>borrowing </a:t>
            </a:r>
            <a:r>
              <a:rPr sz="1600" spc="-15" dirty="0">
                <a:latin typeface="Calibri"/>
                <a:cs typeface="Calibri"/>
              </a:rPr>
              <a:t>rate. </a:t>
            </a:r>
            <a:r>
              <a:rPr sz="1600" spc="-10" dirty="0">
                <a:latin typeface="Calibri"/>
                <a:cs typeface="Calibri"/>
              </a:rPr>
              <a:t>Investor </a:t>
            </a:r>
            <a:r>
              <a:rPr sz="1600" spc="-5" dirty="0">
                <a:latin typeface="Calibri"/>
                <a:cs typeface="Calibri"/>
              </a:rPr>
              <a:t>1 will </a:t>
            </a:r>
            <a:r>
              <a:rPr sz="1600" spc="-10" dirty="0">
                <a:latin typeface="Calibri"/>
                <a:cs typeface="Calibri"/>
              </a:rPr>
              <a:t>accept at  </a:t>
            </a:r>
            <a:r>
              <a:rPr sz="1600" spc="-5" dirty="0">
                <a:latin typeface="Calibri"/>
                <a:cs typeface="Calibri"/>
              </a:rPr>
              <a:t>lending</a:t>
            </a:r>
            <a:r>
              <a:rPr sz="1600" spc="-30" dirty="0">
                <a:latin typeface="Calibri"/>
                <a:cs typeface="Calibri"/>
              </a:rPr>
              <a:t> </a:t>
            </a:r>
            <a:r>
              <a:rPr sz="1600" spc="-15" dirty="0">
                <a:latin typeface="Calibri"/>
                <a:cs typeface="Calibri"/>
              </a:rPr>
              <a:t>rate.</a:t>
            </a:r>
            <a:endParaRPr sz="16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2386" y="461899"/>
            <a:ext cx="7938770" cy="444352"/>
          </a:xfrm>
          <a:prstGeom prst="rect">
            <a:avLst/>
          </a:prstGeom>
        </p:spPr>
        <p:txBody>
          <a:bodyPr vert="horz" wrap="square" lIns="0" tIns="13335" rIns="0" bIns="0" rtlCol="0">
            <a:spAutoFit/>
          </a:bodyPr>
          <a:lstStyle/>
          <a:p>
            <a:pPr marL="12700">
              <a:lnSpc>
                <a:spcPct val="100000"/>
              </a:lnSpc>
              <a:spcBef>
                <a:spcPts val="105"/>
              </a:spcBef>
            </a:pPr>
            <a:r>
              <a:rPr sz="2800" spc="-5" dirty="0"/>
              <a:t>The Fisher </a:t>
            </a:r>
            <a:r>
              <a:rPr sz="2800" spc="-10" dirty="0"/>
              <a:t>separation </a:t>
            </a:r>
            <a:r>
              <a:rPr sz="2800" dirty="0"/>
              <a:t>- an</a:t>
            </a:r>
            <a:r>
              <a:rPr sz="2800" spc="-15" dirty="0"/>
              <a:t> </a:t>
            </a:r>
            <a:r>
              <a:rPr sz="2800" spc="-20" dirty="0"/>
              <a:t>example</a:t>
            </a:r>
            <a:endParaRPr sz="2800"/>
          </a:p>
        </p:txBody>
      </p:sp>
      <p:sp>
        <p:nvSpPr>
          <p:cNvPr id="3" name="object 3"/>
          <p:cNvSpPr txBox="1"/>
          <p:nvPr/>
        </p:nvSpPr>
        <p:spPr>
          <a:xfrm>
            <a:off x="535941" y="1607261"/>
            <a:ext cx="7465060" cy="2563495"/>
          </a:xfrm>
          <a:prstGeom prst="rect">
            <a:avLst/>
          </a:prstGeom>
        </p:spPr>
        <p:txBody>
          <a:bodyPr vert="horz" wrap="square" lIns="0" tIns="13335" rIns="0" bIns="0" rtlCol="0">
            <a:spAutoFit/>
          </a:bodyPr>
          <a:lstStyle/>
          <a:p>
            <a:pPr marL="355600" marR="531495" indent="-342900">
              <a:lnSpc>
                <a:spcPct val="100000"/>
              </a:lnSpc>
              <a:spcBef>
                <a:spcPts val="105"/>
              </a:spcBef>
              <a:buFont typeface="Arial"/>
              <a:buChar char="•"/>
              <a:tabLst>
                <a:tab pos="354965" algn="l"/>
                <a:tab pos="355600" algn="l"/>
              </a:tabLst>
            </a:pPr>
            <a:r>
              <a:rPr sz="3200" spc="-10" dirty="0">
                <a:latin typeface="Calibri"/>
                <a:cs typeface="Calibri"/>
              </a:rPr>
              <a:t>Following </a:t>
            </a:r>
            <a:r>
              <a:rPr sz="3200" spc="-15" dirty="0">
                <a:latin typeface="Calibri"/>
                <a:cs typeface="Calibri"/>
              </a:rPr>
              <a:t>example from </a:t>
            </a:r>
            <a:r>
              <a:rPr sz="3200" spc="-5" dirty="0">
                <a:latin typeface="Calibri"/>
                <a:cs typeface="Calibri"/>
              </a:rPr>
              <a:t>Copeland </a:t>
            </a:r>
            <a:r>
              <a:rPr sz="3200" spc="-35" dirty="0">
                <a:latin typeface="Calibri"/>
                <a:cs typeface="Calibri"/>
              </a:rPr>
              <a:t>Weston  </a:t>
            </a:r>
            <a:r>
              <a:rPr sz="3200" spc="-5" dirty="0">
                <a:latin typeface="Calibri"/>
                <a:cs typeface="Calibri"/>
              </a:rPr>
              <a:t>(1988).</a:t>
            </a:r>
            <a:endParaRPr sz="3200">
              <a:latin typeface="Calibri"/>
              <a:cs typeface="Calibri"/>
            </a:endParaRPr>
          </a:p>
          <a:p>
            <a:pPr marL="355600" marR="5080" indent="-342900">
              <a:lnSpc>
                <a:spcPct val="100000"/>
              </a:lnSpc>
              <a:spcBef>
                <a:spcPts val="770"/>
              </a:spcBef>
              <a:buFont typeface="Arial"/>
              <a:buChar char="•"/>
              <a:tabLst>
                <a:tab pos="354965" algn="l"/>
                <a:tab pos="355600" algn="l"/>
              </a:tabLst>
            </a:pPr>
            <a:r>
              <a:rPr sz="3200" spc="-5" dirty="0">
                <a:latin typeface="Calibri"/>
                <a:cs typeface="Calibri"/>
              </a:rPr>
              <a:t>Suppose </a:t>
            </a:r>
            <a:r>
              <a:rPr sz="3200" spc="-10" dirty="0">
                <a:latin typeface="Calibri"/>
                <a:cs typeface="Calibri"/>
              </a:rPr>
              <a:t>your production </a:t>
            </a:r>
            <a:r>
              <a:rPr sz="3200" spc="-5" dirty="0">
                <a:latin typeface="Calibri"/>
                <a:cs typeface="Calibri"/>
              </a:rPr>
              <a:t>opportunity set </a:t>
            </a:r>
            <a:r>
              <a:rPr sz="3200" spc="-10" dirty="0">
                <a:latin typeface="Calibri"/>
                <a:cs typeface="Calibri"/>
              </a:rPr>
              <a:t>in </a:t>
            </a:r>
            <a:r>
              <a:rPr sz="3200" dirty="0">
                <a:latin typeface="Calibri"/>
                <a:cs typeface="Calibri"/>
              </a:rPr>
              <a:t>a  </a:t>
            </a:r>
            <a:r>
              <a:rPr sz="3200" spc="-10" dirty="0">
                <a:latin typeface="Calibri"/>
                <a:cs typeface="Calibri"/>
              </a:rPr>
              <a:t>world </a:t>
            </a:r>
            <a:r>
              <a:rPr sz="3200" spc="-5" dirty="0">
                <a:latin typeface="Calibri"/>
                <a:cs typeface="Calibri"/>
              </a:rPr>
              <a:t>of </a:t>
            </a:r>
            <a:r>
              <a:rPr sz="3200" spc="-15" dirty="0">
                <a:latin typeface="Calibri"/>
                <a:cs typeface="Calibri"/>
              </a:rPr>
              <a:t>perfect </a:t>
            </a:r>
            <a:r>
              <a:rPr sz="3200" spc="-10" dirty="0">
                <a:latin typeface="Calibri"/>
                <a:cs typeface="Calibri"/>
              </a:rPr>
              <a:t>certainty consists </a:t>
            </a:r>
            <a:r>
              <a:rPr sz="3200" spc="-5" dirty="0">
                <a:latin typeface="Calibri"/>
                <a:cs typeface="Calibri"/>
              </a:rPr>
              <a:t>of </a:t>
            </a:r>
            <a:r>
              <a:rPr sz="3200" dirty="0">
                <a:latin typeface="Calibri"/>
                <a:cs typeface="Calibri"/>
              </a:rPr>
              <a:t>the  </a:t>
            </a:r>
            <a:r>
              <a:rPr sz="3200" spc="-15" dirty="0">
                <a:latin typeface="Calibri"/>
                <a:cs typeface="Calibri"/>
              </a:rPr>
              <a:t>following</a:t>
            </a:r>
            <a:r>
              <a:rPr sz="3200" spc="15" dirty="0">
                <a:latin typeface="Calibri"/>
                <a:cs typeface="Calibri"/>
              </a:rPr>
              <a:t> </a:t>
            </a:r>
            <a:r>
              <a:rPr sz="3200" spc="-5" dirty="0">
                <a:latin typeface="Calibri"/>
                <a:cs typeface="Calibri"/>
              </a:rPr>
              <a:t>possibilities:</a:t>
            </a:r>
            <a:endParaRPr sz="3200">
              <a:latin typeface="Calibri"/>
              <a:cs typeface="Calibri"/>
            </a:endParaRPr>
          </a:p>
        </p:txBody>
      </p:sp>
      <p:graphicFrame>
        <p:nvGraphicFramePr>
          <p:cNvPr id="4" name="object 4"/>
          <p:cNvGraphicFramePr>
            <a:graphicFrameLocks noGrp="1"/>
          </p:cNvGraphicFramePr>
          <p:nvPr/>
        </p:nvGraphicFramePr>
        <p:xfrm>
          <a:off x="1253286" y="4286758"/>
          <a:ext cx="6094728" cy="1854186"/>
        </p:xfrm>
        <a:graphic>
          <a:graphicData uri="http://schemas.openxmlformats.org/drawingml/2006/table">
            <a:tbl>
              <a:tblPr firstRow="1" bandRow="1">
                <a:tableStyleId>{2D5ABB26-0587-4C30-8999-92F81FD0307C}</a:tableStyleId>
              </a:tblPr>
              <a:tblGrid>
                <a:gridCol w="1511935"/>
                <a:gridCol w="2551429"/>
                <a:gridCol w="2031364"/>
              </a:tblGrid>
              <a:tr h="370840">
                <a:tc>
                  <a:txBody>
                    <a:bodyPr/>
                    <a:lstStyle/>
                    <a:p>
                      <a:pPr marL="91440">
                        <a:lnSpc>
                          <a:spcPct val="100000"/>
                        </a:lnSpc>
                        <a:spcBef>
                          <a:spcPts val="245"/>
                        </a:spcBef>
                      </a:pPr>
                      <a:r>
                        <a:rPr sz="1800" b="1" spc="-10" dirty="0">
                          <a:solidFill>
                            <a:srgbClr val="FFFFFF"/>
                          </a:solidFill>
                          <a:latin typeface="Calibri"/>
                          <a:cs typeface="Calibri"/>
                        </a:rPr>
                        <a:t>Project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245"/>
                        </a:spcBef>
                      </a:pPr>
                      <a:r>
                        <a:rPr sz="1800" b="1" spc="-10" dirty="0">
                          <a:solidFill>
                            <a:srgbClr val="FFFFFF"/>
                          </a:solidFill>
                          <a:latin typeface="Calibri"/>
                          <a:cs typeface="Calibri"/>
                        </a:rPr>
                        <a:t>Investment Outlay</a:t>
                      </a:r>
                      <a:r>
                        <a:rPr sz="1800" b="1" spc="-60"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45"/>
                        </a:spcBef>
                      </a:pPr>
                      <a:r>
                        <a:rPr sz="1800" b="1" spc="-15" dirty="0">
                          <a:solidFill>
                            <a:srgbClr val="FFFFFF"/>
                          </a:solidFill>
                          <a:latin typeface="Calibri"/>
                          <a:cs typeface="Calibri"/>
                        </a:rPr>
                        <a:t>Rate </a:t>
                      </a:r>
                      <a:r>
                        <a:rPr sz="1800" b="1" dirty="0">
                          <a:solidFill>
                            <a:srgbClr val="FFFFFF"/>
                          </a:solidFill>
                          <a:latin typeface="Calibri"/>
                          <a:cs typeface="Calibri"/>
                        </a:rPr>
                        <a:t>of </a:t>
                      </a:r>
                      <a:r>
                        <a:rPr sz="1800" b="1" spc="-10" dirty="0">
                          <a:solidFill>
                            <a:srgbClr val="FFFFFF"/>
                          </a:solidFill>
                          <a:latin typeface="Calibri"/>
                          <a:cs typeface="Calibri"/>
                        </a:rPr>
                        <a:t>Return</a:t>
                      </a:r>
                      <a:r>
                        <a:rPr sz="1800" b="1" spc="-30"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370839">
                <a:tc>
                  <a:txBody>
                    <a:bodyPr/>
                    <a:lstStyle/>
                    <a:p>
                      <a:pPr marL="91440">
                        <a:lnSpc>
                          <a:spcPct val="100000"/>
                        </a:lnSpc>
                        <a:spcBef>
                          <a:spcPts val="245"/>
                        </a:spcBef>
                      </a:pPr>
                      <a:r>
                        <a:rPr sz="1800" dirty="0">
                          <a:latin typeface="Calibri"/>
                          <a:cs typeface="Calibri"/>
                        </a:rPr>
                        <a:t>A</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45"/>
                        </a:spcBef>
                      </a:pPr>
                      <a:r>
                        <a:rPr sz="1800" spc="-5" dirty="0">
                          <a:latin typeface="Calibri"/>
                          <a:cs typeface="Calibri"/>
                        </a:rPr>
                        <a:t>1,000,000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1800" dirty="0">
                          <a:latin typeface="Calibri"/>
                          <a:cs typeface="Calibri"/>
                        </a:rPr>
                        <a:t>8</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370840">
                <a:tc>
                  <a:txBody>
                    <a:bodyPr/>
                    <a:lstStyle/>
                    <a:p>
                      <a:pPr marL="91440">
                        <a:lnSpc>
                          <a:spcPct val="100000"/>
                        </a:lnSpc>
                        <a:spcBef>
                          <a:spcPts val="250"/>
                        </a:spcBef>
                      </a:pPr>
                      <a:r>
                        <a:rPr sz="1800" dirty="0">
                          <a:latin typeface="Calibri"/>
                          <a:cs typeface="Calibri"/>
                        </a:rPr>
                        <a:t>B</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50"/>
                        </a:spcBef>
                      </a:pPr>
                      <a:r>
                        <a:rPr sz="1800" spc="-5" dirty="0">
                          <a:latin typeface="Calibri"/>
                          <a:cs typeface="Calibri"/>
                        </a:rPr>
                        <a:t>1,000,000</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50"/>
                        </a:spcBef>
                      </a:pPr>
                      <a:r>
                        <a:rPr sz="1800" spc="-5" dirty="0">
                          <a:latin typeface="Calibri"/>
                          <a:cs typeface="Calibri"/>
                        </a:rPr>
                        <a:t>20</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827">
                <a:tc>
                  <a:txBody>
                    <a:bodyPr/>
                    <a:lstStyle/>
                    <a:p>
                      <a:pPr marL="91440">
                        <a:lnSpc>
                          <a:spcPct val="100000"/>
                        </a:lnSpc>
                        <a:spcBef>
                          <a:spcPts val="250"/>
                        </a:spcBef>
                      </a:pPr>
                      <a:r>
                        <a:rPr sz="1800" dirty="0">
                          <a:latin typeface="Calibri"/>
                          <a:cs typeface="Calibri"/>
                        </a:rPr>
                        <a:t>C</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50"/>
                        </a:spcBef>
                      </a:pPr>
                      <a:r>
                        <a:rPr sz="1800" spc="-5" dirty="0">
                          <a:latin typeface="Calibri"/>
                          <a:cs typeface="Calibri"/>
                        </a:rPr>
                        <a:t>2,000,000</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50"/>
                        </a:spcBef>
                      </a:pPr>
                      <a:r>
                        <a:rPr sz="1800" dirty="0">
                          <a:latin typeface="Calibri"/>
                          <a:cs typeface="Calibri"/>
                        </a:rPr>
                        <a:t>4</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70840">
                <a:tc>
                  <a:txBody>
                    <a:bodyPr/>
                    <a:lstStyle/>
                    <a:p>
                      <a:pPr marL="91440">
                        <a:lnSpc>
                          <a:spcPct val="100000"/>
                        </a:lnSpc>
                        <a:spcBef>
                          <a:spcPts val="250"/>
                        </a:spcBef>
                      </a:pPr>
                      <a:r>
                        <a:rPr sz="1800" dirty="0">
                          <a:latin typeface="Calibri"/>
                          <a:cs typeface="Calibri"/>
                        </a:rPr>
                        <a:t>D</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50"/>
                        </a:spcBef>
                      </a:pPr>
                      <a:r>
                        <a:rPr sz="1800" spc="-5" dirty="0">
                          <a:latin typeface="Calibri"/>
                          <a:cs typeface="Calibri"/>
                        </a:rPr>
                        <a:t>3,000,000</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50"/>
                        </a:spcBef>
                      </a:pPr>
                      <a:r>
                        <a:rPr sz="1800" spc="-5" dirty="0">
                          <a:latin typeface="Calibri"/>
                          <a:cs typeface="Calibri"/>
                        </a:rPr>
                        <a:t>30</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1899"/>
            <a:ext cx="8004809" cy="1041952"/>
          </a:xfrm>
          <a:prstGeom prst="rect">
            <a:avLst/>
          </a:prstGeom>
        </p:spPr>
        <p:txBody>
          <a:bodyPr vert="horz" wrap="square" lIns="0" tIns="13335" rIns="0" bIns="0" rtlCol="0">
            <a:spAutoFit/>
          </a:bodyPr>
          <a:lstStyle/>
          <a:p>
            <a:pPr marL="78740">
              <a:lnSpc>
                <a:spcPct val="100000"/>
              </a:lnSpc>
              <a:spcBef>
                <a:spcPts val="105"/>
              </a:spcBef>
            </a:pPr>
            <a:r>
              <a:rPr sz="3200" spc="-5" dirty="0"/>
              <a:t>The Fisher </a:t>
            </a:r>
            <a:r>
              <a:rPr sz="3200" spc="-10" dirty="0"/>
              <a:t>separation </a:t>
            </a:r>
            <a:r>
              <a:rPr sz="3200" dirty="0"/>
              <a:t>- an</a:t>
            </a:r>
            <a:r>
              <a:rPr sz="3200" spc="-15" dirty="0"/>
              <a:t> </a:t>
            </a:r>
            <a:r>
              <a:rPr sz="3200" spc="-20" dirty="0"/>
              <a:t>example</a:t>
            </a:r>
            <a:endParaRPr sz="3200"/>
          </a:p>
          <a:p>
            <a:pPr marL="12700">
              <a:lnSpc>
                <a:spcPct val="100000"/>
              </a:lnSpc>
              <a:spcBef>
                <a:spcPts val="90"/>
              </a:spcBef>
            </a:pPr>
            <a:r>
              <a:rPr sz="1700" spc="-10" dirty="0"/>
              <a:t>First create </a:t>
            </a:r>
            <a:r>
              <a:rPr sz="1700" dirty="0"/>
              <a:t>a </a:t>
            </a:r>
            <a:r>
              <a:rPr sz="1700" spc="-5" dirty="0"/>
              <a:t>table </a:t>
            </a:r>
            <a:r>
              <a:rPr sz="1700" dirty="0"/>
              <a:t>with </a:t>
            </a:r>
            <a:r>
              <a:rPr sz="1700" spc="-5" dirty="0"/>
              <a:t>investment path </a:t>
            </a:r>
            <a:r>
              <a:rPr sz="1700" dirty="0"/>
              <a:t>and </a:t>
            </a:r>
            <a:r>
              <a:rPr sz="1700" spc="-10" dirty="0"/>
              <a:t>aggregate invested</a:t>
            </a:r>
            <a:r>
              <a:rPr sz="1700" spc="-145" dirty="0"/>
              <a:t> </a:t>
            </a:r>
            <a:r>
              <a:rPr sz="1700" spc="-10" dirty="0"/>
              <a:t>amount</a:t>
            </a:r>
            <a:endParaRPr sz="1700"/>
          </a:p>
        </p:txBody>
      </p:sp>
      <p:sp>
        <p:nvSpPr>
          <p:cNvPr id="3" name="object 3"/>
          <p:cNvSpPr txBox="1">
            <a:spLocks noGrp="1"/>
          </p:cNvSpPr>
          <p:nvPr>
            <p:ph idx="1"/>
          </p:nvPr>
        </p:nvSpPr>
        <p:spPr>
          <a:xfrm>
            <a:off x="457200" y="1609416"/>
            <a:ext cx="7239000" cy="3552896"/>
          </a:xfrm>
          <a:prstGeom prst="rect">
            <a:avLst/>
          </a:prstGeom>
        </p:spPr>
        <p:txBody>
          <a:bodyPr vert="horz" wrap="square" lIns="0" tIns="64135" rIns="0" bIns="0" rtlCol="0">
            <a:spAutoFit/>
          </a:bodyPr>
          <a:lstStyle/>
          <a:p>
            <a:pPr marL="50800">
              <a:lnSpc>
                <a:spcPct val="100000"/>
              </a:lnSpc>
              <a:spcBef>
                <a:spcPts val="505"/>
              </a:spcBef>
            </a:pPr>
            <a:r>
              <a:rPr sz="2000" spc="-5" dirty="0"/>
              <a:t>The set</a:t>
            </a:r>
            <a:r>
              <a:rPr sz="2000" spc="-15" dirty="0"/>
              <a:t> </a:t>
            </a:r>
            <a:r>
              <a:rPr sz="2000" dirty="0"/>
              <a:t>up:</a:t>
            </a:r>
          </a:p>
          <a:p>
            <a:pPr marL="50800" marR="180340">
              <a:lnSpc>
                <a:spcPct val="100000"/>
              </a:lnSpc>
              <a:spcBef>
                <a:spcPts val="409"/>
              </a:spcBef>
            </a:pPr>
            <a:r>
              <a:rPr sz="2000" dirty="0"/>
              <a:t>An </a:t>
            </a:r>
            <a:r>
              <a:rPr sz="2000" spc="-5" dirty="0"/>
              <a:t>arbitrary </a:t>
            </a:r>
            <a:r>
              <a:rPr sz="2000" dirty="0"/>
              <a:t>number </a:t>
            </a:r>
            <a:r>
              <a:rPr sz="2000" spc="-5" dirty="0"/>
              <a:t>of agents are endowed </a:t>
            </a:r>
            <a:r>
              <a:rPr sz="2000" dirty="0"/>
              <a:t>with </a:t>
            </a:r>
            <a:r>
              <a:rPr sz="2000" spc="-5" dirty="0"/>
              <a:t>some </a:t>
            </a:r>
            <a:r>
              <a:rPr sz="2000" dirty="0"/>
              <a:t>initial </a:t>
            </a:r>
            <a:r>
              <a:rPr sz="2000" spc="-5" dirty="0"/>
              <a:t>resources </a:t>
            </a:r>
            <a:r>
              <a:rPr sz="2000" spc="5" dirty="0"/>
              <a:t>(N</a:t>
            </a:r>
            <a:r>
              <a:rPr sz="2000" spc="7" baseline="-20202" dirty="0"/>
              <a:t>0</a:t>
            </a:r>
            <a:r>
              <a:rPr sz="2000" spc="5" dirty="0"/>
              <a:t>=$7 </a:t>
            </a:r>
            <a:r>
              <a:rPr sz="2000" dirty="0"/>
              <a:t>mill) </a:t>
            </a:r>
            <a:r>
              <a:rPr sz="2000" spc="-5" dirty="0"/>
              <a:t>of </a:t>
            </a:r>
            <a:r>
              <a:rPr sz="2000" dirty="0"/>
              <a:t>a  </a:t>
            </a:r>
            <a:r>
              <a:rPr sz="2000" spc="-5" dirty="0"/>
              <a:t>good </a:t>
            </a:r>
            <a:r>
              <a:rPr sz="2000" dirty="0"/>
              <a:t>(C</a:t>
            </a:r>
            <a:r>
              <a:rPr sz="2000" baseline="-20202" dirty="0"/>
              <a:t>0</a:t>
            </a:r>
            <a:r>
              <a:rPr sz="2000" dirty="0"/>
              <a:t>). </a:t>
            </a:r>
            <a:r>
              <a:rPr sz="2000" spc="-5" dirty="0"/>
              <a:t>This good </a:t>
            </a:r>
            <a:r>
              <a:rPr sz="2000" spc="-15" dirty="0"/>
              <a:t>may </a:t>
            </a:r>
            <a:r>
              <a:rPr sz="2000" dirty="0"/>
              <a:t>either be </a:t>
            </a:r>
            <a:r>
              <a:rPr sz="2000" spc="-5" dirty="0"/>
              <a:t>consumed </a:t>
            </a:r>
            <a:r>
              <a:rPr sz="2000" spc="-10" dirty="0"/>
              <a:t>today </a:t>
            </a:r>
            <a:r>
              <a:rPr sz="2000" spc="5" dirty="0"/>
              <a:t>(P</a:t>
            </a:r>
            <a:r>
              <a:rPr sz="2000" spc="7" baseline="-20202" dirty="0"/>
              <a:t>0</a:t>
            </a:r>
            <a:r>
              <a:rPr sz="2000" spc="5" dirty="0"/>
              <a:t>) </a:t>
            </a:r>
            <a:r>
              <a:rPr sz="2000" spc="-5" dirty="0"/>
              <a:t>or </a:t>
            </a:r>
            <a:r>
              <a:rPr sz="2000" dirty="0"/>
              <a:t>be </a:t>
            </a:r>
            <a:r>
              <a:rPr sz="2000" spc="-10" dirty="0"/>
              <a:t>invested </a:t>
            </a:r>
            <a:r>
              <a:rPr sz="2000" spc="-15" dirty="0"/>
              <a:t>today </a:t>
            </a:r>
            <a:r>
              <a:rPr sz="2000" spc="5" dirty="0"/>
              <a:t>(I</a:t>
            </a:r>
            <a:r>
              <a:rPr sz="2000" spc="7" baseline="-20202" dirty="0"/>
              <a:t>0</a:t>
            </a:r>
            <a:r>
              <a:rPr sz="2000" spc="5" dirty="0"/>
              <a:t>) </a:t>
            </a:r>
            <a:r>
              <a:rPr sz="2000" dirty="0"/>
              <a:t>and  </a:t>
            </a:r>
            <a:r>
              <a:rPr sz="2000" spc="-10" dirty="0"/>
              <a:t>transformed </a:t>
            </a:r>
            <a:r>
              <a:rPr sz="2000" spc="-5" dirty="0"/>
              <a:t>into consumption </a:t>
            </a:r>
            <a:r>
              <a:rPr sz="2000" spc="-10" dirty="0"/>
              <a:t>tomorrow</a:t>
            </a:r>
            <a:r>
              <a:rPr sz="2000" spc="-105" dirty="0"/>
              <a:t> </a:t>
            </a:r>
            <a:r>
              <a:rPr sz="2000" dirty="0"/>
              <a:t>(P</a:t>
            </a:r>
            <a:r>
              <a:rPr sz="2000" baseline="-20202" dirty="0"/>
              <a:t>1</a:t>
            </a:r>
            <a:r>
              <a:rPr sz="2000" dirty="0"/>
              <a:t>).</a:t>
            </a:r>
            <a:endParaRPr sz="2000"/>
          </a:p>
          <a:p>
            <a:pPr marL="50800" marR="43180">
              <a:lnSpc>
                <a:spcPct val="100000"/>
              </a:lnSpc>
              <a:spcBef>
                <a:spcPts val="405"/>
              </a:spcBef>
            </a:pPr>
            <a:r>
              <a:rPr sz="2000" dirty="0"/>
              <a:t>3) </a:t>
            </a:r>
            <a:r>
              <a:rPr sz="2000" spc="-5" dirty="0"/>
              <a:t>The agents </a:t>
            </a:r>
            <a:r>
              <a:rPr sz="2000" dirty="0"/>
              <a:t>in the </a:t>
            </a:r>
            <a:r>
              <a:rPr sz="2000" spc="-10" dirty="0"/>
              <a:t>economy </a:t>
            </a:r>
            <a:r>
              <a:rPr sz="2000" spc="-15" dirty="0"/>
              <a:t>may </a:t>
            </a:r>
            <a:r>
              <a:rPr sz="2000" dirty="0"/>
              <a:t>choose </a:t>
            </a:r>
            <a:r>
              <a:rPr sz="2000" spc="-5" dirty="0"/>
              <a:t>to </a:t>
            </a:r>
            <a:r>
              <a:rPr sz="2000" dirty="0"/>
              <a:t>buy </a:t>
            </a:r>
            <a:r>
              <a:rPr sz="2000" spc="-10" dirty="0"/>
              <a:t>stocks </a:t>
            </a:r>
            <a:r>
              <a:rPr sz="2000" dirty="0"/>
              <a:t>in a </a:t>
            </a:r>
            <a:r>
              <a:rPr sz="2000" spc="-5" dirty="0"/>
              <a:t>firm that </a:t>
            </a:r>
            <a:r>
              <a:rPr sz="2000" dirty="0"/>
              <a:t>has </a:t>
            </a:r>
            <a:r>
              <a:rPr sz="2000" spc="-10" dirty="0"/>
              <a:t>four </a:t>
            </a:r>
            <a:r>
              <a:rPr sz="2000" spc="-5" dirty="0"/>
              <a:t>investment  projects </a:t>
            </a:r>
            <a:r>
              <a:rPr sz="2000" spc="-10" dirty="0"/>
              <a:t>at </a:t>
            </a:r>
            <a:r>
              <a:rPr sz="2000" dirty="0"/>
              <a:t>its </a:t>
            </a:r>
            <a:r>
              <a:rPr sz="2000" spc="-5" dirty="0"/>
              <a:t>disposal. The </a:t>
            </a:r>
            <a:r>
              <a:rPr sz="2000" spc="-10" dirty="0"/>
              <a:t>outlays </a:t>
            </a:r>
            <a:r>
              <a:rPr sz="2000" dirty="0"/>
              <a:t>and </a:t>
            </a:r>
            <a:r>
              <a:rPr sz="2000" spc="-5" dirty="0"/>
              <a:t>returns on </a:t>
            </a:r>
            <a:r>
              <a:rPr sz="2000" dirty="0"/>
              <a:t>these </a:t>
            </a:r>
            <a:r>
              <a:rPr sz="2000" spc="-5" dirty="0"/>
              <a:t>projects are </a:t>
            </a:r>
            <a:r>
              <a:rPr sz="2000" spc="-10" dirty="0"/>
              <a:t>displayed </a:t>
            </a:r>
            <a:r>
              <a:rPr sz="2000" dirty="0"/>
              <a:t>in </a:t>
            </a:r>
            <a:r>
              <a:rPr sz="2000" spc="-5" dirty="0"/>
              <a:t>figure  above. </a:t>
            </a:r>
            <a:r>
              <a:rPr sz="2000" dirty="0"/>
              <a:t>A </a:t>
            </a:r>
            <a:r>
              <a:rPr sz="2000" spc="-5" dirty="0"/>
              <a:t>manager </a:t>
            </a:r>
            <a:r>
              <a:rPr sz="2000" dirty="0"/>
              <a:t>is </a:t>
            </a:r>
            <a:r>
              <a:rPr sz="2000" spc="-5" dirty="0"/>
              <a:t>hired by </a:t>
            </a:r>
            <a:r>
              <a:rPr sz="2000" dirty="0"/>
              <a:t>the </a:t>
            </a:r>
            <a:r>
              <a:rPr sz="2000" spc="-5" dirty="0"/>
              <a:t>agents to </a:t>
            </a:r>
            <a:r>
              <a:rPr sz="2000" dirty="0"/>
              <a:t>run the </a:t>
            </a:r>
            <a:r>
              <a:rPr sz="2000" spc="-5" dirty="0"/>
              <a:t>firm. </a:t>
            </a:r>
            <a:r>
              <a:rPr sz="2000" spc="-10" dirty="0"/>
              <a:t>From </a:t>
            </a:r>
            <a:r>
              <a:rPr sz="2000" dirty="0"/>
              <a:t>the </a:t>
            </a:r>
            <a:r>
              <a:rPr sz="2000" spc="-5" dirty="0"/>
              <a:t>numbers, </a:t>
            </a:r>
            <a:r>
              <a:rPr sz="2000" dirty="0"/>
              <a:t>it is clear </a:t>
            </a:r>
            <a:r>
              <a:rPr sz="2000" spc="-5" dirty="0"/>
              <a:t>that  there </a:t>
            </a:r>
            <a:r>
              <a:rPr sz="2000" dirty="0"/>
              <a:t>is a </a:t>
            </a:r>
            <a:r>
              <a:rPr sz="2000" spc="-5" dirty="0"/>
              <a:t>decreasing return to scale on </a:t>
            </a:r>
            <a:r>
              <a:rPr sz="2000" spc="-10" dirty="0"/>
              <a:t>investments</a:t>
            </a:r>
            <a:r>
              <a:rPr sz="2000" spc="-10"/>
              <a:t>. </a:t>
            </a:r>
            <a:endParaRPr sz="2000" dirty="0"/>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580" y="461899"/>
            <a:ext cx="5940425" cy="444352"/>
          </a:xfrm>
          <a:prstGeom prst="rect">
            <a:avLst/>
          </a:prstGeom>
        </p:spPr>
        <p:txBody>
          <a:bodyPr vert="horz" wrap="square" lIns="0" tIns="13335" rIns="0" bIns="0" rtlCol="0">
            <a:spAutoFit/>
          </a:bodyPr>
          <a:lstStyle/>
          <a:p>
            <a:pPr marL="12700">
              <a:lnSpc>
                <a:spcPct val="100000"/>
              </a:lnSpc>
              <a:spcBef>
                <a:spcPts val="105"/>
              </a:spcBef>
            </a:pPr>
            <a:r>
              <a:rPr sz="2800" spc="-5" dirty="0"/>
              <a:t>Comments </a:t>
            </a:r>
            <a:r>
              <a:rPr sz="2800" spc="-25" dirty="0"/>
              <a:t>to </a:t>
            </a:r>
            <a:r>
              <a:rPr sz="2800" dirty="0"/>
              <a:t>the</a:t>
            </a:r>
            <a:r>
              <a:rPr sz="2800" spc="-60" dirty="0"/>
              <a:t> </a:t>
            </a:r>
            <a:r>
              <a:rPr sz="2800" spc="-5" dirty="0"/>
              <a:t>solution</a:t>
            </a:r>
            <a:endParaRPr sz="2800"/>
          </a:p>
        </p:txBody>
      </p:sp>
      <p:sp>
        <p:nvSpPr>
          <p:cNvPr id="3" name="object 3"/>
          <p:cNvSpPr txBox="1"/>
          <p:nvPr/>
        </p:nvSpPr>
        <p:spPr>
          <a:xfrm>
            <a:off x="485140" y="1371601"/>
            <a:ext cx="7439660" cy="5221942"/>
          </a:xfrm>
          <a:prstGeom prst="rect">
            <a:avLst/>
          </a:prstGeom>
        </p:spPr>
        <p:txBody>
          <a:bodyPr vert="horz" wrap="square" lIns="0" tIns="12700" rIns="0" bIns="0" rtlCol="0">
            <a:spAutoFit/>
          </a:bodyPr>
          <a:lstStyle/>
          <a:p>
            <a:pPr marL="63500" algn="just">
              <a:lnSpc>
                <a:spcPct val="100000"/>
              </a:lnSpc>
              <a:spcBef>
                <a:spcPts val="100"/>
              </a:spcBef>
            </a:pPr>
            <a:r>
              <a:rPr spc="-5" dirty="0">
                <a:solidFill>
                  <a:srgbClr val="00B050"/>
                </a:solidFill>
                <a:latin typeface="Calibri"/>
                <a:cs typeface="Calibri"/>
              </a:rPr>
              <a:t>The no </a:t>
            </a:r>
            <a:r>
              <a:rPr spc="-10" dirty="0">
                <a:solidFill>
                  <a:srgbClr val="00B050"/>
                </a:solidFill>
                <a:latin typeface="Calibri"/>
                <a:cs typeface="Calibri"/>
              </a:rPr>
              <a:t>market</a:t>
            </a:r>
            <a:r>
              <a:rPr spc="-20" dirty="0">
                <a:solidFill>
                  <a:srgbClr val="00B050"/>
                </a:solidFill>
                <a:latin typeface="Calibri"/>
                <a:cs typeface="Calibri"/>
              </a:rPr>
              <a:t> </a:t>
            </a:r>
            <a:r>
              <a:rPr spc="-5" dirty="0">
                <a:solidFill>
                  <a:srgbClr val="00B050"/>
                </a:solidFill>
                <a:latin typeface="Calibri"/>
                <a:cs typeface="Calibri"/>
              </a:rPr>
              <a:t>case:</a:t>
            </a:r>
            <a:endParaRPr>
              <a:solidFill>
                <a:srgbClr val="00B050"/>
              </a:solidFill>
              <a:latin typeface="Calibri"/>
              <a:cs typeface="Calibri"/>
            </a:endParaRPr>
          </a:p>
          <a:p>
            <a:pPr marL="63500" algn="just">
              <a:lnSpc>
                <a:spcPct val="100000"/>
              </a:lnSpc>
              <a:spcBef>
                <a:spcPts val="5"/>
              </a:spcBef>
            </a:pPr>
            <a:r>
              <a:rPr spc="-10" dirty="0">
                <a:latin typeface="Calibri"/>
                <a:cs typeface="Calibri"/>
              </a:rPr>
              <a:t>MRS</a:t>
            </a:r>
            <a:r>
              <a:rPr spc="-15" baseline="-19444" dirty="0">
                <a:latin typeface="Calibri"/>
                <a:cs typeface="Calibri"/>
              </a:rPr>
              <a:t>i </a:t>
            </a:r>
            <a:r>
              <a:rPr dirty="0">
                <a:latin typeface="Calibri"/>
                <a:cs typeface="Calibri"/>
              </a:rPr>
              <a:t>, </a:t>
            </a:r>
            <a:r>
              <a:rPr spc="-45" dirty="0">
                <a:latin typeface="Calibri"/>
                <a:cs typeface="Calibri"/>
              </a:rPr>
              <a:t>or, </a:t>
            </a:r>
            <a:r>
              <a:rPr spc="-10" dirty="0">
                <a:latin typeface="Calibri"/>
                <a:cs typeface="Calibri"/>
              </a:rPr>
              <a:t>MRS</a:t>
            </a:r>
            <a:r>
              <a:rPr spc="-15" baseline="-19444" dirty="0">
                <a:latin typeface="Calibri"/>
                <a:cs typeface="Calibri"/>
              </a:rPr>
              <a:t>j </a:t>
            </a:r>
            <a:r>
              <a:rPr dirty="0">
                <a:latin typeface="Calibri"/>
                <a:cs typeface="Calibri"/>
              </a:rPr>
              <a:t>=</a:t>
            </a:r>
            <a:r>
              <a:rPr spc="-150" dirty="0">
                <a:latin typeface="Calibri"/>
                <a:cs typeface="Calibri"/>
              </a:rPr>
              <a:t> </a:t>
            </a:r>
            <a:r>
              <a:rPr spc="-40" dirty="0">
                <a:latin typeface="Calibri"/>
                <a:cs typeface="Calibri"/>
              </a:rPr>
              <a:t>MRT.</a:t>
            </a:r>
            <a:endParaRPr>
              <a:latin typeface="Calibri"/>
              <a:cs typeface="Calibri"/>
            </a:endParaRPr>
          </a:p>
          <a:p>
            <a:pPr marL="63500" marR="55880" algn="just">
              <a:lnSpc>
                <a:spcPts val="1440"/>
              </a:lnSpc>
              <a:spcBef>
                <a:spcPts val="345"/>
              </a:spcBef>
            </a:pPr>
            <a:r>
              <a:rPr spc="-10" dirty="0">
                <a:latin typeface="Calibri"/>
                <a:cs typeface="Calibri"/>
              </a:rPr>
              <a:t>Each investor </a:t>
            </a:r>
            <a:r>
              <a:rPr dirty="0">
                <a:latin typeface="Calibri"/>
                <a:cs typeface="Calibri"/>
              </a:rPr>
              <a:t>ask the </a:t>
            </a:r>
            <a:r>
              <a:rPr spc="-5" dirty="0">
                <a:latin typeface="Calibri"/>
                <a:cs typeface="Calibri"/>
              </a:rPr>
              <a:t>agent </a:t>
            </a:r>
            <a:r>
              <a:rPr spc="-10" dirty="0">
                <a:latin typeface="Calibri"/>
                <a:cs typeface="Calibri"/>
              </a:rPr>
              <a:t>to invest </a:t>
            </a:r>
            <a:r>
              <a:rPr dirty="0">
                <a:latin typeface="Calibri"/>
                <a:cs typeface="Calibri"/>
              </a:rPr>
              <a:t>up </a:t>
            </a:r>
            <a:r>
              <a:rPr spc="-10" dirty="0">
                <a:latin typeface="Calibri"/>
                <a:cs typeface="Calibri"/>
              </a:rPr>
              <a:t>to </a:t>
            </a:r>
            <a:r>
              <a:rPr dirty="0">
                <a:latin typeface="Calibri"/>
                <a:cs typeface="Calibri"/>
              </a:rPr>
              <a:t>the </a:t>
            </a:r>
            <a:r>
              <a:rPr spc="-5" dirty="0">
                <a:latin typeface="Calibri"/>
                <a:cs typeface="Calibri"/>
              </a:rPr>
              <a:t>point </a:t>
            </a:r>
            <a:r>
              <a:rPr spc="-10" dirty="0">
                <a:latin typeface="Calibri"/>
                <a:cs typeface="Calibri"/>
              </a:rPr>
              <a:t>where </a:t>
            </a:r>
            <a:r>
              <a:rPr spc="-5" dirty="0">
                <a:latin typeface="Calibri"/>
                <a:cs typeface="Calibri"/>
              </a:rPr>
              <a:t>subjective </a:t>
            </a:r>
            <a:r>
              <a:rPr spc="-20" dirty="0">
                <a:latin typeface="Calibri"/>
                <a:cs typeface="Calibri"/>
              </a:rPr>
              <a:t>rate </a:t>
            </a:r>
            <a:r>
              <a:rPr spc="-5" dirty="0">
                <a:latin typeface="Calibri"/>
                <a:cs typeface="Calibri"/>
              </a:rPr>
              <a:t>of </a:t>
            </a:r>
            <a:r>
              <a:rPr spc="-10" dirty="0">
                <a:latin typeface="Calibri"/>
                <a:cs typeface="Calibri"/>
              </a:rPr>
              <a:t>return </a:t>
            </a:r>
            <a:r>
              <a:rPr spc="-5" dirty="0">
                <a:latin typeface="Calibri"/>
                <a:cs typeface="Calibri"/>
              </a:rPr>
              <a:t>equals </a:t>
            </a:r>
            <a:r>
              <a:rPr dirty="0">
                <a:latin typeface="Calibri"/>
                <a:cs typeface="Calibri"/>
              </a:rPr>
              <a:t>the </a:t>
            </a:r>
            <a:r>
              <a:rPr spc="-10" dirty="0">
                <a:latin typeface="Calibri"/>
                <a:cs typeface="Calibri"/>
              </a:rPr>
              <a:t>project  </a:t>
            </a:r>
            <a:r>
              <a:rPr spc="-5" dirty="0">
                <a:latin typeface="Calibri"/>
                <a:cs typeface="Calibri"/>
              </a:rPr>
              <a:t>return. </a:t>
            </a:r>
            <a:r>
              <a:rPr spc="-15" dirty="0">
                <a:latin typeface="Calibri"/>
                <a:cs typeface="Calibri"/>
              </a:rPr>
              <a:t>For </a:t>
            </a:r>
            <a:r>
              <a:rPr dirty="0">
                <a:latin typeface="Calibri"/>
                <a:cs typeface="Calibri"/>
              </a:rPr>
              <a:t>an </a:t>
            </a:r>
            <a:r>
              <a:rPr spc="-5" dirty="0">
                <a:latin typeface="Calibri"/>
                <a:cs typeface="Calibri"/>
              </a:rPr>
              <a:t>impatient </a:t>
            </a:r>
            <a:r>
              <a:rPr spc="-20" dirty="0">
                <a:latin typeface="Calibri"/>
                <a:cs typeface="Calibri"/>
              </a:rPr>
              <a:t>consumer, </a:t>
            </a:r>
            <a:r>
              <a:rPr spc="-10" dirty="0">
                <a:latin typeface="Calibri"/>
                <a:cs typeface="Calibri"/>
              </a:rPr>
              <a:t>preferring </a:t>
            </a:r>
            <a:r>
              <a:rPr spc="-5" dirty="0">
                <a:latin typeface="Calibri"/>
                <a:cs typeface="Calibri"/>
              </a:rPr>
              <a:t>present consumption with </a:t>
            </a:r>
            <a:r>
              <a:rPr dirty="0">
                <a:latin typeface="Calibri"/>
                <a:cs typeface="Calibri"/>
              </a:rPr>
              <a:t>an </a:t>
            </a:r>
            <a:r>
              <a:rPr spc="-10" dirty="0">
                <a:latin typeface="Calibri"/>
                <a:cs typeface="Calibri"/>
              </a:rPr>
              <a:t>MRS say </a:t>
            </a:r>
            <a:r>
              <a:rPr spc="-5" dirty="0">
                <a:latin typeface="Calibri"/>
                <a:cs typeface="Calibri"/>
              </a:rPr>
              <a:t>22%, would only  </a:t>
            </a:r>
            <a:r>
              <a:rPr spc="-15" dirty="0">
                <a:latin typeface="Calibri"/>
                <a:cs typeface="Calibri"/>
              </a:rPr>
              <a:t>like </a:t>
            </a:r>
            <a:r>
              <a:rPr spc="-10" dirty="0">
                <a:latin typeface="Calibri"/>
                <a:cs typeface="Calibri"/>
              </a:rPr>
              <a:t>to </a:t>
            </a:r>
            <a:r>
              <a:rPr spc="-5" dirty="0">
                <a:latin typeface="Calibri"/>
                <a:cs typeface="Calibri"/>
              </a:rPr>
              <a:t>accept </a:t>
            </a:r>
            <a:r>
              <a:rPr spc="-10" dirty="0">
                <a:latin typeface="Calibri"/>
                <a:cs typeface="Calibri"/>
              </a:rPr>
              <a:t>project </a:t>
            </a:r>
            <a:r>
              <a:rPr dirty="0">
                <a:latin typeface="Calibri"/>
                <a:cs typeface="Calibri"/>
              </a:rPr>
              <a:t>D </a:t>
            </a:r>
            <a:r>
              <a:rPr spc="-5" dirty="0">
                <a:latin typeface="Calibri"/>
                <a:cs typeface="Calibri"/>
              </a:rPr>
              <a:t>(= 30%) </a:t>
            </a:r>
            <a:r>
              <a:rPr dirty="0">
                <a:latin typeface="Calibri"/>
                <a:cs typeface="Calibri"/>
              </a:rPr>
              <a:t>and </a:t>
            </a:r>
            <a:r>
              <a:rPr spc="-10" dirty="0">
                <a:latin typeface="Calibri"/>
                <a:cs typeface="Calibri"/>
              </a:rPr>
              <a:t>invest </a:t>
            </a:r>
            <a:r>
              <a:rPr spc="-5" dirty="0">
                <a:latin typeface="Calibri"/>
                <a:cs typeface="Calibri"/>
              </a:rPr>
              <a:t>$3,000,000. This </a:t>
            </a:r>
            <a:r>
              <a:rPr spc="-10" dirty="0">
                <a:latin typeface="Calibri"/>
                <a:cs typeface="Calibri"/>
              </a:rPr>
              <a:t>investor </a:t>
            </a:r>
            <a:r>
              <a:rPr dirty="0">
                <a:latin typeface="Calibri"/>
                <a:cs typeface="Calibri"/>
              </a:rPr>
              <a:t>will </a:t>
            </a:r>
            <a:r>
              <a:rPr spc="-5" dirty="0">
                <a:latin typeface="Calibri"/>
                <a:cs typeface="Calibri"/>
              </a:rPr>
              <a:t>consume </a:t>
            </a:r>
            <a:r>
              <a:rPr dirty="0">
                <a:latin typeface="Calibri"/>
                <a:cs typeface="Calibri"/>
              </a:rPr>
              <a:t>$ </a:t>
            </a:r>
            <a:r>
              <a:rPr spc="-5" dirty="0">
                <a:latin typeface="Calibri"/>
                <a:cs typeface="Calibri"/>
              </a:rPr>
              <a:t>4,000,000 </a:t>
            </a:r>
            <a:r>
              <a:rPr spc="-10" dirty="0">
                <a:latin typeface="Calibri"/>
                <a:cs typeface="Calibri"/>
              </a:rPr>
              <a:t>at </a:t>
            </a:r>
            <a:r>
              <a:rPr dirty="0">
                <a:latin typeface="Calibri"/>
                <a:cs typeface="Calibri"/>
              </a:rPr>
              <a:t>period  0 and </a:t>
            </a:r>
            <a:r>
              <a:rPr spc="-5" dirty="0">
                <a:latin typeface="Calibri"/>
                <a:cs typeface="Calibri"/>
              </a:rPr>
              <a:t>$3,900,000 </a:t>
            </a:r>
            <a:r>
              <a:rPr spc="-10" dirty="0">
                <a:latin typeface="Calibri"/>
                <a:cs typeface="Calibri"/>
              </a:rPr>
              <a:t>at </a:t>
            </a:r>
            <a:r>
              <a:rPr dirty="0">
                <a:latin typeface="Calibri"/>
                <a:cs typeface="Calibri"/>
              </a:rPr>
              <a:t>period </a:t>
            </a:r>
            <a:r>
              <a:rPr spc="-5" dirty="0">
                <a:latin typeface="Calibri"/>
                <a:cs typeface="Calibri"/>
              </a:rPr>
              <a:t>1. </a:t>
            </a:r>
            <a:r>
              <a:rPr dirty="0">
                <a:latin typeface="Calibri"/>
                <a:cs typeface="Calibri"/>
              </a:rPr>
              <a:t>A </a:t>
            </a:r>
            <a:r>
              <a:rPr spc="-5" dirty="0">
                <a:latin typeface="Calibri"/>
                <a:cs typeface="Calibri"/>
              </a:rPr>
              <a:t>patient </a:t>
            </a:r>
            <a:r>
              <a:rPr spc="-10" dirty="0">
                <a:latin typeface="Calibri"/>
                <a:cs typeface="Calibri"/>
              </a:rPr>
              <a:t>investor </a:t>
            </a:r>
            <a:r>
              <a:rPr spc="-5" dirty="0">
                <a:latin typeface="Calibri"/>
                <a:cs typeface="Calibri"/>
              </a:rPr>
              <a:t>with </a:t>
            </a:r>
            <a:r>
              <a:rPr spc="-10" dirty="0">
                <a:latin typeface="Calibri"/>
                <a:cs typeface="Calibri"/>
              </a:rPr>
              <a:t>MRS </a:t>
            </a:r>
            <a:r>
              <a:rPr dirty="0">
                <a:latin typeface="Calibri"/>
                <a:cs typeface="Calibri"/>
              </a:rPr>
              <a:t>= </a:t>
            </a:r>
            <a:r>
              <a:rPr spc="-10" dirty="0">
                <a:latin typeface="Calibri"/>
                <a:cs typeface="Calibri"/>
              </a:rPr>
              <a:t>to </a:t>
            </a:r>
            <a:r>
              <a:rPr dirty="0">
                <a:latin typeface="Calibri"/>
                <a:cs typeface="Calibri"/>
              </a:rPr>
              <a:t>8 % will </a:t>
            </a:r>
            <a:r>
              <a:rPr spc="-5" dirty="0">
                <a:latin typeface="Calibri"/>
                <a:cs typeface="Calibri"/>
              </a:rPr>
              <a:t>accept </a:t>
            </a:r>
            <a:r>
              <a:rPr spc="-10" dirty="0">
                <a:latin typeface="Calibri"/>
                <a:cs typeface="Calibri"/>
              </a:rPr>
              <a:t>project </a:t>
            </a:r>
            <a:r>
              <a:rPr spc="-20" dirty="0">
                <a:latin typeface="Calibri"/>
                <a:cs typeface="Calibri"/>
              </a:rPr>
              <a:t>D,B, </a:t>
            </a:r>
            <a:r>
              <a:rPr dirty="0">
                <a:latin typeface="Calibri"/>
                <a:cs typeface="Calibri"/>
              </a:rPr>
              <a:t>and A, and  </a:t>
            </a:r>
            <a:r>
              <a:rPr spc="-10" dirty="0">
                <a:latin typeface="Calibri"/>
                <a:cs typeface="Calibri"/>
              </a:rPr>
              <a:t>invest </a:t>
            </a:r>
            <a:r>
              <a:rPr spc="-5" dirty="0">
                <a:latin typeface="Calibri"/>
                <a:cs typeface="Calibri"/>
              </a:rPr>
              <a:t>up </a:t>
            </a:r>
            <a:r>
              <a:rPr spc="-10" dirty="0">
                <a:latin typeface="Calibri"/>
                <a:cs typeface="Calibri"/>
              </a:rPr>
              <a:t>to </a:t>
            </a:r>
            <a:r>
              <a:rPr spc="-5" dirty="0">
                <a:latin typeface="Calibri"/>
                <a:cs typeface="Calibri"/>
              </a:rPr>
              <a:t>$5,000,000. This </a:t>
            </a:r>
            <a:r>
              <a:rPr dirty="0">
                <a:latin typeface="Calibri"/>
                <a:cs typeface="Calibri"/>
              </a:rPr>
              <a:t>individual </a:t>
            </a:r>
            <a:r>
              <a:rPr spc="-5" dirty="0">
                <a:latin typeface="Calibri"/>
                <a:cs typeface="Calibri"/>
              </a:rPr>
              <a:t>consumes $2,000,000 </a:t>
            </a:r>
            <a:r>
              <a:rPr spc="-10" dirty="0">
                <a:latin typeface="Calibri"/>
                <a:cs typeface="Calibri"/>
              </a:rPr>
              <a:t>at </a:t>
            </a:r>
            <a:r>
              <a:rPr dirty="0">
                <a:latin typeface="Calibri"/>
                <a:cs typeface="Calibri"/>
              </a:rPr>
              <a:t>time 0 and </a:t>
            </a:r>
            <a:r>
              <a:rPr spc="-5" dirty="0">
                <a:latin typeface="Calibri"/>
                <a:cs typeface="Calibri"/>
              </a:rPr>
              <a:t>$6,180,000 </a:t>
            </a:r>
            <a:r>
              <a:rPr spc="-10" dirty="0">
                <a:latin typeface="Calibri"/>
                <a:cs typeface="Calibri"/>
              </a:rPr>
              <a:t>at </a:t>
            </a:r>
            <a:r>
              <a:rPr dirty="0">
                <a:latin typeface="Calibri"/>
                <a:cs typeface="Calibri"/>
              </a:rPr>
              <a:t>time </a:t>
            </a:r>
            <a:r>
              <a:rPr spc="-25" dirty="0">
                <a:latin typeface="Calibri"/>
                <a:cs typeface="Calibri"/>
              </a:rPr>
              <a:t>1.They  </a:t>
            </a:r>
            <a:r>
              <a:rPr spc="-5" dirty="0">
                <a:latin typeface="Calibri"/>
                <a:cs typeface="Calibri"/>
              </a:rPr>
              <a:t>can not agree on </a:t>
            </a:r>
            <a:r>
              <a:rPr spc="-10" dirty="0">
                <a:latin typeface="Calibri"/>
                <a:cs typeface="Calibri"/>
              </a:rPr>
              <a:t>investment level </a:t>
            </a:r>
            <a:r>
              <a:rPr spc="-5" dirty="0">
                <a:latin typeface="Calibri"/>
                <a:cs typeface="Calibri"/>
              </a:rPr>
              <a:t>without being</a:t>
            </a:r>
            <a:r>
              <a:rPr spc="-30" dirty="0">
                <a:latin typeface="Calibri"/>
                <a:cs typeface="Calibri"/>
              </a:rPr>
              <a:t> </a:t>
            </a:r>
            <a:r>
              <a:rPr spc="-5" dirty="0">
                <a:latin typeface="Calibri"/>
                <a:cs typeface="Calibri"/>
              </a:rPr>
              <a:t>compensated.</a:t>
            </a:r>
            <a:endParaRPr>
              <a:latin typeface="Calibri"/>
              <a:cs typeface="Calibri"/>
            </a:endParaRPr>
          </a:p>
          <a:p>
            <a:pPr marL="63500" algn="just">
              <a:lnSpc>
                <a:spcPct val="100000"/>
              </a:lnSpc>
            </a:pPr>
            <a:r>
              <a:rPr spc="-5" smtClean="0">
                <a:solidFill>
                  <a:srgbClr val="00B050"/>
                </a:solidFill>
                <a:latin typeface="Calibri"/>
                <a:cs typeface="Calibri"/>
              </a:rPr>
              <a:t>The </a:t>
            </a:r>
            <a:r>
              <a:rPr spc="-5" dirty="0">
                <a:solidFill>
                  <a:srgbClr val="00B050"/>
                </a:solidFill>
                <a:latin typeface="Calibri"/>
                <a:cs typeface="Calibri"/>
              </a:rPr>
              <a:t>maximizing</a:t>
            </a:r>
            <a:r>
              <a:rPr spc="-25" dirty="0">
                <a:solidFill>
                  <a:srgbClr val="00B050"/>
                </a:solidFill>
                <a:latin typeface="Calibri"/>
                <a:cs typeface="Calibri"/>
              </a:rPr>
              <a:t> </a:t>
            </a:r>
            <a:r>
              <a:rPr spc="-5" dirty="0">
                <a:solidFill>
                  <a:srgbClr val="00B050"/>
                </a:solidFill>
                <a:latin typeface="Calibri"/>
                <a:cs typeface="Calibri"/>
              </a:rPr>
              <a:t>case:</a:t>
            </a:r>
            <a:endParaRPr>
              <a:solidFill>
                <a:srgbClr val="00B050"/>
              </a:solidFill>
              <a:latin typeface="Calibri"/>
              <a:cs typeface="Calibri"/>
            </a:endParaRPr>
          </a:p>
          <a:p>
            <a:pPr marL="406400" indent="-342900" algn="just">
              <a:lnSpc>
                <a:spcPct val="100000"/>
              </a:lnSpc>
              <a:buFont typeface="Arial"/>
              <a:buChar char="•"/>
              <a:tabLst>
                <a:tab pos="405765" algn="l"/>
                <a:tab pos="406400" algn="l"/>
              </a:tabLst>
            </a:pPr>
            <a:r>
              <a:rPr spc="-10" dirty="0">
                <a:latin typeface="Calibri"/>
                <a:cs typeface="Calibri"/>
              </a:rPr>
              <a:t>MRS</a:t>
            </a:r>
            <a:r>
              <a:rPr spc="-15" baseline="-19444" dirty="0">
                <a:latin typeface="Calibri"/>
                <a:cs typeface="Calibri"/>
              </a:rPr>
              <a:t>i </a:t>
            </a:r>
            <a:r>
              <a:rPr dirty="0">
                <a:latin typeface="Calibri"/>
                <a:cs typeface="Calibri"/>
              </a:rPr>
              <a:t>= </a:t>
            </a:r>
            <a:r>
              <a:rPr spc="-10" dirty="0">
                <a:latin typeface="Calibri"/>
                <a:cs typeface="Calibri"/>
              </a:rPr>
              <a:t>MRS</a:t>
            </a:r>
            <a:r>
              <a:rPr spc="-15" baseline="-19444" dirty="0">
                <a:latin typeface="Calibri"/>
                <a:cs typeface="Calibri"/>
              </a:rPr>
              <a:t>j </a:t>
            </a:r>
            <a:r>
              <a:rPr dirty="0">
                <a:latin typeface="Calibri"/>
                <a:cs typeface="Calibri"/>
              </a:rPr>
              <a:t>= - </a:t>
            </a:r>
            <a:r>
              <a:rPr spc="-5" dirty="0">
                <a:latin typeface="Calibri"/>
                <a:cs typeface="Calibri"/>
              </a:rPr>
              <a:t>(1+ </a:t>
            </a:r>
            <a:r>
              <a:rPr dirty="0">
                <a:latin typeface="Calibri"/>
                <a:cs typeface="Calibri"/>
              </a:rPr>
              <a:t>r) =</a:t>
            </a:r>
            <a:r>
              <a:rPr spc="-204" dirty="0">
                <a:latin typeface="Calibri"/>
                <a:cs typeface="Calibri"/>
              </a:rPr>
              <a:t> </a:t>
            </a:r>
            <a:r>
              <a:rPr spc="-5" dirty="0">
                <a:latin typeface="Calibri"/>
                <a:cs typeface="Calibri"/>
              </a:rPr>
              <a:t>MRT</a:t>
            </a:r>
            <a:endParaRPr>
              <a:latin typeface="Calibri"/>
              <a:cs typeface="Calibri"/>
            </a:endParaRPr>
          </a:p>
          <a:p>
            <a:pPr marL="406400" marR="262255" indent="-342900" algn="just">
              <a:lnSpc>
                <a:spcPct val="80000"/>
              </a:lnSpc>
              <a:spcBef>
                <a:spcPts val="360"/>
              </a:spcBef>
              <a:buFont typeface="Arial"/>
              <a:buChar char="•"/>
              <a:tabLst>
                <a:tab pos="405765" algn="l"/>
                <a:tab pos="406400" algn="l"/>
              </a:tabLst>
            </a:pPr>
            <a:r>
              <a:rPr spc="-5" dirty="0">
                <a:latin typeface="Calibri"/>
                <a:cs typeface="Calibri"/>
              </a:rPr>
              <a:t>The agent (manager of </a:t>
            </a:r>
            <a:r>
              <a:rPr dirty="0">
                <a:latin typeface="Calibri"/>
                <a:cs typeface="Calibri"/>
              </a:rPr>
              <a:t>the firm) </a:t>
            </a:r>
            <a:r>
              <a:rPr spc="-10" dirty="0">
                <a:latin typeface="Calibri"/>
                <a:cs typeface="Calibri"/>
              </a:rPr>
              <a:t>invest </a:t>
            </a:r>
            <a:r>
              <a:rPr dirty="0">
                <a:latin typeface="Calibri"/>
                <a:cs typeface="Calibri"/>
              </a:rPr>
              <a:t>in all </a:t>
            </a:r>
            <a:r>
              <a:rPr spc="-10" dirty="0">
                <a:latin typeface="Calibri"/>
                <a:cs typeface="Calibri"/>
              </a:rPr>
              <a:t>project </a:t>
            </a:r>
            <a:r>
              <a:rPr dirty="0">
                <a:latin typeface="Calibri"/>
                <a:cs typeface="Calibri"/>
              </a:rPr>
              <a:t>with </a:t>
            </a:r>
            <a:r>
              <a:rPr spc="-10" dirty="0">
                <a:latin typeface="Calibri"/>
                <a:cs typeface="Calibri"/>
              </a:rPr>
              <a:t>return </a:t>
            </a:r>
            <a:r>
              <a:rPr spc="-5" dirty="0">
                <a:latin typeface="Calibri"/>
                <a:cs typeface="Calibri"/>
              </a:rPr>
              <a:t>higher </a:t>
            </a:r>
            <a:r>
              <a:rPr dirty="0">
                <a:latin typeface="Calibri"/>
                <a:cs typeface="Calibri"/>
              </a:rPr>
              <a:t>than CML </a:t>
            </a:r>
            <a:r>
              <a:rPr spc="-5" dirty="0">
                <a:latin typeface="Calibri"/>
                <a:cs typeface="Calibri"/>
              </a:rPr>
              <a:t>(= </a:t>
            </a:r>
            <a:r>
              <a:rPr spc="-10" dirty="0">
                <a:latin typeface="Calibri"/>
                <a:cs typeface="Calibri"/>
              </a:rPr>
              <a:t>market </a:t>
            </a:r>
            <a:r>
              <a:rPr spc="-15" dirty="0">
                <a:latin typeface="Calibri"/>
                <a:cs typeface="Calibri"/>
              </a:rPr>
              <a:t>rate).  </a:t>
            </a:r>
            <a:r>
              <a:rPr spc="-5" dirty="0">
                <a:latin typeface="Calibri"/>
                <a:cs typeface="Calibri"/>
              </a:rPr>
              <a:t>Assume </a:t>
            </a:r>
            <a:r>
              <a:rPr spc="-10" dirty="0">
                <a:latin typeface="Calibri"/>
                <a:cs typeface="Calibri"/>
              </a:rPr>
              <a:t>market </a:t>
            </a:r>
            <a:r>
              <a:rPr spc="-20" dirty="0">
                <a:latin typeface="Calibri"/>
                <a:cs typeface="Calibri"/>
              </a:rPr>
              <a:t>rate </a:t>
            </a:r>
            <a:r>
              <a:rPr dirty="0">
                <a:latin typeface="Calibri"/>
                <a:cs typeface="Calibri"/>
              </a:rPr>
              <a:t>= </a:t>
            </a:r>
            <a:r>
              <a:rPr spc="-5" dirty="0">
                <a:latin typeface="Calibri"/>
                <a:cs typeface="Calibri"/>
              </a:rPr>
              <a:t>10%. The agent </a:t>
            </a:r>
            <a:r>
              <a:rPr dirty="0">
                <a:latin typeface="Calibri"/>
                <a:cs typeface="Calibri"/>
              </a:rPr>
              <a:t>hence </a:t>
            </a:r>
            <a:r>
              <a:rPr spc="-10" dirty="0">
                <a:latin typeface="Calibri"/>
                <a:cs typeface="Calibri"/>
              </a:rPr>
              <a:t>invest </a:t>
            </a:r>
            <a:r>
              <a:rPr dirty="0">
                <a:latin typeface="Calibri"/>
                <a:cs typeface="Calibri"/>
              </a:rPr>
              <a:t>in </a:t>
            </a:r>
            <a:r>
              <a:rPr spc="-10" dirty="0">
                <a:latin typeface="Calibri"/>
                <a:cs typeface="Calibri"/>
              </a:rPr>
              <a:t>project </a:t>
            </a:r>
            <a:r>
              <a:rPr dirty="0">
                <a:latin typeface="Calibri"/>
                <a:cs typeface="Calibri"/>
              </a:rPr>
              <a:t>D and B </a:t>
            </a:r>
            <a:r>
              <a:rPr spc="-10" dirty="0">
                <a:latin typeface="Calibri"/>
                <a:cs typeface="Calibri"/>
              </a:rPr>
              <a:t>to </a:t>
            </a:r>
            <a:r>
              <a:rPr dirty="0">
                <a:latin typeface="Calibri"/>
                <a:cs typeface="Calibri"/>
              </a:rPr>
              <a:t>a </a:t>
            </a:r>
            <a:r>
              <a:rPr spc="-10" dirty="0">
                <a:latin typeface="Calibri"/>
                <a:cs typeface="Calibri"/>
              </a:rPr>
              <a:t>total </a:t>
            </a:r>
            <a:r>
              <a:rPr spc="-5" dirty="0">
                <a:latin typeface="Calibri"/>
                <a:cs typeface="Calibri"/>
              </a:rPr>
              <a:t>amount</a:t>
            </a:r>
            <a:r>
              <a:rPr spc="-50" dirty="0">
                <a:latin typeface="Calibri"/>
                <a:cs typeface="Calibri"/>
              </a:rPr>
              <a:t> </a:t>
            </a:r>
            <a:r>
              <a:rPr spc="-5" dirty="0">
                <a:latin typeface="Calibri"/>
                <a:cs typeface="Calibri"/>
              </a:rPr>
              <a:t>of</a:t>
            </a:r>
            <a:endParaRPr>
              <a:latin typeface="Calibri"/>
              <a:cs typeface="Calibri"/>
            </a:endParaRPr>
          </a:p>
          <a:p>
            <a:pPr marL="406400" algn="just">
              <a:lnSpc>
                <a:spcPts val="1260"/>
              </a:lnSpc>
            </a:pPr>
            <a:r>
              <a:rPr spc="-5" dirty="0">
                <a:latin typeface="Calibri"/>
                <a:cs typeface="Calibri"/>
              </a:rPr>
              <a:t>$4,000,000. The </a:t>
            </a:r>
            <a:r>
              <a:rPr spc="-10" dirty="0">
                <a:latin typeface="Calibri"/>
                <a:cs typeface="Calibri"/>
              </a:rPr>
              <a:t>return from investment </a:t>
            </a:r>
            <a:r>
              <a:rPr dirty="0">
                <a:latin typeface="Calibri"/>
                <a:cs typeface="Calibri"/>
              </a:rPr>
              <a:t>made in the firm adds </a:t>
            </a:r>
            <a:r>
              <a:rPr spc="-10" dirty="0">
                <a:latin typeface="Calibri"/>
                <a:cs typeface="Calibri"/>
              </a:rPr>
              <a:t>to </a:t>
            </a:r>
            <a:r>
              <a:rPr spc="-5" dirty="0">
                <a:latin typeface="Calibri"/>
                <a:cs typeface="Calibri"/>
              </a:rPr>
              <a:t>$5,100,000. </a:t>
            </a:r>
            <a:r>
              <a:rPr dirty="0">
                <a:latin typeface="Calibri"/>
                <a:cs typeface="Calibri"/>
              </a:rPr>
              <a:t>if an individual</a:t>
            </a:r>
            <a:r>
              <a:rPr spc="85" dirty="0">
                <a:latin typeface="Calibri"/>
                <a:cs typeface="Calibri"/>
              </a:rPr>
              <a:t> </a:t>
            </a:r>
            <a:r>
              <a:rPr spc="-15" dirty="0">
                <a:latin typeface="Calibri"/>
                <a:cs typeface="Calibri"/>
              </a:rPr>
              <a:t>have</a:t>
            </a:r>
            <a:endParaRPr>
              <a:latin typeface="Calibri"/>
              <a:cs typeface="Calibri"/>
            </a:endParaRPr>
          </a:p>
          <a:p>
            <a:pPr marL="406400" marR="109855" algn="just">
              <a:lnSpc>
                <a:spcPct val="80000"/>
              </a:lnSpc>
              <a:spcBef>
                <a:spcPts val="180"/>
              </a:spcBef>
            </a:pPr>
            <a:r>
              <a:rPr spc="-10" dirty="0">
                <a:latin typeface="Calibri"/>
                <a:cs typeface="Calibri"/>
              </a:rPr>
              <a:t>preferences </a:t>
            </a:r>
            <a:r>
              <a:rPr spc="-20" dirty="0">
                <a:latin typeface="Calibri"/>
                <a:cs typeface="Calibri"/>
              </a:rPr>
              <a:t>for </a:t>
            </a:r>
            <a:r>
              <a:rPr dirty="0">
                <a:latin typeface="Calibri"/>
                <a:cs typeface="Calibri"/>
              </a:rPr>
              <a:t>less </a:t>
            </a:r>
            <a:r>
              <a:rPr spc="-5" dirty="0">
                <a:latin typeface="Calibri"/>
                <a:cs typeface="Calibri"/>
              </a:rPr>
              <a:t>or more consumption </a:t>
            </a:r>
            <a:r>
              <a:rPr dirty="0">
                <a:latin typeface="Calibri"/>
                <a:cs typeface="Calibri"/>
              </a:rPr>
              <a:t>in the </a:t>
            </a:r>
            <a:r>
              <a:rPr spc="-5" dirty="0">
                <a:latin typeface="Calibri"/>
                <a:cs typeface="Calibri"/>
              </a:rPr>
              <a:t>future, </a:t>
            </a:r>
            <a:r>
              <a:rPr dirty="0">
                <a:latin typeface="Calibri"/>
                <a:cs typeface="Calibri"/>
              </a:rPr>
              <a:t>the </a:t>
            </a:r>
            <a:r>
              <a:rPr spc="-10" dirty="0">
                <a:latin typeface="Calibri"/>
                <a:cs typeface="Calibri"/>
              </a:rPr>
              <a:t>investor </a:t>
            </a:r>
            <a:r>
              <a:rPr spc="-5" dirty="0">
                <a:latin typeface="Calibri"/>
                <a:cs typeface="Calibri"/>
              </a:rPr>
              <a:t>can </a:t>
            </a:r>
            <a:r>
              <a:rPr dirty="0">
                <a:latin typeface="Calibri"/>
                <a:cs typeface="Calibri"/>
              </a:rPr>
              <a:t>either lend </a:t>
            </a:r>
            <a:r>
              <a:rPr spc="-5" dirty="0">
                <a:latin typeface="Calibri"/>
                <a:cs typeface="Calibri"/>
              </a:rPr>
              <a:t>or borrow on  </a:t>
            </a:r>
            <a:r>
              <a:rPr dirty="0">
                <a:latin typeface="Calibri"/>
                <a:cs typeface="Calibri"/>
              </a:rPr>
              <a:t>the </a:t>
            </a:r>
            <a:r>
              <a:rPr spc="-10" dirty="0">
                <a:latin typeface="Calibri"/>
                <a:cs typeface="Calibri"/>
              </a:rPr>
              <a:t>market </a:t>
            </a:r>
            <a:r>
              <a:rPr spc="-20" dirty="0">
                <a:latin typeface="Calibri"/>
                <a:cs typeface="Calibri"/>
              </a:rPr>
              <a:t>rate </a:t>
            </a:r>
            <a:r>
              <a:rPr spc="-5" dirty="0">
                <a:latin typeface="Calibri"/>
                <a:cs typeface="Calibri"/>
              </a:rPr>
              <a:t>10%. The impatient </a:t>
            </a:r>
            <a:r>
              <a:rPr spc="-10" dirty="0">
                <a:latin typeface="Calibri"/>
                <a:cs typeface="Calibri"/>
              </a:rPr>
              <a:t>investor </a:t>
            </a:r>
            <a:r>
              <a:rPr spc="-5" dirty="0">
                <a:latin typeface="Calibri"/>
                <a:cs typeface="Calibri"/>
              </a:rPr>
              <a:t>would </a:t>
            </a:r>
            <a:r>
              <a:rPr spc="-15" dirty="0">
                <a:latin typeface="Calibri"/>
                <a:cs typeface="Calibri"/>
              </a:rPr>
              <a:t>like </a:t>
            </a:r>
            <a:r>
              <a:rPr spc="-10" dirty="0">
                <a:latin typeface="Calibri"/>
                <a:cs typeface="Calibri"/>
              </a:rPr>
              <a:t>to </a:t>
            </a:r>
            <a:r>
              <a:rPr spc="-5" dirty="0">
                <a:latin typeface="Calibri"/>
                <a:cs typeface="Calibri"/>
              </a:rPr>
              <a:t>borrow </a:t>
            </a:r>
            <a:r>
              <a:rPr dirty="0">
                <a:latin typeface="Calibri"/>
                <a:cs typeface="Calibri"/>
              </a:rPr>
              <a:t>and the </a:t>
            </a:r>
            <a:r>
              <a:rPr spc="-5" dirty="0">
                <a:latin typeface="Calibri"/>
                <a:cs typeface="Calibri"/>
              </a:rPr>
              <a:t>patient </a:t>
            </a:r>
            <a:r>
              <a:rPr spc="-10" dirty="0">
                <a:latin typeface="Calibri"/>
                <a:cs typeface="Calibri"/>
              </a:rPr>
              <a:t>investor </a:t>
            </a:r>
            <a:r>
              <a:rPr dirty="0">
                <a:latin typeface="Calibri"/>
                <a:cs typeface="Calibri"/>
              </a:rPr>
              <a:t>lend  </a:t>
            </a:r>
            <a:r>
              <a:rPr spc="-5" dirty="0">
                <a:latin typeface="Calibri"/>
                <a:cs typeface="Calibri"/>
              </a:rPr>
              <a:t>money </a:t>
            </a:r>
            <a:r>
              <a:rPr dirty="0">
                <a:latin typeface="Calibri"/>
                <a:cs typeface="Calibri"/>
              </a:rPr>
              <a:t>in </a:t>
            </a:r>
            <a:r>
              <a:rPr spc="-10" dirty="0">
                <a:latin typeface="Calibri"/>
                <a:cs typeface="Calibri"/>
              </a:rPr>
              <a:t>order to maximize </a:t>
            </a:r>
            <a:r>
              <a:rPr dirty="0">
                <a:latin typeface="Calibri"/>
                <a:cs typeface="Calibri"/>
              </a:rPr>
              <a:t>their individual </a:t>
            </a:r>
            <a:r>
              <a:rPr spc="-15" dirty="0">
                <a:latin typeface="Calibri"/>
                <a:cs typeface="Calibri"/>
              </a:rPr>
              <a:t>utility. </a:t>
            </a:r>
            <a:r>
              <a:rPr dirty="0">
                <a:latin typeface="Calibri"/>
                <a:cs typeface="Calibri"/>
              </a:rPr>
              <a:t>Both </a:t>
            </a:r>
            <a:r>
              <a:rPr spc="-10" dirty="0">
                <a:latin typeface="Calibri"/>
                <a:cs typeface="Calibri"/>
              </a:rPr>
              <a:t>are better </a:t>
            </a:r>
            <a:r>
              <a:rPr spc="-5" dirty="0">
                <a:latin typeface="Calibri"/>
                <a:cs typeface="Calibri"/>
              </a:rPr>
              <a:t>of </a:t>
            </a:r>
            <a:r>
              <a:rPr dirty="0">
                <a:latin typeface="Calibri"/>
                <a:cs typeface="Calibri"/>
              </a:rPr>
              <a:t>when </a:t>
            </a:r>
            <a:r>
              <a:rPr spc="-10" dirty="0">
                <a:latin typeface="Calibri"/>
                <a:cs typeface="Calibri"/>
              </a:rPr>
              <a:t>we </a:t>
            </a:r>
            <a:r>
              <a:rPr spc="-5" dirty="0">
                <a:latin typeface="Calibri"/>
                <a:cs typeface="Calibri"/>
              </a:rPr>
              <a:t>introduce </a:t>
            </a:r>
            <a:r>
              <a:rPr dirty="0">
                <a:latin typeface="Calibri"/>
                <a:cs typeface="Calibri"/>
              </a:rPr>
              <a:t>the  </a:t>
            </a:r>
            <a:r>
              <a:rPr spc="-5" dirty="0">
                <a:latin typeface="Calibri"/>
                <a:cs typeface="Calibri"/>
              </a:rPr>
              <a:t>capital </a:t>
            </a:r>
            <a:r>
              <a:rPr spc="-10" dirty="0">
                <a:latin typeface="Calibri"/>
                <a:cs typeface="Calibri"/>
              </a:rPr>
              <a:t>market. </a:t>
            </a:r>
            <a:r>
              <a:rPr spc="-5" dirty="0">
                <a:latin typeface="Calibri"/>
                <a:cs typeface="Calibri"/>
              </a:rPr>
              <a:t>The patient </a:t>
            </a:r>
            <a:r>
              <a:rPr spc="-10" dirty="0">
                <a:latin typeface="Calibri"/>
                <a:cs typeface="Calibri"/>
              </a:rPr>
              <a:t>investor </a:t>
            </a:r>
            <a:r>
              <a:rPr dirty="0">
                <a:latin typeface="Calibri"/>
                <a:cs typeface="Calibri"/>
              </a:rPr>
              <a:t>will </a:t>
            </a:r>
            <a:r>
              <a:rPr spc="-10" dirty="0">
                <a:latin typeface="Calibri"/>
                <a:cs typeface="Calibri"/>
              </a:rPr>
              <a:t>receive at </a:t>
            </a:r>
            <a:r>
              <a:rPr spc="-5" dirty="0">
                <a:latin typeface="Calibri"/>
                <a:cs typeface="Calibri"/>
              </a:rPr>
              <a:t>least 10 </a:t>
            </a:r>
            <a:r>
              <a:rPr dirty="0">
                <a:latin typeface="Calibri"/>
                <a:cs typeface="Calibri"/>
              </a:rPr>
              <a:t>% </a:t>
            </a:r>
            <a:r>
              <a:rPr spc="-10" dirty="0">
                <a:latin typeface="Calibri"/>
                <a:cs typeface="Calibri"/>
              </a:rPr>
              <a:t>from </a:t>
            </a:r>
            <a:r>
              <a:rPr dirty="0">
                <a:latin typeface="Calibri"/>
                <a:cs typeface="Calibri"/>
              </a:rPr>
              <a:t>the firm </a:t>
            </a:r>
            <a:r>
              <a:rPr spc="-5" dirty="0">
                <a:latin typeface="Calibri"/>
                <a:cs typeface="Calibri"/>
              </a:rPr>
              <a:t>or </a:t>
            </a:r>
            <a:r>
              <a:rPr dirty="0">
                <a:latin typeface="Calibri"/>
                <a:cs typeface="Calibri"/>
              </a:rPr>
              <a:t>the </a:t>
            </a:r>
            <a:r>
              <a:rPr spc="-10" dirty="0">
                <a:latin typeface="Calibri"/>
                <a:cs typeface="Calibri"/>
              </a:rPr>
              <a:t>market, </a:t>
            </a:r>
            <a:r>
              <a:rPr dirty="0">
                <a:latin typeface="Calibri"/>
                <a:cs typeface="Calibri"/>
              </a:rPr>
              <a:t>and do  </a:t>
            </a:r>
            <a:r>
              <a:rPr spc="-5" dirty="0">
                <a:latin typeface="Calibri"/>
                <a:cs typeface="Calibri"/>
              </a:rPr>
              <a:t>not </a:t>
            </a:r>
            <a:r>
              <a:rPr spc="-15" dirty="0">
                <a:latin typeface="Calibri"/>
                <a:cs typeface="Calibri"/>
              </a:rPr>
              <a:t>have </a:t>
            </a:r>
            <a:r>
              <a:rPr spc="-10" dirty="0">
                <a:latin typeface="Calibri"/>
                <a:cs typeface="Calibri"/>
              </a:rPr>
              <a:t>to </a:t>
            </a:r>
            <a:r>
              <a:rPr spc="-5" dirty="0">
                <a:latin typeface="Calibri"/>
                <a:cs typeface="Calibri"/>
              </a:rPr>
              <a:t>rely on </a:t>
            </a:r>
            <a:r>
              <a:rPr dirty="0">
                <a:latin typeface="Calibri"/>
                <a:cs typeface="Calibri"/>
              </a:rPr>
              <a:t>a </a:t>
            </a:r>
            <a:r>
              <a:rPr spc="-10" dirty="0">
                <a:latin typeface="Calibri"/>
                <a:cs typeface="Calibri"/>
              </a:rPr>
              <a:t>project </a:t>
            </a:r>
            <a:r>
              <a:rPr spc="-5" dirty="0">
                <a:latin typeface="Calibri"/>
                <a:cs typeface="Calibri"/>
              </a:rPr>
              <a:t>only giving 8% </a:t>
            </a:r>
            <a:r>
              <a:rPr spc="-10" dirty="0">
                <a:latin typeface="Calibri"/>
                <a:cs typeface="Calibri"/>
              </a:rPr>
              <a:t>to maximize </a:t>
            </a:r>
            <a:r>
              <a:rPr dirty="0">
                <a:latin typeface="Calibri"/>
                <a:cs typeface="Calibri"/>
              </a:rPr>
              <a:t>the</a:t>
            </a:r>
            <a:r>
              <a:rPr spc="-10" dirty="0">
                <a:latin typeface="Calibri"/>
                <a:cs typeface="Calibri"/>
              </a:rPr>
              <a:t> </a:t>
            </a:r>
            <a:r>
              <a:rPr spc="-15" dirty="0">
                <a:latin typeface="Calibri"/>
                <a:cs typeface="Calibri"/>
              </a:rPr>
              <a:t>utility.</a:t>
            </a:r>
            <a:endParaRPr>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304800"/>
            <a:ext cx="7415683" cy="751488"/>
          </a:xfrm>
          <a:prstGeom prst="rect">
            <a:avLst/>
          </a:prstGeom>
        </p:spPr>
        <p:txBody>
          <a:bodyPr vert="horz" wrap="square" lIns="0" tIns="12700" rIns="0" bIns="0" rtlCol="0">
            <a:spAutoFit/>
          </a:bodyPr>
          <a:lstStyle/>
          <a:p>
            <a:pPr marL="3528695" marR="5080" indent="-3516629" algn="ctr">
              <a:lnSpc>
                <a:spcPct val="100000"/>
              </a:lnSpc>
              <a:spcBef>
                <a:spcPts val="100"/>
              </a:spcBef>
            </a:pPr>
            <a:r>
              <a:rPr sz="2400" spc="-20" dirty="0"/>
              <a:t>Difference </a:t>
            </a:r>
            <a:r>
              <a:rPr sz="2400" spc="-10" dirty="0"/>
              <a:t>between </a:t>
            </a:r>
            <a:r>
              <a:rPr sz="2400" spc="-5"/>
              <a:t>shareholder </a:t>
            </a:r>
            <a:r>
              <a:rPr sz="2400" smtClean="0"/>
              <a:t>and</a:t>
            </a:r>
            <a:r>
              <a:rPr lang="en-US" sz="2400" dirty="0" smtClean="0"/>
              <a:t/>
            </a:r>
            <a:br>
              <a:rPr lang="en-US" sz="2400" dirty="0" smtClean="0"/>
            </a:br>
            <a:r>
              <a:rPr sz="2400" spc="-10" smtClean="0"/>
              <a:t>accounting  </a:t>
            </a:r>
            <a:r>
              <a:rPr sz="2400" spc="-15" dirty="0"/>
              <a:t>profit</a:t>
            </a:r>
            <a:endParaRPr sz="2400"/>
          </a:p>
        </p:txBody>
      </p:sp>
      <p:sp>
        <p:nvSpPr>
          <p:cNvPr id="3" name="object 3"/>
          <p:cNvSpPr txBox="1"/>
          <p:nvPr/>
        </p:nvSpPr>
        <p:spPr>
          <a:xfrm>
            <a:off x="535940" y="1290065"/>
            <a:ext cx="7455534" cy="671195"/>
          </a:xfrm>
          <a:prstGeom prst="rect">
            <a:avLst/>
          </a:prstGeom>
        </p:spPr>
        <p:txBody>
          <a:bodyPr vert="horz" wrap="square" lIns="0" tIns="8255" rIns="0" bIns="0" rtlCol="0">
            <a:spAutoFit/>
          </a:bodyPr>
          <a:lstStyle/>
          <a:p>
            <a:pPr marL="12700" marR="2825115">
              <a:lnSpc>
                <a:spcPct val="102099"/>
              </a:lnSpc>
              <a:spcBef>
                <a:spcPts val="65"/>
              </a:spcBef>
            </a:pPr>
            <a:r>
              <a:rPr sz="1400" spc="-10" dirty="0">
                <a:latin typeface="Calibri"/>
                <a:cs typeface="Calibri"/>
              </a:rPr>
              <a:t>Shareholders </a:t>
            </a:r>
            <a:r>
              <a:rPr sz="1400" spc="-5" dirty="0">
                <a:latin typeface="Calibri"/>
                <a:cs typeface="Calibri"/>
              </a:rPr>
              <a:t>wealth </a:t>
            </a:r>
            <a:r>
              <a:rPr sz="1400" dirty="0">
                <a:latin typeface="Calibri"/>
                <a:cs typeface="Calibri"/>
              </a:rPr>
              <a:t>– How </a:t>
            </a:r>
            <a:r>
              <a:rPr sz="1400" spc="-5" dirty="0">
                <a:latin typeface="Calibri"/>
                <a:cs typeface="Calibri"/>
              </a:rPr>
              <a:t>do we know </a:t>
            </a:r>
            <a:r>
              <a:rPr sz="1400" dirty="0">
                <a:latin typeface="Calibri"/>
                <a:cs typeface="Calibri"/>
              </a:rPr>
              <a:t>when it is </a:t>
            </a:r>
            <a:r>
              <a:rPr sz="1400" spc="-10" dirty="0">
                <a:latin typeface="Calibri"/>
                <a:cs typeface="Calibri"/>
              </a:rPr>
              <a:t>maximized?  </a:t>
            </a:r>
            <a:r>
              <a:rPr sz="1400" dirty="0">
                <a:latin typeface="Calibri"/>
                <a:cs typeface="Calibri"/>
              </a:rPr>
              <a:t>Axiom </a:t>
            </a:r>
            <a:r>
              <a:rPr sz="1400" spc="-5" dirty="0">
                <a:latin typeface="Calibri"/>
                <a:cs typeface="Calibri"/>
              </a:rPr>
              <a:t>or</a:t>
            </a:r>
            <a:r>
              <a:rPr sz="1400" spc="-45" dirty="0">
                <a:latin typeface="Calibri"/>
                <a:cs typeface="Calibri"/>
              </a:rPr>
              <a:t> </a:t>
            </a:r>
            <a:r>
              <a:rPr sz="1400" spc="-5" dirty="0">
                <a:latin typeface="Calibri"/>
                <a:cs typeface="Calibri"/>
              </a:rPr>
              <a:t>assumption:</a:t>
            </a:r>
            <a:endParaRPr sz="1400">
              <a:latin typeface="Calibri"/>
              <a:cs typeface="Calibri"/>
            </a:endParaRPr>
          </a:p>
          <a:p>
            <a:pPr marL="12700">
              <a:lnSpc>
                <a:spcPct val="100000"/>
              </a:lnSpc>
            </a:pPr>
            <a:r>
              <a:rPr sz="1400" spc="-5" dirty="0">
                <a:latin typeface="Calibri"/>
                <a:cs typeface="Calibri"/>
              </a:rPr>
              <a:t>The shareholders’ wealth </a:t>
            </a:r>
            <a:r>
              <a:rPr sz="1400" dirty="0">
                <a:latin typeface="Calibri"/>
                <a:cs typeface="Calibri"/>
              </a:rPr>
              <a:t>is </a:t>
            </a:r>
            <a:r>
              <a:rPr sz="1400" spc="-5" dirty="0">
                <a:latin typeface="Calibri"/>
                <a:cs typeface="Calibri"/>
              </a:rPr>
              <a:t>the </a:t>
            </a:r>
            <a:r>
              <a:rPr sz="1400" spc="-10" dirty="0">
                <a:latin typeface="Calibri"/>
                <a:cs typeface="Calibri"/>
              </a:rPr>
              <a:t>discounted </a:t>
            </a:r>
            <a:r>
              <a:rPr sz="1400" spc="-5" dirty="0">
                <a:latin typeface="Calibri"/>
                <a:cs typeface="Calibri"/>
              </a:rPr>
              <a:t>value </a:t>
            </a:r>
            <a:r>
              <a:rPr sz="1400" dirty="0">
                <a:latin typeface="Calibri"/>
                <a:cs typeface="Calibri"/>
              </a:rPr>
              <a:t>of </a:t>
            </a:r>
            <a:r>
              <a:rPr sz="1400" spc="-5" dirty="0">
                <a:latin typeface="Calibri"/>
                <a:cs typeface="Calibri"/>
              </a:rPr>
              <a:t>the after-tax cash flows paid out </a:t>
            </a:r>
            <a:r>
              <a:rPr sz="1400" spc="-15" dirty="0">
                <a:latin typeface="Calibri"/>
                <a:cs typeface="Calibri"/>
              </a:rPr>
              <a:t>by </a:t>
            </a:r>
            <a:r>
              <a:rPr sz="1400" spc="-5" dirty="0">
                <a:latin typeface="Calibri"/>
                <a:cs typeface="Calibri"/>
              </a:rPr>
              <a:t>the </a:t>
            </a:r>
            <a:r>
              <a:rPr sz="1400" dirty="0">
                <a:latin typeface="Calibri"/>
                <a:cs typeface="Calibri"/>
              </a:rPr>
              <a:t>firm </a:t>
            </a:r>
            <a:r>
              <a:rPr sz="1400" spc="-10" dirty="0">
                <a:latin typeface="Calibri"/>
                <a:cs typeface="Calibri"/>
              </a:rPr>
              <a:t>to</a:t>
            </a:r>
            <a:r>
              <a:rPr sz="1400" spc="165" dirty="0">
                <a:latin typeface="Calibri"/>
                <a:cs typeface="Calibri"/>
              </a:rPr>
              <a:t> </a:t>
            </a:r>
            <a:r>
              <a:rPr sz="1400" spc="-5" dirty="0">
                <a:latin typeface="Calibri"/>
                <a:cs typeface="Calibri"/>
              </a:rPr>
              <a:t>the</a:t>
            </a:r>
            <a:endParaRPr sz="1400">
              <a:latin typeface="Calibri"/>
              <a:cs typeface="Calibri"/>
            </a:endParaRPr>
          </a:p>
        </p:txBody>
      </p:sp>
      <p:sp>
        <p:nvSpPr>
          <p:cNvPr id="4" name="object 4"/>
          <p:cNvSpPr txBox="1"/>
          <p:nvPr/>
        </p:nvSpPr>
        <p:spPr>
          <a:xfrm>
            <a:off x="1644142" y="2085594"/>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0</a:t>
            </a:r>
            <a:endParaRPr sz="1000">
              <a:latin typeface="Cambria Math"/>
              <a:cs typeface="Cambria Math"/>
            </a:endParaRPr>
          </a:p>
        </p:txBody>
      </p:sp>
      <p:sp>
        <p:nvSpPr>
          <p:cNvPr id="5" name="object 5"/>
          <p:cNvSpPr txBox="1"/>
          <p:nvPr/>
        </p:nvSpPr>
        <p:spPr>
          <a:xfrm>
            <a:off x="510540" y="2000250"/>
            <a:ext cx="1744980" cy="239395"/>
          </a:xfrm>
          <a:prstGeom prst="rect">
            <a:avLst/>
          </a:prstGeom>
        </p:spPr>
        <p:txBody>
          <a:bodyPr vert="horz" wrap="square" lIns="0" tIns="13335" rIns="0" bIns="0" rtlCol="0">
            <a:spAutoFit/>
          </a:bodyPr>
          <a:lstStyle/>
          <a:p>
            <a:pPr marL="38100">
              <a:lnSpc>
                <a:spcPct val="100000"/>
              </a:lnSpc>
              <a:spcBef>
                <a:spcPts val="105"/>
              </a:spcBef>
            </a:pPr>
            <a:r>
              <a:rPr sz="1400" spc="-10" dirty="0">
                <a:latin typeface="Calibri"/>
                <a:cs typeface="Calibri"/>
              </a:rPr>
              <a:t>shareholders. </a:t>
            </a:r>
            <a:r>
              <a:rPr sz="1400" dirty="0">
                <a:latin typeface="Cambria Math"/>
                <a:cs typeface="Cambria Math"/>
              </a:rPr>
              <a:t>𝑆 =</a:t>
            </a:r>
            <a:r>
              <a:rPr sz="1400" spc="105" dirty="0">
                <a:latin typeface="Cambria Math"/>
                <a:cs typeface="Cambria Math"/>
              </a:rPr>
              <a:t> </a:t>
            </a:r>
            <a:r>
              <a:rPr sz="2100" spc="209" baseline="1984" dirty="0">
                <a:latin typeface="Cambria Math"/>
                <a:cs typeface="Cambria Math"/>
              </a:rPr>
              <a:t>σ</a:t>
            </a:r>
            <a:r>
              <a:rPr sz="1500" spc="209" baseline="30555" dirty="0">
                <a:latin typeface="Cambria Math"/>
                <a:cs typeface="Cambria Math"/>
              </a:rPr>
              <a:t>∞</a:t>
            </a:r>
            <a:endParaRPr sz="1500" baseline="30555">
              <a:latin typeface="Cambria Math"/>
              <a:cs typeface="Cambria Math"/>
            </a:endParaRPr>
          </a:p>
        </p:txBody>
      </p:sp>
      <p:sp>
        <p:nvSpPr>
          <p:cNvPr id="6" name="object 6"/>
          <p:cNvSpPr/>
          <p:nvPr/>
        </p:nvSpPr>
        <p:spPr>
          <a:xfrm>
            <a:off x="2354579" y="2134362"/>
            <a:ext cx="467995" cy="12700"/>
          </a:xfrm>
          <a:custGeom>
            <a:avLst/>
            <a:gdLst/>
            <a:ahLst/>
            <a:cxnLst/>
            <a:rect l="l" t="t" r="r" b="b"/>
            <a:pathLst>
              <a:path w="467994" h="12700">
                <a:moveTo>
                  <a:pt x="467868" y="0"/>
                </a:moveTo>
                <a:lnTo>
                  <a:pt x="0" y="0"/>
                </a:lnTo>
                <a:lnTo>
                  <a:pt x="0" y="12191"/>
                </a:lnTo>
                <a:lnTo>
                  <a:pt x="467868" y="12191"/>
                </a:lnTo>
                <a:lnTo>
                  <a:pt x="467868" y="0"/>
                </a:lnTo>
                <a:close/>
              </a:path>
            </a:pathLst>
          </a:custGeom>
          <a:solidFill>
            <a:srgbClr val="000000"/>
          </a:solidFill>
        </p:spPr>
        <p:txBody>
          <a:bodyPr wrap="square" lIns="0" tIns="0" rIns="0" bIns="0" rtlCol="0"/>
          <a:lstStyle/>
          <a:p>
            <a:endParaRPr/>
          </a:p>
        </p:txBody>
      </p:sp>
      <p:sp>
        <p:nvSpPr>
          <p:cNvPr id="7" name="object 7"/>
          <p:cNvSpPr txBox="1"/>
          <p:nvPr/>
        </p:nvSpPr>
        <p:spPr>
          <a:xfrm>
            <a:off x="2412745" y="1943862"/>
            <a:ext cx="347345" cy="180975"/>
          </a:xfrm>
          <a:prstGeom prst="rect">
            <a:avLst/>
          </a:prstGeom>
        </p:spPr>
        <p:txBody>
          <a:bodyPr vert="horz" wrap="square" lIns="0" tIns="15240" rIns="0" bIns="0" rtlCol="0">
            <a:spAutoFit/>
          </a:bodyPr>
          <a:lstStyle/>
          <a:p>
            <a:pPr marL="38100">
              <a:lnSpc>
                <a:spcPct val="100000"/>
              </a:lnSpc>
              <a:spcBef>
                <a:spcPts val="120"/>
              </a:spcBef>
            </a:pPr>
            <a:r>
              <a:rPr sz="1000" spc="25" dirty="0">
                <a:latin typeface="Cambria Math"/>
                <a:cs typeface="Cambria Math"/>
              </a:rPr>
              <a:t>𝐷𝑖𝑣</a:t>
            </a:r>
            <a:r>
              <a:rPr sz="1275" spc="37" baseline="-13071" dirty="0">
                <a:latin typeface="Cambria Math"/>
                <a:cs typeface="Cambria Math"/>
              </a:rPr>
              <a:t>0</a:t>
            </a:r>
            <a:endParaRPr sz="1275" baseline="-13071">
              <a:latin typeface="Cambria Math"/>
              <a:cs typeface="Cambria Math"/>
            </a:endParaRPr>
          </a:p>
        </p:txBody>
      </p:sp>
      <p:sp>
        <p:nvSpPr>
          <p:cNvPr id="8" name="object 8"/>
          <p:cNvSpPr/>
          <p:nvPr/>
        </p:nvSpPr>
        <p:spPr>
          <a:xfrm>
            <a:off x="2366010" y="2183257"/>
            <a:ext cx="391160" cy="120014"/>
          </a:xfrm>
          <a:custGeom>
            <a:avLst/>
            <a:gdLst/>
            <a:ahLst/>
            <a:cxnLst/>
            <a:rect l="l" t="t" r="r" b="b"/>
            <a:pathLst>
              <a:path w="391160" h="120014">
                <a:moveTo>
                  <a:pt x="352297" y="0"/>
                </a:moveTo>
                <a:lnTo>
                  <a:pt x="350646" y="4825"/>
                </a:lnTo>
                <a:lnTo>
                  <a:pt x="357598" y="7802"/>
                </a:lnTo>
                <a:lnTo>
                  <a:pt x="363585" y="11969"/>
                </a:lnTo>
                <a:lnTo>
                  <a:pt x="379279" y="49093"/>
                </a:lnTo>
                <a:lnTo>
                  <a:pt x="379729" y="59308"/>
                </a:lnTo>
                <a:lnTo>
                  <a:pt x="379277" y="69881"/>
                </a:lnTo>
                <a:lnTo>
                  <a:pt x="363537" y="107807"/>
                </a:lnTo>
                <a:lnTo>
                  <a:pt x="350773" y="115062"/>
                </a:lnTo>
                <a:lnTo>
                  <a:pt x="352297" y="119887"/>
                </a:lnTo>
                <a:lnTo>
                  <a:pt x="385079" y="90483"/>
                </a:lnTo>
                <a:lnTo>
                  <a:pt x="390651" y="59943"/>
                </a:lnTo>
                <a:lnTo>
                  <a:pt x="390032" y="48940"/>
                </a:lnTo>
                <a:lnTo>
                  <a:pt x="375247" y="13573"/>
                </a:lnTo>
                <a:lnTo>
                  <a:pt x="361011" y="3095"/>
                </a:lnTo>
                <a:lnTo>
                  <a:pt x="352297" y="0"/>
                </a:lnTo>
                <a:close/>
              </a:path>
              <a:path w="391160" h="120014">
                <a:moveTo>
                  <a:pt x="38226" y="0"/>
                </a:moveTo>
                <a:lnTo>
                  <a:pt x="5572" y="29458"/>
                </a:lnTo>
                <a:lnTo>
                  <a:pt x="0" y="59943"/>
                </a:lnTo>
                <a:lnTo>
                  <a:pt x="617" y="70965"/>
                </a:lnTo>
                <a:lnTo>
                  <a:pt x="15277" y="106314"/>
                </a:lnTo>
                <a:lnTo>
                  <a:pt x="38226" y="119887"/>
                </a:lnTo>
                <a:lnTo>
                  <a:pt x="39750" y="115062"/>
                </a:lnTo>
                <a:lnTo>
                  <a:pt x="32892" y="112012"/>
                </a:lnTo>
                <a:lnTo>
                  <a:pt x="26987" y="107807"/>
                </a:lnTo>
                <a:lnTo>
                  <a:pt x="11354" y="69881"/>
                </a:lnTo>
                <a:lnTo>
                  <a:pt x="10921" y="59308"/>
                </a:lnTo>
                <a:lnTo>
                  <a:pt x="11354" y="49093"/>
                </a:lnTo>
                <a:lnTo>
                  <a:pt x="27050" y="11969"/>
                </a:lnTo>
                <a:lnTo>
                  <a:pt x="39877" y="4825"/>
                </a:lnTo>
                <a:lnTo>
                  <a:pt x="38226" y="0"/>
                </a:lnTo>
                <a:close/>
              </a:path>
            </a:pathLst>
          </a:custGeom>
          <a:solidFill>
            <a:srgbClr val="000000"/>
          </a:solidFill>
        </p:spPr>
        <p:txBody>
          <a:bodyPr wrap="square" lIns="0" tIns="0" rIns="0" bIns="0" rtlCol="0"/>
          <a:lstStyle/>
          <a:p>
            <a:endParaRPr/>
          </a:p>
        </p:txBody>
      </p:sp>
      <p:sp>
        <p:nvSpPr>
          <p:cNvPr id="9" name="object 9"/>
          <p:cNvSpPr txBox="1"/>
          <p:nvPr/>
        </p:nvSpPr>
        <p:spPr>
          <a:xfrm>
            <a:off x="2059177" y="2099310"/>
            <a:ext cx="797560" cy="180975"/>
          </a:xfrm>
          <a:prstGeom prst="rect">
            <a:avLst/>
          </a:prstGeom>
        </p:spPr>
        <p:txBody>
          <a:bodyPr vert="horz" wrap="square" lIns="0" tIns="15240" rIns="0" bIns="0" rtlCol="0">
            <a:spAutoFit/>
          </a:bodyPr>
          <a:lstStyle/>
          <a:p>
            <a:pPr marL="38100">
              <a:lnSpc>
                <a:spcPct val="100000"/>
              </a:lnSpc>
              <a:spcBef>
                <a:spcPts val="120"/>
              </a:spcBef>
            </a:pPr>
            <a:r>
              <a:rPr sz="1500" spc="44" baseline="5555" dirty="0">
                <a:latin typeface="Cambria Math"/>
                <a:cs typeface="Cambria Math"/>
              </a:rPr>
              <a:t>𝑡=1 </a:t>
            </a:r>
            <a:r>
              <a:rPr sz="1500" spc="37" baseline="-16666" dirty="0">
                <a:latin typeface="Cambria Math"/>
                <a:cs typeface="Cambria Math"/>
              </a:rPr>
              <a:t>1+𝑘</a:t>
            </a:r>
            <a:r>
              <a:rPr sz="1275" spc="37" baseline="-32679" dirty="0">
                <a:latin typeface="Cambria Math"/>
                <a:cs typeface="Cambria Math"/>
              </a:rPr>
              <a:t>𝑠</a:t>
            </a:r>
            <a:r>
              <a:rPr sz="1275" spc="165" baseline="-32679" dirty="0">
                <a:latin typeface="Cambria Math"/>
                <a:cs typeface="Cambria Math"/>
              </a:rPr>
              <a:t> </a:t>
            </a:r>
            <a:r>
              <a:rPr sz="850" spc="60" dirty="0">
                <a:latin typeface="Cambria Math"/>
                <a:cs typeface="Cambria Math"/>
              </a:rPr>
              <a:t>𝑡</a:t>
            </a:r>
            <a:endParaRPr sz="850">
              <a:latin typeface="Cambria Math"/>
              <a:cs typeface="Cambria Math"/>
            </a:endParaRPr>
          </a:p>
        </p:txBody>
      </p:sp>
      <p:sp>
        <p:nvSpPr>
          <p:cNvPr id="10" name="object 10"/>
          <p:cNvSpPr txBox="1"/>
          <p:nvPr/>
        </p:nvSpPr>
        <p:spPr>
          <a:xfrm>
            <a:off x="535940" y="2485136"/>
            <a:ext cx="8014970" cy="1178560"/>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Cashflow and dividends </a:t>
            </a:r>
            <a:r>
              <a:rPr sz="1400" spc="-10" dirty="0">
                <a:latin typeface="Calibri"/>
                <a:cs typeface="Calibri"/>
              </a:rPr>
              <a:t>are </a:t>
            </a:r>
            <a:r>
              <a:rPr sz="1400" spc="-5" dirty="0">
                <a:latin typeface="Calibri"/>
                <a:cs typeface="Calibri"/>
              </a:rPr>
              <a:t>assumed </a:t>
            </a:r>
            <a:r>
              <a:rPr sz="1400" spc="-10" dirty="0">
                <a:latin typeface="Calibri"/>
                <a:cs typeface="Calibri"/>
              </a:rPr>
              <a:t>to </a:t>
            </a:r>
            <a:r>
              <a:rPr sz="1400" spc="-5" dirty="0">
                <a:latin typeface="Calibri"/>
                <a:cs typeface="Calibri"/>
              </a:rPr>
              <a:t>be equal.</a:t>
            </a:r>
            <a:r>
              <a:rPr sz="1400" spc="60" dirty="0">
                <a:latin typeface="Calibri"/>
                <a:cs typeface="Calibri"/>
              </a:rPr>
              <a:t> </a:t>
            </a:r>
            <a:r>
              <a:rPr sz="1400" spc="-10" dirty="0">
                <a:latin typeface="Calibri"/>
                <a:cs typeface="Calibri"/>
              </a:rPr>
              <a:t>Why?</a:t>
            </a:r>
            <a:endParaRPr sz="1400">
              <a:latin typeface="Calibri"/>
              <a:cs typeface="Calibri"/>
            </a:endParaRPr>
          </a:p>
          <a:p>
            <a:pPr>
              <a:lnSpc>
                <a:spcPct val="100000"/>
              </a:lnSpc>
            </a:pPr>
            <a:endParaRPr sz="1650">
              <a:latin typeface="Calibri"/>
              <a:cs typeface="Calibri"/>
            </a:endParaRPr>
          </a:p>
          <a:p>
            <a:pPr marL="12700" marR="5080">
              <a:lnSpc>
                <a:spcPct val="80000"/>
              </a:lnSpc>
            </a:pPr>
            <a:r>
              <a:rPr sz="1400" spc="-5" dirty="0">
                <a:latin typeface="Calibri"/>
                <a:cs typeface="Calibri"/>
              </a:rPr>
              <a:t>Dividend or </a:t>
            </a:r>
            <a:r>
              <a:rPr sz="1400" spc="-10" dirty="0">
                <a:latin typeface="Calibri"/>
                <a:cs typeface="Calibri"/>
              </a:rPr>
              <a:t>internal/external </a:t>
            </a:r>
            <a:r>
              <a:rPr sz="1400" spc="-5" dirty="0">
                <a:latin typeface="Calibri"/>
                <a:cs typeface="Calibri"/>
              </a:rPr>
              <a:t>growth: The </a:t>
            </a:r>
            <a:r>
              <a:rPr sz="1400" spc="-10" dirty="0">
                <a:latin typeface="Calibri"/>
                <a:cs typeface="Calibri"/>
              </a:rPr>
              <a:t>investor </a:t>
            </a:r>
            <a:r>
              <a:rPr sz="1400" spc="-5" dirty="0">
                <a:latin typeface="Calibri"/>
                <a:cs typeface="Calibri"/>
              </a:rPr>
              <a:t>would be </a:t>
            </a:r>
            <a:r>
              <a:rPr sz="1400" spc="-10" dirty="0">
                <a:latin typeface="Calibri"/>
                <a:cs typeface="Calibri"/>
              </a:rPr>
              <a:t>indifferent </a:t>
            </a:r>
            <a:r>
              <a:rPr sz="1400" dirty="0">
                <a:latin typeface="Calibri"/>
                <a:cs typeface="Calibri"/>
              </a:rPr>
              <a:t>in </a:t>
            </a:r>
            <a:r>
              <a:rPr sz="1400" spc="-10" dirty="0">
                <a:latin typeface="Calibri"/>
                <a:cs typeface="Calibri"/>
              </a:rPr>
              <a:t>perfect markets </a:t>
            </a:r>
            <a:r>
              <a:rPr sz="1400" spc="-5" dirty="0">
                <a:latin typeface="Calibri"/>
                <a:cs typeface="Calibri"/>
              </a:rPr>
              <a:t>without </a:t>
            </a:r>
            <a:r>
              <a:rPr sz="1400" spc="-10" dirty="0">
                <a:latin typeface="Calibri"/>
                <a:cs typeface="Calibri"/>
              </a:rPr>
              <a:t>tax  differences </a:t>
            </a:r>
            <a:r>
              <a:rPr sz="1400" spc="-5" dirty="0">
                <a:latin typeface="Calibri"/>
                <a:cs typeface="Calibri"/>
              </a:rPr>
              <a:t>(and certain CF:s). </a:t>
            </a:r>
            <a:r>
              <a:rPr sz="1400" spc="-25" dirty="0">
                <a:latin typeface="Calibri"/>
                <a:cs typeface="Calibri"/>
              </a:rPr>
              <a:t>We </a:t>
            </a:r>
            <a:r>
              <a:rPr sz="1400" spc="-5" dirty="0">
                <a:latin typeface="Calibri"/>
                <a:cs typeface="Calibri"/>
              </a:rPr>
              <a:t>can use this dividend model assuming </a:t>
            </a:r>
            <a:r>
              <a:rPr sz="1400" dirty="0">
                <a:latin typeface="Calibri"/>
                <a:cs typeface="Calibri"/>
              </a:rPr>
              <a:t>a firm is a </a:t>
            </a:r>
            <a:r>
              <a:rPr sz="1400" spc="-5" dirty="0">
                <a:latin typeface="Calibri"/>
                <a:cs typeface="Calibri"/>
              </a:rPr>
              <a:t>going concern: The </a:t>
            </a:r>
            <a:r>
              <a:rPr sz="1400" spc="-10" dirty="0">
                <a:latin typeface="Calibri"/>
                <a:cs typeface="Calibri"/>
              </a:rPr>
              <a:t>return  from </a:t>
            </a:r>
            <a:r>
              <a:rPr sz="1400" dirty="0">
                <a:latin typeface="Calibri"/>
                <a:cs typeface="Calibri"/>
              </a:rPr>
              <a:t>a </a:t>
            </a:r>
            <a:r>
              <a:rPr sz="1400" spc="-10" dirty="0">
                <a:latin typeface="Calibri"/>
                <a:cs typeface="Calibri"/>
              </a:rPr>
              <a:t>share </a:t>
            </a:r>
            <a:r>
              <a:rPr sz="1400" spc="-5" dirty="0">
                <a:latin typeface="Calibri"/>
                <a:cs typeface="Calibri"/>
              </a:rPr>
              <a:t>can be divided </a:t>
            </a:r>
            <a:r>
              <a:rPr sz="1400" dirty="0">
                <a:latin typeface="Calibri"/>
                <a:cs typeface="Calibri"/>
              </a:rPr>
              <a:t>in </a:t>
            </a:r>
            <a:r>
              <a:rPr sz="1400" spc="-5" dirty="0">
                <a:latin typeface="Calibri"/>
                <a:cs typeface="Calibri"/>
              </a:rPr>
              <a:t>two parts, </a:t>
            </a:r>
            <a:r>
              <a:rPr sz="1400" spc="-10" dirty="0">
                <a:latin typeface="Calibri"/>
                <a:cs typeface="Calibri"/>
              </a:rPr>
              <a:t>future </a:t>
            </a:r>
            <a:r>
              <a:rPr sz="1400" spc="-5" dirty="0">
                <a:latin typeface="Calibri"/>
                <a:cs typeface="Calibri"/>
              </a:rPr>
              <a:t>price (</a:t>
            </a:r>
            <a:r>
              <a:rPr sz="1400" i="1" spc="-5" dirty="0">
                <a:latin typeface="Calibri"/>
                <a:cs typeface="Calibri"/>
              </a:rPr>
              <a:t>S</a:t>
            </a:r>
            <a:r>
              <a:rPr sz="1400" spc="-5" dirty="0">
                <a:latin typeface="Calibri"/>
                <a:cs typeface="Calibri"/>
              </a:rPr>
              <a:t>) and dividend received (</a:t>
            </a:r>
            <a:r>
              <a:rPr sz="1400" i="1" spc="-5" dirty="0">
                <a:latin typeface="Calibri"/>
                <a:cs typeface="Calibri"/>
              </a:rPr>
              <a:t>div</a:t>
            </a:r>
            <a:r>
              <a:rPr sz="1400" spc="-5" dirty="0">
                <a:latin typeface="Calibri"/>
                <a:cs typeface="Calibri"/>
              </a:rPr>
              <a:t>) The price </a:t>
            </a:r>
            <a:r>
              <a:rPr sz="1400" spc="-10" dirty="0">
                <a:latin typeface="Calibri"/>
                <a:cs typeface="Calibri"/>
              </a:rPr>
              <a:t>for </a:t>
            </a:r>
            <a:r>
              <a:rPr sz="1400" spc="-5" dirty="0">
                <a:latin typeface="Calibri"/>
                <a:cs typeface="Calibri"/>
              </a:rPr>
              <a:t>the share </a:t>
            </a:r>
            <a:r>
              <a:rPr sz="1400" dirty="0">
                <a:latin typeface="Calibri"/>
                <a:cs typeface="Calibri"/>
              </a:rPr>
              <a:t>in  period 0 </a:t>
            </a:r>
            <a:r>
              <a:rPr sz="1400" spc="-5" dirty="0">
                <a:latin typeface="Calibri"/>
                <a:cs typeface="Calibri"/>
              </a:rPr>
              <a:t>can be written </a:t>
            </a:r>
            <a:r>
              <a:rPr sz="1400" dirty="0">
                <a:latin typeface="Calibri"/>
                <a:cs typeface="Calibri"/>
              </a:rPr>
              <a:t>as:</a:t>
            </a:r>
            <a:endParaRPr sz="1400">
              <a:latin typeface="Calibri"/>
              <a:cs typeface="Calibri"/>
            </a:endParaRPr>
          </a:p>
        </p:txBody>
      </p:sp>
      <p:sp>
        <p:nvSpPr>
          <p:cNvPr id="11" name="object 11"/>
          <p:cNvSpPr txBox="1"/>
          <p:nvPr/>
        </p:nvSpPr>
        <p:spPr>
          <a:xfrm>
            <a:off x="535940" y="3916426"/>
            <a:ext cx="120014"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mbria Math"/>
                <a:cs typeface="Cambria Math"/>
              </a:rPr>
              <a:t>𝑆</a:t>
            </a:r>
            <a:endParaRPr sz="1400">
              <a:latin typeface="Cambria Math"/>
              <a:cs typeface="Cambria Math"/>
            </a:endParaRPr>
          </a:p>
        </p:txBody>
      </p:sp>
      <p:sp>
        <p:nvSpPr>
          <p:cNvPr id="12" name="object 12"/>
          <p:cNvSpPr txBox="1"/>
          <p:nvPr/>
        </p:nvSpPr>
        <p:spPr>
          <a:xfrm>
            <a:off x="622808" y="4001770"/>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0</a:t>
            </a:r>
            <a:endParaRPr sz="1000">
              <a:latin typeface="Cambria Math"/>
              <a:cs typeface="Cambria Math"/>
            </a:endParaRPr>
          </a:p>
        </p:txBody>
      </p:sp>
      <p:sp>
        <p:nvSpPr>
          <p:cNvPr id="13" name="object 13"/>
          <p:cNvSpPr/>
          <p:nvPr/>
        </p:nvSpPr>
        <p:spPr>
          <a:xfrm>
            <a:off x="947927" y="4050030"/>
            <a:ext cx="303530" cy="12700"/>
          </a:xfrm>
          <a:custGeom>
            <a:avLst/>
            <a:gdLst/>
            <a:ahLst/>
            <a:cxnLst/>
            <a:rect l="l" t="t" r="r" b="b"/>
            <a:pathLst>
              <a:path w="303530" h="12700">
                <a:moveTo>
                  <a:pt x="303275" y="0"/>
                </a:moveTo>
                <a:lnTo>
                  <a:pt x="0" y="0"/>
                </a:lnTo>
                <a:lnTo>
                  <a:pt x="0" y="12191"/>
                </a:lnTo>
                <a:lnTo>
                  <a:pt x="303275" y="12191"/>
                </a:lnTo>
                <a:lnTo>
                  <a:pt x="303275" y="0"/>
                </a:lnTo>
                <a:close/>
              </a:path>
            </a:pathLst>
          </a:custGeom>
          <a:solidFill>
            <a:srgbClr val="000000"/>
          </a:solidFill>
        </p:spPr>
        <p:txBody>
          <a:bodyPr wrap="square" lIns="0" tIns="0" rIns="0" bIns="0" rtlCol="0"/>
          <a:lstStyle/>
          <a:p>
            <a:endParaRPr/>
          </a:p>
        </p:txBody>
      </p:sp>
      <p:sp>
        <p:nvSpPr>
          <p:cNvPr id="14" name="object 14"/>
          <p:cNvSpPr/>
          <p:nvPr/>
        </p:nvSpPr>
        <p:spPr>
          <a:xfrm>
            <a:off x="1464563" y="4050030"/>
            <a:ext cx="303530" cy="12700"/>
          </a:xfrm>
          <a:custGeom>
            <a:avLst/>
            <a:gdLst/>
            <a:ahLst/>
            <a:cxnLst/>
            <a:rect l="l" t="t" r="r" b="b"/>
            <a:pathLst>
              <a:path w="303530" h="12700">
                <a:moveTo>
                  <a:pt x="303275" y="0"/>
                </a:moveTo>
                <a:lnTo>
                  <a:pt x="0" y="0"/>
                </a:lnTo>
                <a:lnTo>
                  <a:pt x="0" y="12191"/>
                </a:lnTo>
                <a:lnTo>
                  <a:pt x="303275" y="12191"/>
                </a:lnTo>
                <a:lnTo>
                  <a:pt x="303275" y="0"/>
                </a:lnTo>
                <a:close/>
              </a:path>
            </a:pathLst>
          </a:custGeom>
          <a:solidFill>
            <a:srgbClr val="000000"/>
          </a:solidFill>
        </p:spPr>
        <p:txBody>
          <a:bodyPr wrap="square" lIns="0" tIns="0" rIns="0" bIns="0" rtlCol="0"/>
          <a:lstStyle/>
          <a:p>
            <a:endParaRPr/>
          </a:p>
        </p:txBody>
      </p:sp>
      <p:sp>
        <p:nvSpPr>
          <p:cNvPr id="15" name="object 15"/>
          <p:cNvSpPr txBox="1"/>
          <p:nvPr/>
        </p:nvSpPr>
        <p:spPr>
          <a:xfrm>
            <a:off x="728472" y="3811015"/>
            <a:ext cx="989330" cy="239395"/>
          </a:xfrm>
          <a:prstGeom prst="rect">
            <a:avLst/>
          </a:prstGeom>
        </p:spPr>
        <p:txBody>
          <a:bodyPr vert="horz" wrap="square" lIns="0" tIns="12700" rIns="0" bIns="0" rtlCol="0">
            <a:spAutoFit/>
          </a:bodyPr>
          <a:lstStyle/>
          <a:p>
            <a:pPr marL="38100">
              <a:lnSpc>
                <a:spcPct val="100000"/>
              </a:lnSpc>
              <a:spcBef>
                <a:spcPts val="100"/>
              </a:spcBef>
            </a:pPr>
            <a:r>
              <a:rPr sz="2100" baseline="-33730" dirty="0">
                <a:latin typeface="Cambria Math"/>
                <a:cs typeface="Cambria Math"/>
              </a:rPr>
              <a:t>= </a:t>
            </a:r>
            <a:r>
              <a:rPr sz="1000" spc="25" dirty="0">
                <a:latin typeface="Cambria Math"/>
                <a:cs typeface="Cambria Math"/>
              </a:rPr>
              <a:t>𝐷𝑖𝑣</a:t>
            </a:r>
            <a:r>
              <a:rPr sz="1275" spc="37" baseline="-13071" dirty="0">
                <a:latin typeface="Cambria Math"/>
                <a:cs typeface="Cambria Math"/>
              </a:rPr>
              <a:t>1 </a:t>
            </a:r>
            <a:r>
              <a:rPr sz="2100" baseline="-33730" dirty="0">
                <a:latin typeface="Cambria Math"/>
                <a:cs typeface="Cambria Math"/>
              </a:rPr>
              <a:t>+</a:t>
            </a:r>
            <a:r>
              <a:rPr sz="2100" spc="292" baseline="-33730" dirty="0">
                <a:latin typeface="Cambria Math"/>
                <a:cs typeface="Cambria Math"/>
              </a:rPr>
              <a:t> </a:t>
            </a:r>
            <a:r>
              <a:rPr sz="1000" spc="5" dirty="0">
                <a:latin typeface="Cambria Math"/>
                <a:cs typeface="Cambria Math"/>
              </a:rPr>
              <a:t>𝑆</a:t>
            </a:r>
            <a:r>
              <a:rPr sz="1275" spc="7" baseline="-13071" dirty="0">
                <a:latin typeface="Cambria Math"/>
                <a:cs typeface="Cambria Math"/>
              </a:rPr>
              <a:t>1</a:t>
            </a:r>
            <a:endParaRPr sz="1275" baseline="-13071">
              <a:latin typeface="Cambria Math"/>
              <a:cs typeface="Cambria Math"/>
            </a:endParaRPr>
          </a:p>
        </p:txBody>
      </p:sp>
      <p:sp>
        <p:nvSpPr>
          <p:cNvPr id="16" name="object 16"/>
          <p:cNvSpPr txBox="1"/>
          <p:nvPr/>
        </p:nvSpPr>
        <p:spPr>
          <a:xfrm>
            <a:off x="910132" y="4055109"/>
            <a:ext cx="892810" cy="180975"/>
          </a:xfrm>
          <a:prstGeom prst="rect">
            <a:avLst/>
          </a:prstGeom>
        </p:spPr>
        <p:txBody>
          <a:bodyPr vert="horz" wrap="square" lIns="0" tIns="15240" rIns="0" bIns="0" rtlCol="0">
            <a:spAutoFit/>
          </a:bodyPr>
          <a:lstStyle/>
          <a:p>
            <a:pPr marL="38100">
              <a:lnSpc>
                <a:spcPct val="100000"/>
              </a:lnSpc>
              <a:spcBef>
                <a:spcPts val="120"/>
              </a:spcBef>
              <a:tabLst>
                <a:tab pos="554355" algn="l"/>
              </a:tabLst>
            </a:pPr>
            <a:r>
              <a:rPr sz="1000" spc="25" dirty="0">
                <a:latin typeface="Cambria Math"/>
                <a:cs typeface="Cambria Math"/>
              </a:rPr>
              <a:t>1+𝑘</a:t>
            </a:r>
            <a:r>
              <a:rPr sz="1275" spc="37" baseline="-13071" dirty="0">
                <a:latin typeface="Cambria Math"/>
                <a:cs typeface="Cambria Math"/>
              </a:rPr>
              <a:t>𝑠	</a:t>
            </a:r>
            <a:r>
              <a:rPr sz="1000" spc="25" dirty="0">
                <a:latin typeface="Cambria Math"/>
                <a:cs typeface="Cambria Math"/>
              </a:rPr>
              <a:t>1+𝑘</a:t>
            </a:r>
            <a:r>
              <a:rPr sz="1275" spc="37" baseline="-13071" dirty="0">
                <a:latin typeface="Cambria Math"/>
                <a:cs typeface="Cambria Math"/>
              </a:rPr>
              <a:t>𝑠</a:t>
            </a:r>
            <a:endParaRPr sz="1275" baseline="-13071">
              <a:latin typeface="Cambria Math"/>
              <a:cs typeface="Cambria Math"/>
            </a:endParaRPr>
          </a:p>
        </p:txBody>
      </p:sp>
      <p:sp>
        <p:nvSpPr>
          <p:cNvPr id="17" name="object 17"/>
          <p:cNvSpPr txBox="1"/>
          <p:nvPr/>
        </p:nvSpPr>
        <p:spPr>
          <a:xfrm>
            <a:off x="2364994" y="3916426"/>
            <a:ext cx="22352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a:t>
            </a:r>
            <a:r>
              <a:rPr sz="1400" dirty="0">
                <a:latin typeface="Calibri"/>
                <a:cs typeface="Calibri"/>
              </a:rPr>
              <a:t>1)</a:t>
            </a:r>
            <a:endParaRPr sz="1400">
              <a:latin typeface="Calibri"/>
              <a:cs typeface="Calibri"/>
            </a:endParaRPr>
          </a:p>
        </p:txBody>
      </p:sp>
      <p:sp>
        <p:nvSpPr>
          <p:cNvPr id="18" name="object 18"/>
          <p:cNvSpPr txBox="1"/>
          <p:nvPr/>
        </p:nvSpPr>
        <p:spPr>
          <a:xfrm>
            <a:off x="535940" y="4401058"/>
            <a:ext cx="7926070" cy="751840"/>
          </a:xfrm>
          <a:prstGeom prst="rect">
            <a:avLst/>
          </a:prstGeom>
        </p:spPr>
        <p:txBody>
          <a:bodyPr vert="horz" wrap="square" lIns="0" tIns="55880" rIns="0" bIns="0" rtlCol="0">
            <a:spAutoFit/>
          </a:bodyPr>
          <a:lstStyle/>
          <a:p>
            <a:pPr marL="12700" marR="5080">
              <a:lnSpc>
                <a:spcPct val="80000"/>
              </a:lnSpc>
              <a:spcBef>
                <a:spcPts val="440"/>
              </a:spcBef>
            </a:pPr>
            <a:r>
              <a:rPr sz="1400" spc="-5" dirty="0">
                <a:latin typeface="Calibri"/>
                <a:cs typeface="Calibri"/>
              </a:rPr>
              <a:t>The price </a:t>
            </a:r>
            <a:r>
              <a:rPr sz="1400" dirty="0">
                <a:latin typeface="Calibri"/>
                <a:cs typeface="Calibri"/>
              </a:rPr>
              <a:t>the </a:t>
            </a:r>
            <a:r>
              <a:rPr sz="1400" spc="-10" dirty="0">
                <a:latin typeface="Calibri"/>
                <a:cs typeface="Calibri"/>
              </a:rPr>
              <a:t>investor </a:t>
            </a:r>
            <a:r>
              <a:rPr sz="1400" dirty="0">
                <a:latin typeface="Calibri"/>
                <a:cs typeface="Calibri"/>
              </a:rPr>
              <a:t>is willing </a:t>
            </a:r>
            <a:r>
              <a:rPr sz="1400" spc="-10" dirty="0">
                <a:latin typeface="Calibri"/>
                <a:cs typeface="Calibri"/>
              </a:rPr>
              <a:t>to pay for </a:t>
            </a:r>
            <a:r>
              <a:rPr sz="1400" dirty="0">
                <a:latin typeface="Calibri"/>
                <a:cs typeface="Calibri"/>
              </a:rPr>
              <a:t>a </a:t>
            </a:r>
            <a:r>
              <a:rPr sz="1400" spc="-10" dirty="0">
                <a:latin typeface="Calibri"/>
                <a:cs typeface="Calibri"/>
              </a:rPr>
              <a:t>share </a:t>
            </a:r>
            <a:r>
              <a:rPr sz="1400" dirty="0">
                <a:latin typeface="Calibri"/>
                <a:cs typeface="Calibri"/>
              </a:rPr>
              <a:t>is </a:t>
            </a:r>
            <a:r>
              <a:rPr sz="1400" spc="-5" dirty="0">
                <a:latin typeface="Calibri"/>
                <a:cs typeface="Calibri"/>
              </a:rPr>
              <a:t>determined about </a:t>
            </a:r>
            <a:r>
              <a:rPr sz="1400" dirty="0">
                <a:latin typeface="Calibri"/>
                <a:cs typeface="Calibri"/>
              </a:rPr>
              <a:t>the </a:t>
            </a:r>
            <a:r>
              <a:rPr sz="1400" spc="-10" dirty="0">
                <a:latin typeface="Calibri"/>
                <a:cs typeface="Calibri"/>
              </a:rPr>
              <a:t>investors expectation </a:t>
            </a:r>
            <a:r>
              <a:rPr sz="1400" spc="-5" dirty="0">
                <a:latin typeface="Calibri"/>
                <a:cs typeface="Calibri"/>
              </a:rPr>
              <a:t>on dividends  </a:t>
            </a:r>
            <a:r>
              <a:rPr sz="1400" dirty="0">
                <a:latin typeface="Calibri"/>
                <a:cs typeface="Calibri"/>
              </a:rPr>
              <a:t>in the </a:t>
            </a:r>
            <a:r>
              <a:rPr sz="1400" spc="-10" dirty="0">
                <a:latin typeface="Calibri"/>
                <a:cs typeface="Calibri"/>
              </a:rPr>
              <a:t>next </a:t>
            </a:r>
            <a:r>
              <a:rPr sz="1400" dirty="0">
                <a:latin typeface="Calibri"/>
                <a:cs typeface="Calibri"/>
              </a:rPr>
              <a:t>period </a:t>
            </a:r>
            <a:r>
              <a:rPr sz="1400" spc="-5" dirty="0">
                <a:latin typeface="Calibri"/>
                <a:cs typeface="Calibri"/>
              </a:rPr>
              <a:t>and the </a:t>
            </a:r>
            <a:r>
              <a:rPr sz="1400" spc="-10" dirty="0">
                <a:latin typeface="Calibri"/>
                <a:cs typeface="Calibri"/>
              </a:rPr>
              <a:t>expected </a:t>
            </a:r>
            <a:r>
              <a:rPr sz="1400" spc="-5" dirty="0">
                <a:latin typeface="Calibri"/>
                <a:cs typeface="Calibri"/>
              </a:rPr>
              <a:t>price of the </a:t>
            </a:r>
            <a:r>
              <a:rPr sz="1400" spc="-10" dirty="0">
                <a:latin typeface="Calibri"/>
                <a:cs typeface="Calibri"/>
              </a:rPr>
              <a:t>share </a:t>
            </a:r>
            <a:r>
              <a:rPr sz="1400" dirty="0">
                <a:latin typeface="Calibri"/>
                <a:cs typeface="Calibri"/>
              </a:rPr>
              <a:t>in </a:t>
            </a:r>
            <a:r>
              <a:rPr sz="1400" spc="-5" dirty="0">
                <a:latin typeface="Calibri"/>
                <a:cs typeface="Calibri"/>
              </a:rPr>
              <a:t>the </a:t>
            </a:r>
            <a:r>
              <a:rPr sz="1400" spc="-10" dirty="0">
                <a:latin typeface="Calibri"/>
                <a:cs typeface="Calibri"/>
              </a:rPr>
              <a:t>next </a:t>
            </a:r>
            <a:r>
              <a:rPr sz="1400" dirty="0">
                <a:latin typeface="Calibri"/>
                <a:cs typeface="Calibri"/>
              </a:rPr>
              <a:t>period. </a:t>
            </a:r>
            <a:r>
              <a:rPr sz="1400" spc="-5" dirty="0">
                <a:latin typeface="Calibri"/>
                <a:cs typeface="Calibri"/>
              </a:rPr>
              <a:t>The price </a:t>
            </a:r>
            <a:r>
              <a:rPr sz="1400" dirty="0">
                <a:latin typeface="Calibri"/>
                <a:cs typeface="Calibri"/>
              </a:rPr>
              <a:t>in </a:t>
            </a:r>
            <a:r>
              <a:rPr sz="1400" spc="-5" dirty="0">
                <a:latin typeface="Calibri"/>
                <a:cs typeface="Calibri"/>
              </a:rPr>
              <a:t>the </a:t>
            </a:r>
            <a:r>
              <a:rPr sz="1400" spc="-10" dirty="0">
                <a:latin typeface="Calibri"/>
                <a:cs typeface="Calibri"/>
              </a:rPr>
              <a:t>next </a:t>
            </a:r>
            <a:r>
              <a:rPr sz="1400" dirty="0">
                <a:latin typeface="Calibri"/>
                <a:cs typeface="Calibri"/>
              </a:rPr>
              <a:t>period is </a:t>
            </a:r>
            <a:r>
              <a:rPr sz="1400" spc="-5" dirty="0">
                <a:latin typeface="Calibri"/>
                <a:cs typeface="Calibri"/>
              </a:rPr>
              <a:t>the  price </a:t>
            </a:r>
            <a:r>
              <a:rPr sz="1400" dirty="0">
                <a:latin typeface="Calibri"/>
                <a:cs typeface="Calibri"/>
              </a:rPr>
              <a:t>an </a:t>
            </a:r>
            <a:r>
              <a:rPr sz="1400" spc="-10" dirty="0">
                <a:latin typeface="Calibri"/>
                <a:cs typeface="Calibri"/>
              </a:rPr>
              <a:t>investor </a:t>
            </a:r>
            <a:r>
              <a:rPr sz="1400" dirty="0">
                <a:latin typeface="Calibri"/>
                <a:cs typeface="Calibri"/>
              </a:rPr>
              <a:t>is willing </a:t>
            </a:r>
            <a:r>
              <a:rPr sz="1400" spc="-10" dirty="0">
                <a:latin typeface="Calibri"/>
                <a:cs typeface="Calibri"/>
              </a:rPr>
              <a:t>to pay to </a:t>
            </a:r>
            <a:r>
              <a:rPr sz="1400" spc="-5" dirty="0">
                <a:latin typeface="Calibri"/>
                <a:cs typeface="Calibri"/>
              </a:rPr>
              <a:t>buy the </a:t>
            </a:r>
            <a:r>
              <a:rPr sz="1400" spc="-10" dirty="0">
                <a:latin typeface="Calibri"/>
                <a:cs typeface="Calibri"/>
              </a:rPr>
              <a:t>share, </a:t>
            </a:r>
            <a:r>
              <a:rPr sz="1400" spc="-5" dirty="0">
                <a:latin typeface="Calibri"/>
                <a:cs typeface="Calibri"/>
              </a:rPr>
              <a:t>just </a:t>
            </a:r>
            <a:r>
              <a:rPr sz="1400" spc="-10" dirty="0">
                <a:latin typeface="Calibri"/>
                <a:cs typeface="Calibri"/>
              </a:rPr>
              <a:t>after </a:t>
            </a:r>
            <a:r>
              <a:rPr sz="1400" spc="-5" dirty="0">
                <a:latin typeface="Calibri"/>
                <a:cs typeface="Calibri"/>
              </a:rPr>
              <a:t>dividends </a:t>
            </a:r>
            <a:r>
              <a:rPr sz="1400" dirty="0">
                <a:latin typeface="Calibri"/>
                <a:cs typeface="Calibri"/>
              </a:rPr>
              <a:t>is </a:t>
            </a:r>
            <a:r>
              <a:rPr sz="1400" spc="-5" dirty="0">
                <a:latin typeface="Calibri"/>
                <a:cs typeface="Calibri"/>
              </a:rPr>
              <a:t>paid out </a:t>
            </a:r>
            <a:r>
              <a:rPr sz="1400" spc="-10" dirty="0">
                <a:latin typeface="Calibri"/>
                <a:cs typeface="Calibri"/>
              </a:rPr>
              <a:t>to </a:t>
            </a:r>
            <a:r>
              <a:rPr sz="1400" spc="-5" dirty="0">
                <a:latin typeface="Calibri"/>
                <a:cs typeface="Calibri"/>
              </a:rPr>
              <a:t>old </a:t>
            </a:r>
            <a:r>
              <a:rPr sz="1400" spc="-20" dirty="0">
                <a:latin typeface="Calibri"/>
                <a:cs typeface="Calibri"/>
              </a:rPr>
              <a:t>shareholder. </a:t>
            </a:r>
            <a:r>
              <a:rPr sz="1400" spc="-5" dirty="0">
                <a:latin typeface="Calibri"/>
                <a:cs typeface="Calibri"/>
              </a:rPr>
              <a:t>The  </a:t>
            </a:r>
            <a:r>
              <a:rPr sz="1400" spc="-10" dirty="0">
                <a:latin typeface="Calibri"/>
                <a:cs typeface="Calibri"/>
              </a:rPr>
              <a:t>investor </a:t>
            </a:r>
            <a:r>
              <a:rPr sz="1400" dirty="0">
                <a:latin typeface="Calibri"/>
                <a:cs typeface="Calibri"/>
              </a:rPr>
              <a:t>in the </a:t>
            </a:r>
            <a:r>
              <a:rPr sz="1400" spc="-10" dirty="0">
                <a:latin typeface="Calibri"/>
                <a:cs typeface="Calibri"/>
              </a:rPr>
              <a:t>next </a:t>
            </a:r>
            <a:r>
              <a:rPr sz="1400" dirty="0">
                <a:latin typeface="Calibri"/>
                <a:cs typeface="Calibri"/>
              </a:rPr>
              <a:t>period will </a:t>
            </a:r>
            <a:r>
              <a:rPr sz="1400" spc="-5" dirty="0">
                <a:latin typeface="Calibri"/>
                <a:cs typeface="Calibri"/>
              </a:rPr>
              <a:t>do the same evaluation </a:t>
            </a:r>
            <a:r>
              <a:rPr sz="1400" dirty="0">
                <a:latin typeface="Calibri"/>
                <a:cs typeface="Calibri"/>
              </a:rPr>
              <a:t>as </a:t>
            </a:r>
            <a:r>
              <a:rPr sz="1400" spc="-5" dirty="0">
                <a:latin typeface="Calibri"/>
                <a:cs typeface="Calibri"/>
              </a:rPr>
              <a:t>the </a:t>
            </a:r>
            <a:r>
              <a:rPr sz="1400" spc="-10" dirty="0">
                <a:latin typeface="Calibri"/>
                <a:cs typeface="Calibri"/>
              </a:rPr>
              <a:t>investor </a:t>
            </a:r>
            <a:r>
              <a:rPr sz="1400" dirty="0">
                <a:latin typeface="Calibri"/>
                <a:cs typeface="Calibri"/>
              </a:rPr>
              <a:t>in this</a:t>
            </a:r>
            <a:r>
              <a:rPr sz="1400" spc="80" dirty="0">
                <a:latin typeface="Calibri"/>
                <a:cs typeface="Calibri"/>
              </a:rPr>
              <a:t> </a:t>
            </a:r>
            <a:r>
              <a:rPr sz="1400" dirty="0">
                <a:latin typeface="Calibri"/>
                <a:cs typeface="Calibri"/>
              </a:rPr>
              <a:t>period:</a:t>
            </a:r>
            <a:endParaRPr sz="1400">
              <a:latin typeface="Calibri"/>
              <a:cs typeface="Calibri"/>
            </a:endParaRPr>
          </a:p>
        </p:txBody>
      </p:sp>
      <p:sp>
        <p:nvSpPr>
          <p:cNvPr id="19" name="object 19"/>
          <p:cNvSpPr txBox="1"/>
          <p:nvPr/>
        </p:nvSpPr>
        <p:spPr>
          <a:xfrm>
            <a:off x="575563" y="5405729"/>
            <a:ext cx="120014"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mbria Math"/>
                <a:cs typeface="Cambria Math"/>
              </a:rPr>
              <a:t>𝑆</a:t>
            </a:r>
            <a:endParaRPr sz="1400">
              <a:latin typeface="Cambria Math"/>
              <a:cs typeface="Cambria Math"/>
            </a:endParaRPr>
          </a:p>
        </p:txBody>
      </p:sp>
      <p:sp>
        <p:nvSpPr>
          <p:cNvPr id="20" name="object 20"/>
          <p:cNvSpPr txBox="1"/>
          <p:nvPr/>
        </p:nvSpPr>
        <p:spPr>
          <a:xfrm>
            <a:off x="657859" y="5491073"/>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1</a:t>
            </a:r>
            <a:endParaRPr sz="1000">
              <a:latin typeface="Cambria Math"/>
              <a:cs typeface="Cambria Math"/>
            </a:endParaRPr>
          </a:p>
        </p:txBody>
      </p:sp>
      <p:sp>
        <p:nvSpPr>
          <p:cNvPr id="21" name="object 21"/>
          <p:cNvSpPr/>
          <p:nvPr/>
        </p:nvSpPr>
        <p:spPr>
          <a:xfrm>
            <a:off x="984503" y="5538978"/>
            <a:ext cx="303530" cy="12700"/>
          </a:xfrm>
          <a:custGeom>
            <a:avLst/>
            <a:gdLst/>
            <a:ahLst/>
            <a:cxnLst/>
            <a:rect l="l" t="t" r="r" b="b"/>
            <a:pathLst>
              <a:path w="303530" h="12700">
                <a:moveTo>
                  <a:pt x="303275" y="0"/>
                </a:moveTo>
                <a:lnTo>
                  <a:pt x="0" y="0"/>
                </a:lnTo>
                <a:lnTo>
                  <a:pt x="0" y="12191"/>
                </a:lnTo>
                <a:lnTo>
                  <a:pt x="303275" y="12191"/>
                </a:lnTo>
                <a:lnTo>
                  <a:pt x="303275" y="0"/>
                </a:lnTo>
                <a:close/>
              </a:path>
            </a:pathLst>
          </a:custGeom>
          <a:solidFill>
            <a:srgbClr val="000000"/>
          </a:solidFill>
        </p:spPr>
        <p:txBody>
          <a:bodyPr wrap="square" lIns="0" tIns="0" rIns="0" bIns="0" rtlCol="0"/>
          <a:lstStyle/>
          <a:p>
            <a:endParaRPr/>
          </a:p>
        </p:txBody>
      </p:sp>
      <p:sp>
        <p:nvSpPr>
          <p:cNvPr id="22" name="object 22"/>
          <p:cNvSpPr/>
          <p:nvPr/>
        </p:nvSpPr>
        <p:spPr>
          <a:xfrm>
            <a:off x="1501139" y="5538978"/>
            <a:ext cx="303530" cy="12700"/>
          </a:xfrm>
          <a:custGeom>
            <a:avLst/>
            <a:gdLst/>
            <a:ahLst/>
            <a:cxnLst/>
            <a:rect l="l" t="t" r="r" b="b"/>
            <a:pathLst>
              <a:path w="303530" h="12700">
                <a:moveTo>
                  <a:pt x="303276" y="0"/>
                </a:moveTo>
                <a:lnTo>
                  <a:pt x="0" y="0"/>
                </a:lnTo>
                <a:lnTo>
                  <a:pt x="0" y="12191"/>
                </a:lnTo>
                <a:lnTo>
                  <a:pt x="303276" y="12191"/>
                </a:lnTo>
                <a:lnTo>
                  <a:pt x="303276" y="0"/>
                </a:lnTo>
                <a:close/>
              </a:path>
            </a:pathLst>
          </a:custGeom>
          <a:solidFill>
            <a:srgbClr val="000000"/>
          </a:solidFill>
        </p:spPr>
        <p:txBody>
          <a:bodyPr wrap="square" lIns="0" tIns="0" rIns="0" bIns="0" rtlCol="0"/>
          <a:lstStyle/>
          <a:p>
            <a:endParaRPr/>
          </a:p>
        </p:txBody>
      </p:sp>
      <p:sp>
        <p:nvSpPr>
          <p:cNvPr id="23" name="object 23"/>
          <p:cNvSpPr txBox="1"/>
          <p:nvPr/>
        </p:nvSpPr>
        <p:spPr>
          <a:xfrm>
            <a:off x="763523" y="5300598"/>
            <a:ext cx="989330" cy="239395"/>
          </a:xfrm>
          <a:prstGeom prst="rect">
            <a:avLst/>
          </a:prstGeom>
        </p:spPr>
        <p:txBody>
          <a:bodyPr vert="horz" wrap="square" lIns="0" tIns="12700" rIns="0" bIns="0" rtlCol="0">
            <a:spAutoFit/>
          </a:bodyPr>
          <a:lstStyle/>
          <a:p>
            <a:pPr marL="38100">
              <a:lnSpc>
                <a:spcPct val="100000"/>
              </a:lnSpc>
              <a:spcBef>
                <a:spcPts val="100"/>
              </a:spcBef>
            </a:pPr>
            <a:r>
              <a:rPr sz="2100" baseline="-33730" dirty="0">
                <a:latin typeface="Cambria Math"/>
                <a:cs typeface="Cambria Math"/>
              </a:rPr>
              <a:t>= </a:t>
            </a:r>
            <a:r>
              <a:rPr sz="1000" spc="25" dirty="0">
                <a:latin typeface="Cambria Math"/>
                <a:cs typeface="Cambria Math"/>
              </a:rPr>
              <a:t>𝐷𝑖𝑣</a:t>
            </a:r>
            <a:r>
              <a:rPr sz="1275" spc="37" baseline="-13071" dirty="0">
                <a:latin typeface="Cambria Math"/>
                <a:cs typeface="Cambria Math"/>
              </a:rPr>
              <a:t>2 </a:t>
            </a:r>
            <a:r>
              <a:rPr sz="2100" baseline="-33730" dirty="0">
                <a:latin typeface="Cambria Math"/>
                <a:cs typeface="Cambria Math"/>
              </a:rPr>
              <a:t>+</a:t>
            </a:r>
            <a:r>
              <a:rPr sz="2100" spc="292" baseline="-33730" dirty="0">
                <a:latin typeface="Cambria Math"/>
                <a:cs typeface="Cambria Math"/>
              </a:rPr>
              <a:t> </a:t>
            </a:r>
            <a:r>
              <a:rPr sz="1000" spc="5" dirty="0">
                <a:latin typeface="Cambria Math"/>
                <a:cs typeface="Cambria Math"/>
              </a:rPr>
              <a:t>𝑆</a:t>
            </a:r>
            <a:r>
              <a:rPr sz="1275" spc="7" baseline="-13071" dirty="0">
                <a:latin typeface="Cambria Math"/>
                <a:cs typeface="Cambria Math"/>
              </a:rPr>
              <a:t>2</a:t>
            </a:r>
            <a:endParaRPr sz="1275" baseline="-13071">
              <a:latin typeface="Cambria Math"/>
              <a:cs typeface="Cambria Math"/>
            </a:endParaRPr>
          </a:p>
        </p:txBody>
      </p:sp>
      <p:sp>
        <p:nvSpPr>
          <p:cNvPr id="24" name="object 24"/>
          <p:cNvSpPr txBox="1"/>
          <p:nvPr/>
        </p:nvSpPr>
        <p:spPr>
          <a:xfrm>
            <a:off x="946708" y="5544413"/>
            <a:ext cx="892810" cy="180975"/>
          </a:xfrm>
          <a:prstGeom prst="rect">
            <a:avLst/>
          </a:prstGeom>
        </p:spPr>
        <p:txBody>
          <a:bodyPr vert="horz" wrap="square" lIns="0" tIns="15240" rIns="0" bIns="0" rtlCol="0">
            <a:spAutoFit/>
          </a:bodyPr>
          <a:lstStyle/>
          <a:p>
            <a:pPr marL="38100">
              <a:lnSpc>
                <a:spcPct val="100000"/>
              </a:lnSpc>
              <a:spcBef>
                <a:spcPts val="120"/>
              </a:spcBef>
              <a:tabLst>
                <a:tab pos="554355" algn="l"/>
              </a:tabLst>
            </a:pPr>
            <a:r>
              <a:rPr sz="1000" spc="25" dirty="0">
                <a:latin typeface="Cambria Math"/>
                <a:cs typeface="Cambria Math"/>
              </a:rPr>
              <a:t>1+𝑘</a:t>
            </a:r>
            <a:r>
              <a:rPr sz="1275" spc="37" baseline="-13071" dirty="0">
                <a:latin typeface="Cambria Math"/>
                <a:cs typeface="Cambria Math"/>
              </a:rPr>
              <a:t>𝑠	</a:t>
            </a:r>
            <a:r>
              <a:rPr sz="1000" spc="25" dirty="0">
                <a:latin typeface="Cambria Math"/>
                <a:cs typeface="Cambria Math"/>
              </a:rPr>
              <a:t>1+𝑘</a:t>
            </a:r>
            <a:r>
              <a:rPr sz="1275" spc="37" baseline="-13071" dirty="0">
                <a:latin typeface="Cambria Math"/>
                <a:cs typeface="Cambria Math"/>
              </a:rPr>
              <a:t>𝑠</a:t>
            </a:r>
            <a:endParaRPr sz="1275" baseline="-13071">
              <a:latin typeface="Cambria Math"/>
              <a:cs typeface="Cambria Math"/>
            </a:endParaRPr>
          </a:p>
        </p:txBody>
      </p:sp>
      <p:sp>
        <p:nvSpPr>
          <p:cNvPr id="25" name="object 25"/>
          <p:cNvSpPr txBox="1"/>
          <p:nvPr/>
        </p:nvSpPr>
        <p:spPr>
          <a:xfrm>
            <a:off x="2364994" y="5405729"/>
            <a:ext cx="22352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a:t>
            </a:r>
            <a:r>
              <a:rPr sz="1400" dirty="0">
                <a:latin typeface="Calibri"/>
                <a:cs typeface="Calibri"/>
              </a:rPr>
              <a:t>2)</a:t>
            </a:r>
            <a:endParaRPr sz="14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sz="3100" dirty="0" smtClean="0"/>
              <a:t>The Parts to the Financial System</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Money. Money is used as a medium to buy goods &amp; services.</a:t>
            </a:r>
          </a:p>
          <a:p>
            <a:r>
              <a:rPr lang="en-US" dirty="0" smtClean="0"/>
              <a:t>Financial Instruments. Financial Instruments are formal obligations that entitle one party to receive payments or a share of assets from another party.</a:t>
            </a:r>
          </a:p>
          <a:p>
            <a:r>
              <a:rPr lang="en-US" dirty="0" smtClean="0"/>
              <a:t>Financial Markets. </a:t>
            </a:r>
          </a:p>
          <a:p>
            <a:r>
              <a:rPr lang="en-US" dirty="0" smtClean="0"/>
              <a:t>Financial Institutions.</a:t>
            </a:r>
          </a:p>
          <a:p>
            <a:r>
              <a:rPr lang="en-US" dirty="0" smtClean="0"/>
              <a:t>Central Banks.</a:t>
            </a:r>
            <a:endParaRPr lang="en-US" dirty="0"/>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1" y="350977"/>
            <a:ext cx="3635882" cy="697230"/>
          </a:xfrm>
          <a:prstGeom prst="rect">
            <a:avLst/>
          </a:prstGeom>
        </p:spPr>
        <p:txBody>
          <a:bodyPr vert="horz" wrap="square" lIns="0" tIns="13335" rIns="0" bIns="0" rtlCol="0">
            <a:spAutoFit/>
          </a:bodyPr>
          <a:lstStyle/>
          <a:p>
            <a:pPr marL="12700">
              <a:lnSpc>
                <a:spcPct val="100000"/>
              </a:lnSpc>
              <a:spcBef>
                <a:spcPts val="105"/>
              </a:spcBef>
            </a:pPr>
            <a:r>
              <a:rPr sz="4400" spc="-5" smtClean="0"/>
              <a:t>Continue</a:t>
            </a:r>
            <a:endParaRPr sz="4400"/>
          </a:p>
        </p:txBody>
      </p:sp>
      <p:sp>
        <p:nvSpPr>
          <p:cNvPr id="3" name="object 3"/>
          <p:cNvSpPr txBox="1"/>
          <p:nvPr/>
        </p:nvSpPr>
        <p:spPr>
          <a:xfrm>
            <a:off x="535940" y="1179702"/>
            <a:ext cx="8047990"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The price </a:t>
            </a:r>
            <a:r>
              <a:rPr sz="1400" spc="-10" dirty="0">
                <a:latin typeface="Calibri"/>
                <a:cs typeface="Calibri"/>
              </a:rPr>
              <a:t>for </a:t>
            </a:r>
            <a:r>
              <a:rPr sz="1400" spc="-5" dirty="0">
                <a:latin typeface="Calibri"/>
                <a:cs typeface="Calibri"/>
              </a:rPr>
              <a:t>the share </a:t>
            </a:r>
            <a:r>
              <a:rPr sz="1400" dirty="0">
                <a:latin typeface="Calibri"/>
                <a:cs typeface="Calibri"/>
              </a:rPr>
              <a:t>in period 2 will </a:t>
            </a:r>
            <a:r>
              <a:rPr sz="1400" spc="-5" dirty="0">
                <a:latin typeface="Calibri"/>
                <a:cs typeface="Calibri"/>
              </a:rPr>
              <a:t>than be determined </a:t>
            </a:r>
            <a:r>
              <a:rPr sz="1400" spc="-10" dirty="0">
                <a:latin typeface="Calibri"/>
                <a:cs typeface="Calibri"/>
              </a:rPr>
              <a:t>by </a:t>
            </a:r>
            <a:r>
              <a:rPr sz="1400" spc="-5" dirty="0">
                <a:latin typeface="Calibri"/>
                <a:cs typeface="Calibri"/>
              </a:rPr>
              <a:t>the dividend </a:t>
            </a:r>
            <a:r>
              <a:rPr sz="1400" dirty="0">
                <a:latin typeface="Calibri"/>
                <a:cs typeface="Calibri"/>
              </a:rPr>
              <a:t>in period 3 and </a:t>
            </a:r>
            <a:r>
              <a:rPr sz="1400" spc="-5" dirty="0">
                <a:latin typeface="Calibri"/>
                <a:cs typeface="Calibri"/>
              </a:rPr>
              <a:t>the price </a:t>
            </a:r>
            <a:r>
              <a:rPr sz="1400" dirty="0">
                <a:latin typeface="Calibri"/>
                <a:cs typeface="Calibri"/>
              </a:rPr>
              <a:t>in period</a:t>
            </a:r>
            <a:r>
              <a:rPr sz="1400" spc="150" dirty="0">
                <a:latin typeface="Calibri"/>
                <a:cs typeface="Calibri"/>
              </a:rPr>
              <a:t> </a:t>
            </a:r>
            <a:r>
              <a:rPr sz="1400" dirty="0">
                <a:latin typeface="Calibri"/>
                <a:cs typeface="Calibri"/>
              </a:rPr>
              <a:t>3</a:t>
            </a:r>
            <a:endParaRPr sz="1400">
              <a:latin typeface="Calibri"/>
              <a:cs typeface="Calibri"/>
            </a:endParaRPr>
          </a:p>
        </p:txBody>
      </p:sp>
      <p:sp>
        <p:nvSpPr>
          <p:cNvPr id="4" name="object 4"/>
          <p:cNvSpPr txBox="1"/>
          <p:nvPr/>
        </p:nvSpPr>
        <p:spPr>
          <a:xfrm>
            <a:off x="3887851" y="1801749"/>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2</a:t>
            </a:r>
            <a:endParaRPr sz="1000">
              <a:latin typeface="Cambria Math"/>
              <a:cs typeface="Cambria Math"/>
            </a:endParaRPr>
          </a:p>
        </p:txBody>
      </p:sp>
      <p:sp>
        <p:nvSpPr>
          <p:cNvPr id="5" name="object 5"/>
          <p:cNvSpPr txBox="1"/>
          <p:nvPr/>
        </p:nvSpPr>
        <p:spPr>
          <a:xfrm>
            <a:off x="3800983" y="1716405"/>
            <a:ext cx="37655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mbria Math"/>
                <a:cs typeface="Cambria Math"/>
              </a:rPr>
              <a:t>𝑆</a:t>
            </a:r>
            <a:r>
              <a:rPr sz="1400" spc="265" dirty="0">
                <a:latin typeface="Cambria Math"/>
                <a:cs typeface="Cambria Math"/>
              </a:rPr>
              <a:t> </a:t>
            </a:r>
            <a:r>
              <a:rPr sz="1400" dirty="0">
                <a:latin typeface="Cambria Math"/>
                <a:cs typeface="Cambria Math"/>
              </a:rPr>
              <a:t>=</a:t>
            </a:r>
            <a:endParaRPr sz="1400">
              <a:latin typeface="Cambria Math"/>
              <a:cs typeface="Cambria Math"/>
            </a:endParaRPr>
          </a:p>
        </p:txBody>
      </p:sp>
      <p:sp>
        <p:nvSpPr>
          <p:cNvPr id="6" name="object 6"/>
          <p:cNvSpPr/>
          <p:nvPr/>
        </p:nvSpPr>
        <p:spPr>
          <a:xfrm>
            <a:off x="4213859" y="1850516"/>
            <a:ext cx="483234" cy="12700"/>
          </a:xfrm>
          <a:custGeom>
            <a:avLst/>
            <a:gdLst/>
            <a:ahLst/>
            <a:cxnLst/>
            <a:rect l="l" t="t" r="r" b="b"/>
            <a:pathLst>
              <a:path w="483235" h="12700">
                <a:moveTo>
                  <a:pt x="483108" y="0"/>
                </a:moveTo>
                <a:lnTo>
                  <a:pt x="0" y="0"/>
                </a:lnTo>
                <a:lnTo>
                  <a:pt x="0" y="12192"/>
                </a:lnTo>
                <a:lnTo>
                  <a:pt x="483108" y="12192"/>
                </a:lnTo>
                <a:lnTo>
                  <a:pt x="483108" y="0"/>
                </a:lnTo>
                <a:close/>
              </a:path>
            </a:pathLst>
          </a:custGeom>
          <a:solidFill>
            <a:srgbClr val="000000"/>
          </a:solidFill>
        </p:spPr>
        <p:txBody>
          <a:bodyPr wrap="square" lIns="0" tIns="0" rIns="0" bIns="0" rtlCol="0"/>
          <a:lstStyle/>
          <a:p>
            <a:endParaRPr/>
          </a:p>
        </p:txBody>
      </p:sp>
      <p:sp>
        <p:nvSpPr>
          <p:cNvPr id="7" name="object 7"/>
          <p:cNvSpPr txBox="1"/>
          <p:nvPr/>
        </p:nvSpPr>
        <p:spPr>
          <a:xfrm>
            <a:off x="4723003" y="1716405"/>
            <a:ext cx="15875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mbria Math"/>
                <a:cs typeface="Cambria Math"/>
              </a:rPr>
              <a:t>+</a:t>
            </a:r>
            <a:endParaRPr sz="1400">
              <a:latin typeface="Cambria Math"/>
              <a:cs typeface="Cambria Math"/>
            </a:endParaRPr>
          </a:p>
        </p:txBody>
      </p:sp>
      <p:sp>
        <p:nvSpPr>
          <p:cNvPr id="8" name="object 8"/>
          <p:cNvSpPr/>
          <p:nvPr/>
        </p:nvSpPr>
        <p:spPr>
          <a:xfrm>
            <a:off x="4908803" y="1850516"/>
            <a:ext cx="483234" cy="12700"/>
          </a:xfrm>
          <a:custGeom>
            <a:avLst/>
            <a:gdLst/>
            <a:ahLst/>
            <a:cxnLst/>
            <a:rect l="l" t="t" r="r" b="b"/>
            <a:pathLst>
              <a:path w="483235" h="12700">
                <a:moveTo>
                  <a:pt x="483108" y="0"/>
                </a:moveTo>
                <a:lnTo>
                  <a:pt x="0" y="0"/>
                </a:lnTo>
                <a:lnTo>
                  <a:pt x="0" y="12192"/>
                </a:lnTo>
                <a:lnTo>
                  <a:pt x="483108" y="12192"/>
                </a:lnTo>
                <a:lnTo>
                  <a:pt x="483108" y="0"/>
                </a:lnTo>
                <a:close/>
              </a:path>
            </a:pathLst>
          </a:custGeom>
          <a:solidFill>
            <a:srgbClr val="000000"/>
          </a:solidFill>
        </p:spPr>
        <p:txBody>
          <a:bodyPr wrap="square" lIns="0" tIns="0" rIns="0" bIns="0" rtlCol="0"/>
          <a:lstStyle/>
          <a:p>
            <a:endParaRPr/>
          </a:p>
        </p:txBody>
      </p:sp>
      <p:sp>
        <p:nvSpPr>
          <p:cNvPr id="9" name="object 9"/>
          <p:cNvSpPr txBox="1"/>
          <p:nvPr/>
        </p:nvSpPr>
        <p:spPr>
          <a:xfrm>
            <a:off x="4226178" y="1580769"/>
            <a:ext cx="1053465" cy="239395"/>
          </a:xfrm>
          <a:prstGeom prst="rect">
            <a:avLst/>
          </a:prstGeom>
        </p:spPr>
        <p:txBody>
          <a:bodyPr vert="horz" wrap="square" lIns="0" tIns="13335" rIns="0" bIns="0" rtlCol="0">
            <a:spAutoFit/>
          </a:bodyPr>
          <a:lstStyle/>
          <a:p>
            <a:pPr marL="50800">
              <a:lnSpc>
                <a:spcPct val="100000"/>
              </a:lnSpc>
              <a:spcBef>
                <a:spcPts val="105"/>
              </a:spcBef>
              <a:tabLst>
                <a:tab pos="840105" algn="l"/>
              </a:tabLst>
            </a:pPr>
            <a:r>
              <a:rPr sz="1400" spc="5" dirty="0">
                <a:latin typeface="Cambria Math"/>
                <a:cs typeface="Cambria Math"/>
              </a:rPr>
              <a:t>𝐷𝑖𝑣</a:t>
            </a:r>
            <a:r>
              <a:rPr sz="1500" spc="7" baseline="-16666" dirty="0">
                <a:latin typeface="Cambria Math"/>
                <a:cs typeface="Cambria Math"/>
              </a:rPr>
              <a:t>3	</a:t>
            </a:r>
            <a:r>
              <a:rPr sz="1400" spc="-15" dirty="0">
                <a:latin typeface="Cambria Math"/>
                <a:cs typeface="Cambria Math"/>
              </a:rPr>
              <a:t>𝑆</a:t>
            </a:r>
            <a:r>
              <a:rPr sz="1500" spc="-22" baseline="-16666" dirty="0">
                <a:latin typeface="Cambria Math"/>
                <a:cs typeface="Cambria Math"/>
              </a:rPr>
              <a:t>3</a:t>
            </a:r>
            <a:endParaRPr sz="1500" baseline="-16666">
              <a:latin typeface="Cambria Math"/>
              <a:cs typeface="Cambria Math"/>
            </a:endParaRPr>
          </a:p>
        </p:txBody>
      </p:sp>
      <p:sp>
        <p:nvSpPr>
          <p:cNvPr id="10" name="object 10"/>
          <p:cNvSpPr txBox="1"/>
          <p:nvPr/>
        </p:nvSpPr>
        <p:spPr>
          <a:xfrm>
            <a:off x="4176395" y="1835276"/>
            <a:ext cx="1244600" cy="239395"/>
          </a:xfrm>
          <a:prstGeom prst="rect">
            <a:avLst/>
          </a:prstGeom>
        </p:spPr>
        <p:txBody>
          <a:bodyPr vert="horz" wrap="square" lIns="0" tIns="13335" rIns="0" bIns="0" rtlCol="0">
            <a:spAutoFit/>
          </a:bodyPr>
          <a:lstStyle/>
          <a:p>
            <a:pPr marL="38100">
              <a:lnSpc>
                <a:spcPct val="100000"/>
              </a:lnSpc>
              <a:spcBef>
                <a:spcPts val="105"/>
              </a:spcBef>
              <a:tabLst>
                <a:tab pos="732790" algn="l"/>
              </a:tabLst>
            </a:pPr>
            <a:r>
              <a:rPr sz="1400" dirty="0">
                <a:latin typeface="Cambria Math"/>
                <a:cs typeface="Cambria Math"/>
              </a:rPr>
              <a:t>1</a:t>
            </a:r>
            <a:r>
              <a:rPr sz="1400" spc="-10" dirty="0">
                <a:latin typeface="Cambria Math"/>
                <a:cs typeface="Cambria Math"/>
              </a:rPr>
              <a:t> </a:t>
            </a:r>
            <a:r>
              <a:rPr sz="1400" dirty="0">
                <a:latin typeface="Cambria Math"/>
                <a:cs typeface="Cambria Math"/>
              </a:rPr>
              <a:t>+</a:t>
            </a:r>
            <a:r>
              <a:rPr sz="1400" spc="15" dirty="0">
                <a:latin typeface="Cambria Math"/>
                <a:cs typeface="Cambria Math"/>
              </a:rPr>
              <a:t> 𝑘</a:t>
            </a:r>
            <a:r>
              <a:rPr sz="1500" spc="22" baseline="-16666" dirty="0">
                <a:latin typeface="Cambria Math"/>
                <a:cs typeface="Cambria Math"/>
              </a:rPr>
              <a:t>𝑠	</a:t>
            </a:r>
            <a:r>
              <a:rPr sz="1400" dirty="0">
                <a:latin typeface="Cambria Math"/>
                <a:cs typeface="Cambria Math"/>
              </a:rPr>
              <a:t>1 +</a:t>
            </a:r>
            <a:r>
              <a:rPr sz="1400" spc="-55" dirty="0">
                <a:latin typeface="Cambria Math"/>
                <a:cs typeface="Cambria Math"/>
              </a:rPr>
              <a:t> </a:t>
            </a:r>
            <a:r>
              <a:rPr sz="1400" spc="15" dirty="0">
                <a:latin typeface="Cambria Math"/>
                <a:cs typeface="Cambria Math"/>
              </a:rPr>
              <a:t>𝑘</a:t>
            </a:r>
            <a:r>
              <a:rPr sz="1500" spc="22" baseline="-16666" dirty="0">
                <a:latin typeface="Cambria Math"/>
                <a:cs typeface="Cambria Math"/>
              </a:rPr>
              <a:t>𝑠</a:t>
            </a:r>
            <a:endParaRPr sz="1500" baseline="-16666">
              <a:latin typeface="Cambria Math"/>
              <a:cs typeface="Cambria Math"/>
            </a:endParaRPr>
          </a:p>
        </p:txBody>
      </p:sp>
      <p:sp>
        <p:nvSpPr>
          <p:cNvPr id="11" name="object 11"/>
          <p:cNvSpPr txBox="1"/>
          <p:nvPr/>
        </p:nvSpPr>
        <p:spPr>
          <a:xfrm>
            <a:off x="535940" y="2257425"/>
            <a:ext cx="8061959" cy="581025"/>
          </a:xfrm>
          <a:prstGeom prst="rect">
            <a:avLst/>
          </a:prstGeom>
        </p:spPr>
        <p:txBody>
          <a:bodyPr vert="horz" wrap="square" lIns="0" tIns="54610" rIns="0" bIns="0" rtlCol="0">
            <a:spAutoFit/>
          </a:bodyPr>
          <a:lstStyle/>
          <a:p>
            <a:pPr marL="12700" marR="5080">
              <a:lnSpc>
                <a:spcPts val="1340"/>
              </a:lnSpc>
              <a:spcBef>
                <a:spcPts val="430"/>
              </a:spcBef>
            </a:pPr>
            <a:r>
              <a:rPr sz="1400" spc="-25" dirty="0">
                <a:latin typeface="Calibri"/>
                <a:cs typeface="Calibri"/>
              </a:rPr>
              <a:t>We </a:t>
            </a:r>
            <a:r>
              <a:rPr sz="1400" spc="-5" dirty="0">
                <a:latin typeface="Calibri"/>
                <a:cs typeface="Calibri"/>
              </a:rPr>
              <a:t>can </a:t>
            </a:r>
            <a:r>
              <a:rPr sz="1400" spc="-10" dirty="0">
                <a:latin typeface="Calibri"/>
                <a:cs typeface="Calibri"/>
              </a:rPr>
              <a:t>go </a:t>
            </a:r>
            <a:r>
              <a:rPr sz="1400" spc="-5" dirty="0">
                <a:latin typeface="Calibri"/>
                <a:cs typeface="Calibri"/>
              </a:rPr>
              <a:t>on write the price </a:t>
            </a:r>
            <a:r>
              <a:rPr sz="1400" dirty="0">
                <a:latin typeface="Calibri"/>
                <a:cs typeface="Calibri"/>
              </a:rPr>
              <a:t>in period 4 </a:t>
            </a:r>
            <a:r>
              <a:rPr sz="1400" spc="-5" dirty="0">
                <a:latin typeface="Calibri"/>
                <a:cs typeface="Calibri"/>
              </a:rPr>
              <a:t>and </a:t>
            </a:r>
            <a:r>
              <a:rPr sz="1400" dirty="0">
                <a:latin typeface="Calibri"/>
                <a:cs typeface="Calibri"/>
              </a:rPr>
              <a:t>5 </a:t>
            </a:r>
            <a:r>
              <a:rPr sz="1400" spc="-10" dirty="0">
                <a:latin typeface="Calibri"/>
                <a:cs typeface="Calibri"/>
              </a:rPr>
              <a:t>etc. </a:t>
            </a:r>
            <a:r>
              <a:rPr sz="1400" dirty="0">
                <a:latin typeface="Calibri"/>
                <a:cs typeface="Calibri"/>
              </a:rPr>
              <a:t>in </a:t>
            </a:r>
            <a:r>
              <a:rPr sz="1400" spc="-5" dirty="0">
                <a:latin typeface="Calibri"/>
                <a:cs typeface="Calibri"/>
              </a:rPr>
              <a:t>the same </a:t>
            </a:r>
            <a:r>
              <a:rPr sz="1400" spc="-35" dirty="0">
                <a:latin typeface="Calibri"/>
                <a:cs typeface="Calibri"/>
              </a:rPr>
              <a:t>way. </a:t>
            </a:r>
            <a:r>
              <a:rPr sz="1400" spc="-5" dirty="0">
                <a:latin typeface="Calibri"/>
                <a:cs typeface="Calibri"/>
              </a:rPr>
              <a:t>By working </a:t>
            </a:r>
            <a:r>
              <a:rPr sz="1400" spc="-10" dirty="0">
                <a:latin typeface="Calibri"/>
                <a:cs typeface="Calibri"/>
              </a:rPr>
              <a:t>backwards </a:t>
            </a:r>
            <a:r>
              <a:rPr sz="1400" spc="-5" dirty="0">
                <a:latin typeface="Calibri"/>
                <a:cs typeface="Calibri"/>
              </a:rPr>
              <a:t>and replacing  formula </a:t>
            </a:r>
            <a:r>
              <a:rPr sz="1400" dirty="0">
                <a:latin typeface="Calibri"/>
                <a:cs typeface="Calibri"/>
              </a:rPr>
              <a:t>3 in </a:t>
            </a:r>
            <a:r>
              <a:rPr sz="1400" spc="-5" dirty="0">
                <a:latin typeface="Calibri"/>
                <a:cs typeface="Calibri"/>
              </a:rPr>
              <a:t>formula </a:t>
            </a:r>
            <a:r>
              <a:rPr sz="1400" dirty="0">
                <a:latin typeface="Calibri"/>
                <a:cs typeface="Calibri"/>
              </a:rPr>
              <a:t>2, </a:t>
            </a:r>
            <a:r>
              <a:rPr sz="1400" spc="-5" dirty="0">
                <a:latin typeface="Calibri"/>
                <a:cs typeface="Calibri"/>
              </a:rPr>
              <a:t>and than </a:t>
            </a:r>
            <a:r>
              <a:rPr sz="1400" dirty="0">
                <a:latin typeface="Calibri"/>
                <a:cs typeface="Calibri"/>
              </a:rPr>
              <a:t>all </a:t>
            </a:r>
            <a:r>
              <a:rPr sz="1400" spc="-5" dirty="0">
                <a:latin typeface="Calibri"/>
                <a:cs typeface="Calibri"/>
              </a:rPr>
              <a:t>this </a:t>
            </a:r>
            <a:r>
              <a:rPr sz="1400" dirty="0">
                <a:latin typeface="Calibri"/>
                <a:cs typeface="Calibri"/>
              </a:rPr>
              <a:t>in </a:t>
            </a:r>
            <a:r>
              <a:rPr sz="1400" spc="-5" dirty="0">
                <a:latin typeface="Calibri"/>
                <a:cs typeface="Calibri"/>
              </a:rPr>
              <a:t>formula </a:t>
            </a:r>
            <a:r>
              <a:rPr sz="1400" dirty="0">
                <a:latin typeface="Calibri"/>
                <a:cs typeface="Calibri"/>
              </a:rPr>
              <a:t>1 </a:t>
            </a:r>
            <a:r>
              <a:rPr sz="1400" spc="-5" dirty="0">
                <a:latin typeface="Calibri"/>
                <a:cs typeface="Calibri"/>
              </a:rPr>
              <a:t>we </a:t>
            </a:r>
            <a:r>
              <a:rPr sz="1400" dirty="0">
                <a:latin typeface="Calibri"/>
                <a:cs typeface="Calibri"/>
              </a:rPr>
              <a:t>will </a:t>
            </a:r>
            <a:r>
              <a:rPr sz="1400" spc="-15" dirty="0">
                <a:latin typeface="Calibri"/>
                <a:cs typeface="Calibri"/>
              </a:rPr>
              <a:t>have </a:t>
            </a:r>
            <a:r>
              <a:rPr sz="1400" dirty="0">
                <a:latin typeface="Calibri"/>
                <a:cs typeface="Calibri"/>
              </a:rPr>
              <a:t>the </a:t>
            </a:r>
            <a:r>
              <a:rPr sz="1400" spc="-5" dirty="0">
                <a:latin typeface="Calibri"/>
                <a:cs typeface="Calibri"/>
              </a:rPr>
              <a:t>following expression </a:t>
            </a:r>
            <a:r>
              <a:rPr sz="1400" spc="-10" dirty="0">
                <a:latin typeface="Calibri"/>
                <a:cs typeface="Calibri"/>
              </a:rPr>
              <a:t>for </a:t>
            </a:r>
            <a:r>
              <a:rPr sz="1400" spc="-5" dirty="0">
                <a:latin typeface="Calibri"/>
                <a:cs typeface="Calibri"/>
              </a:rPr>
              <a:t>the share price </a:t>
            </a:r>
            <a:r>
              <a:rPr sz="1400" dirty="0">
                <a:latin typeface="Calibri"/>
                <a:cs typeface="Calibri"/>
              </a:rPr>
              <a:t>in  period</a:t>
            </a:r>
            <a:r>
              <a:rPr sz="1400" spc="-10" dirty="0">
                <a:latin typeface="Calibri"/>
                <a:cs typeface="Calibri"/>
              </a:rPr>
              <a:t> </a:t>
            </a:r>
            <a:r>
              <a:rPr sz="1400" dirty="0">
                <a:latin typeface="Calibri"/>
                <a:cs typeface="Calibri"/>
              </a:rPr>
              <a:t>=</a:t>
            </a:r>
            <a:endParaRPr sz="1400">
              <a:latin typeface="Calibri"/>
              <a:cs typeface="Calibri"/>
            </a:endParaRPr>
          </a:p>
        </p:txBody>
      </p:sp>
      <p:sp>
        <p:nvSpPr>
          <p:cNvPr id="12" name="object 12"/>
          <p:cNvSpPr txBox="1"/>
          <p:nvPr/>
        </p:nvSpPr>
        <p:spPr>
          <a:xfrm>
            <a:off x="2848101" y="3220974"/>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0</a:t>
            </a:r>
            <a:endParaRPr sz="1000">
              <a:latin typeface="Cambria Math"/>
              <a:cs typeface="Cambria Math"/>
            </a:endParaRPr>
          </a:p>
        </p:txBody>
      </p:sp>
      <p:sp>
        <p:nvSpPr>
          <p:cNvPr id="13" name="object 13"/>
          <p:cNvSpPr txBox="1"/>
          <p:nvPr/>
        </p:nvSpPr>
        <p:spPr>
          <a:xfrm>
            <a:off x="2761233" y="3135630"/>
            <a:ext cx="37719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mbria Math"/>
                <a:cs typeface="Cambria Math"/>
              </a:rPr>
              <a:t>𝑆</a:t>
            </a:r>
            <a:r>
              <a:rPr sz="1400" spc="270" dirty="0">
                <a:latin typeface="Cambria Math"/>
                <a:cs typeface="Cambria Math"/>
              </a:rPr>
              <a:t> </a:t>
            </a:r>
            <a:r>
              <a:rPr sz="1400" dirty="0">
                <a:latin typeface="Cambria Math"/>
                <a:cs typeface="Cambria Math"/>
              </a:rPr>
              <a:t>=</a:t>
            </a:r>
            <a:endParaRPr sz="1400">
              <a:latin typeface="Cambria Math"/>
              <a:cs typeface="Cambria Math"/>
            </a:endParaRPr>
          </a:p>
        </p:txBody>
      </p:sp>
      <p:sp>
        <p:nvSpPr>
          <p:cNvPr id="14" name="object 14"/>
          <p:cNvSpPr/>
          <p:nvPr/>
        </p:nvSpPr>
        <p:spPr>
          <a:xfrm>
            <a:off x="3174492" y="3269361"/>
            <a:ext cx="483234" cy="12700"/>
          </a:xfrm>
          <a:custGeom>
            <a:avLst/>
            <a:gdLst/>
            <a:ahLst/>
            <a:cxnLst/>
            <a:rect l="l" t="t" r="r" b="b"/>
            <a:pathLst>
              <a:path w="483235" h="12700">
                <a:moveTo>
                  <a:pt x="483107" y="0"/>
                </a:moveTo>
                <a:lnTo>
                  <a:pt x="0" y="0"/>
                </a:lnTo>
                <a:lnTo>
                  <a:pt x="0" y="12191"/>
                </a:lnTo>
                <a:lnTo>
                  <a:pt x="483107" y="12191"/>
                </a:lnTo>
                <a:lnTo>
                  <a:pt x="483107" y="0"/>
                </a:lnTo>
                <a:close/>
              </a:path>
            </a:pathLst>
          </a:custGeom>
          <a:solidFill>
            <a:srgbClr val="000000"/>
          </a:solidFill>
        </p:spPr>
        <p:txBody>
          <a:bodyPr wrap="square" lIns="0" tIns="0" rIns="0" bIns="0" rtlCol="0"/>
          <a:lstStyle/>
          <a:p>
            <a:endParaRPr/>
          </a:p>
        </p:txBody>
      </p:sp>
      <p:sp>
        <p:nvSpPr>
          <p:cNvPr id="15" name="object 15"/>
          <p:cNvSpPr/>
          <p:nvPr/>
        </p:nvSpPr>
        <p:spPr>
          <a:xfrm>
            <a:off x="3869435" y="3269361"/>
            <a:ext cx="711835" cy="12700"/>
          </a:xfrm>
          <a:custGeom>
            <a:avLst/>
            <a:gdLst/>
            <a:ahLst/>
            <a:cxnLst/>
            <a:rect l="l" t="t" r="r" b="b"/>
            <a:pathLst>
              <a:path w="711835" h="12700">
                <a:moveTo>
                  <a:pt x="711708" y="0"/>
                </a:moveTo>
                <a:lnTo>
                  <a:pt x="0" y="0"/>
                </a:lnTo>
                <a:lnTo>
                  <a:pt x="0" y="12191"/>
                </a:lnTo>
                <a:lnTo>
                  <a:pt x="711708" y="12191"/>
                </a:lnTo>
                <a:lnTo>
                  <a:pt x="711708" y="0"/>
                </a:lnTo>
                <a:close/>
              </a:path>
            </a:pathLst>
          </a:custGeom>
          <a:solidFill>
            <a:srgbClr val="000000"/>
          </a:solidFill>
        </p:spPr>
        <p:txBody>
          <a:bodyPr wrap="square" lIns="0" tIns="0" rIns="0" bIns="0" rtlCol="0"/>
          <a:lstStyle/>
          <a:p>
            <a:endParaRPr/>
          </a:p>
        </p:txBody>
      </p:sp>
      <p:sp>
        <p:nvSpPr>
          <p:cNvPr id="16" name="object 16"/>
          <p:cNvSpPr txBox="1"/>
          <p:nvPr/>
        </p:nvSpPr>
        <p:spPr>
          <a:xfrm>
            <a:off x="3189858" y="2999994"/>
            <a:ext cx="1259205" cy="239395"/>
          </a:xfrm>
          <a:prstGeom prst="rect">
            <a:avLst/>
          </a:prstGeom>
        </p:spPr>
        <p:txBody>
          <a:bodyPr vert="horz" wrap="square" lIns="0" tIns="13335" rIns="0" bIns="0" rtlCol="0">
            <a:spAutoFit/>
          </a:bodyPr>
          <a:lstStyle/>
          <a:p>
            <a:pPr marL="50800">
              <a:lnSpc>
                <a:spcPct val="100000"/>
              </a:lnSpc>
              <a:spcBef>
                <a:spcPts val="105"/>
              </a:spcBef>
              <a:tabLst>
                <a:tab pos="856615" algn="l"/>
              </a:tabLst>
            </a:pPr>
            <a:r>
              <a:rPr sz="1400" spc="-5" dirty="0">
                <a:latin typeface="Cambria Math"/>
                <a:cs typeface="Cambria Math"/>
              </a:rPr>
              <a:t>𝐷𝑖𝑣</a:t>
            </a:r>
            <a:r>
              <a:rPr sz="1500" spc="-7" baseline="-16666" dirty="0">
                <a:latin typeface="Cambria Math"/>
                <a:cs typeface="Cambria Math"/>
              </a:rPr>
              <a:t>1	</a:t>
            </a:r>
            <a:r>
              <a:rPr sz="1400" spc="5" dirty="0">
                <a:latin typeface="Cambria Math"/>
                <a:cs typeface="Cambria Math"/>
              </a:rPr>
              <a:t>𝐷𝑖𝑣</a:t>
            </a:r>
            <a:r>
              <a:rPr sz="1500" spc="7" baseline="-16666" dirty="0">
                <a:latin typeface="Cambria Math"/>
                <a:cs typeface="Cambria Math"/>
              </a:rPr>
              <a:t>2</a:t>
            </a:r>
            <a:endParaRPr sz="1500" baseline="-16666">
              <a:latin typeface="Cambria Math"/>
              <a:cs typeface="Cambria Math"/>
            </a:endParaRPr>
          </a:p>
        </p:txBody>
      </p:sp>
      <p:sp>
        <p:nvSpPr>
          <p:cNvPr id="17" name="object 17"/>
          <p:cNvSpPr/>
          <p:nvPr/>
        </p:nvSpPr>
        <p:spPr>
          <a:xfrm>
            <a:off x="3885057" y="3312795"/>
            <a:ext cx="599440" cy="165100"/>
          </a:xfrm>
          <a:custGeom>
            <a:avLst/>
            <a:gdLst/>
            <a:ahLst/>
            <a:cxnLst/>
            <a:rect l="l" t="t" r="r" b="b"/>
            <a:pathLst>
              <a:path w="599439" h="165100">
                <a:moveTo>
                  <a:pt x="546353" y="0"/>
                </a:moveTo>
                <a:lnTo>
                  <a:pt x="543940" y="6603"/>
                </a:lnTo>
                <a:lnTo>
                  <a:pt x="553485" y="10798"/>
                </a:lnTo>
                <a:lnTo>
                  <a:pt x="561721" y="16541"/>
                </a:lnTo>
                <a:lnTo>
                  <a:pt x="581485" y="54784"/>
                </a:lnTo>
                <a:lnTo>
                  <a:pt x="583945" y="81660"/>
                </a:lnTo>
                <a:lnTo>
                  <a:pt x="583328" y="96234"/>
                </a:lnTo>
                <a:lnTo>
                  <a:pt x="568590" y="141027"/>
                </a:lnTo>
                <a:lnTo>
                  <a:pt x="544194" y="158368"/>
                </a:lnTo>
                <a:lnTo>
                  <a:pt x="546353" y="165100"/>
                </a:lnTo>
                <a:lnTo>
                  <a:pt x="585342" y="136270"/>
                </a:lnTo>
                <a:lnTo>
                  <a:pt x="598094" y="97766"/>
                </a:lnTo>
                <a:lnTo>
                  <a:pt x="598931" y="82550"/>
                </a:lnTo>
                <a:lnTo>
                  <a:pt x="598094" y="67407"/>
                </a:lnTo>
                <a:lnTo>
                  <a:pt x="585342" y="28955"/>
                </a:lnTo>
                <a:lnTo>
                  <a:pt x="558303" y="4310"/>
                </a:lnTo>
                <a:lnTo>
                  <a:pt x="546353" y="0"/>
                </a:lnTo>
                <a:close/>
              </a:path>
              <a:path w="599439" h="165100">
                <a:moveTo>
                  <a:pt x="52704" y="0"/>
                </a:moveTo>
                <a:lnTo>
                  <a:pt x="13715" y="28955"/>
                </a:lnTo>
                <a:lnTo>
                  <a:pt x="857" y="67407"/>
                </a:lnTo>
                <a:lnTo>
                  <a:pt x="0" y="82550"/>
                </a:lnTo>
                <a:lnTo>
                  <a:pt x="855" y="97766"/>
                </a:lnTo>
                <a:lnTo>
                  <a:pt x="13588" y="136270"/>
                </a:lnTo>
                <a:lnTo>
                  <a:pt x="52704" y="165100"/>
                </a:lnTo>
                <a:lnTo>
                  <a:pt x="54863" y="158368"/>
                </a:lnTo>
                <a:lnTo>
                  <a:pt x="45430" y="154223"/>
                </a:lnTo>
                <a:lnTo>
                  <a:pt x="37306" y="148447"/>
                </a:lnTo>
                <a:lnTo>
                  <a:pt x="17573" y="109474"/>
                </a:lnTo>
                <a:lnTo>
                  <a:pt x="15112" y="81660"/>
                </a:lnTo>
                <a:lnTo>
                  <a:pt x="15730" y="67609"/>
                </a:lnTo>
                <a:lnTo>
                  <a:pt x="30489" y="23856"/>
                </a:lnTo>
                <a:lnTo>
                  <a:pt x="55117" y="6603"/>
                </a:lnTo>
                <a:lnTo>
                  <a:pt x="52704" y="0"/>
                </a:lnTo>
                <a:close/>
              </a:path>
            </a:pathLst>
          </a:custGeom>
          <a:solidFill>
            <a:srgbClr val="000000"/>
          </a:solidFill>
        </p:spPr>
        <p:txBody>
          <a:bodyPr wrap="square" lIns="0" tIns="0" rIns="0" bIns="0" rtlCol="0"/>
          <a:lstStyle/>
          <a:p>
            <a:endParaRPr/>
          </a:p>
        </p:txBody>
      </p:sp>
      <p:sp>
        <p:nvSpPr>
          <p:cNvPr id="18" name="object 18"/>
          <p:cNvSpPr/>
          <p:nvPr/>
        </p:nvSpPr>
        <p:spPr>
          <a:xfrm>
            <a:off x="4792979" y="3269361"/>
            <a:ext cx="711835" cy="12700"/>
          </a:xfrm>
          <a:custGeom>
            <a:avLst/>
            <a:gdLst/>
            <a:ahLst/>
            <a:cxnLst/>
            <a:rect l="l" t="t" r="r" b="b"/>
            <a:pathLst>
              <a:path w="711835" h="12700">
                <a:moveTo>
                  <a:pt x="711708" y="0"/>
                </a:moveTo>
                <a:lnTo>
                  <a:pt x="0" y="0"/>
                </a:lnTo>
                <a:lnTo>
                  <a:pt x="0" y="12191"/>
                </a:lnTo>
                <a:lnTo>
                  <a:pt x="711708" y="12191"/>
                </a:lnTo>
                <a:lnTo>
                  <a:pt x="711708" y="0"/>
                </a:lnTo>
                <a:close/>
              </a:path>
            </a:pathLst>
          </a:custGeom>
          <a:solidFill>
            <a:srgbClr val="000000"/>
          </a:solidFill>
        </p:spPr>
        <p:txBody>
          <a:bodyPr wrap="square" lIns="0" tIns="0" rIns="0" bIns="0" rtlCol="0"/>
          <a:lstStyle/>
          <a:p>
            <a:endParaRPr/>
          </a:p>
        </p:txBody>
      </p:sp>
      <p:sp>
        <p:nvSpPr>
          <p:cNvPr id="19" name="object 19"/>
          <p:cNvSpPr/>
          <p:nvPr/>
        </p:nvSpPr>
        <p:spPr>
          <a:xfrm>
            <a:off x="4808601" y="3312795"/>
            <a:ext cx="600710" cy="165100"/>
          </a:xfrm>
          <a:custGeom>
            <a:avLst/>
            <a:gdLst/>
            <a:ahLst/>
            <a:cxnLst/>
            <a:rect l="l" t="t" r="r" b="b"/>
            <a:pathLst>
              <a:path w="600710" h="165100">
                <a:moveTo>
                  <a:pt x="547877" y="0"/>
                </a:moveTo>
                <a:lnTo>
                  <a:pt x="545464" y="6603"/>
                </a:lnTo>
                <a:lnTo>
                  <a:pt x="555009" y="10798"/>
                </a:lnTo>
                <a:lnTo>
                  <a:pt x="563245" y="16541"/>
                </a:lnTo>
                <a:lnTo>
                  <a:pt x="583009" y="54784"/>
                </a:lnTo>
                <a:lnTo>
                  <a:pt x="585470" y="81660"/>
                </a:lnTo>
                <a:lnTo>
                  <a:pt x="584852" y="96234"/>
                </a:lnTo>
                <a:lnTo>
                  <a:pt x="570114" y="141027"/>
                </a:lnTo>
                <a:lnTo>
                  <a:pt x="545719" y="158368"/>
                </a:lnTo>
                <a:lnTo>
                  <a:pt x="547877" y="165100"/>
                </a:lnTo>
                <a:lnTo>
                  <a:pt x="586866" y="136270"/>
                </a:lnTo>
                <a:lnTo>
                  <a:pt x="599618" y="97766"/>
                </a:lnTo>
                <a:lnTo>
                  <a:pt x="600456" y="82550"/>
                </a:lnTo>
                <a:lnTo>
                  <a:pt x="599618" y="67407"/>
                </a:lnTo>
                <a:lnTo>
                  <a:pt x="586866" y="28955"/>
                </a:lnTo>
                <a:lnTo>
                  <a:pt x="559827" y="4310"/>
                </a:lnTo>
                <a:lnTo>
                  <a:pt x="547877" y="0"/>
                </a:lnTo>
                <a:close/>
              </a:path>
              <a:path w="600710" h="165100">
                <a:moveTo>
                  <a:pt x="52704" y="0"/>
                </a:moveTo>
                <a:lnTo>
                  <a:pt x="13715" y="28955"/>
                </a:lnTo>
                <a:lnTo>
                  <a:pt x="857" y="67407"/>
                </a:lnTo>
                <a:lnTo>
                  <a:pt x="0" y="82550"/>
                </a:lnTo>
                <a:lnTo>
                  <a:pt x="855" y="97766"/>
                </a:lnTo>
                <a:lnTo>
                  <a:pt x="13588" y="136270"/>
                </a:lnTo>
                <a:lnTo>
                  <a:pt x="52704" y="165100"/>
                </a:lnTo>
                <a:lnTo>
                  <a:pt x="54863" y="158368"/>
                </a:lnTo>
                <a:lnTo>
                  <a:pt x="45430" y="154223"/>
                </a:lnTo>
                <a:lnTo>
                  <a:pt x="37306" y="148447"/>
                </a:lnTo>
                <a:lnTo>
                  <a:pt x="17573" y="109474"/>
                </a:lnTo>
                <a:lnTo>
                  <a:pt x="15112" y="81660"/>
                </a:lnTo>
                <a:lnTo>
                  <a:pt x="15730" y="67609"/>
                </a:lnTo>
                <a:lnTo>
                  <a:pt x="30489" y="23856"/>
                </a:lnTo>
                <a:lnTo>
                  <a:pt x="55118" y="6603"/>
                </a:lnTo>
                <a:lnTo>
                  <a:pt x="52704" y="0"/>
                </a:lnTo>
                <a:close/>
              </a:path>
            </a:pathLst>
          </a:custGeom>
          <a:solidFill>
            <a:srgbClr val="000000"/>
          </a:solidFill>
        </p:spPr>
        <p:txBody>
          <a:bodyPr wrap="square" lIns="0" tIns="0" rIns="0" bIns="0" rtlCol="0"/>
          <a:lstStyle/>
          <a:p>
            <a:endParaRPr/>
          </a:p>
        </p:txBody>
      </p:sp>
      <p:sp>
        <p:nvSpPr>
          <p:cNvPr id="20" name="object 20"/>
          <p:cNvSpPr txBox="1"/>
          <p:nvPr/>
        </p:nvSpPr>
        <p:spPr>
          <a:xfrm>
            <a:off x="3683634" y="3135630"/>
            <a:ext cx="2009139" cy="239395"/>
          </a:xfrm>
          <a:prstGeom prst="rect">
            <a:avLst/>
          </a:prstGeom>
        </p:spPr>
        <p:txBody>
          <a:bodyPr vert="horz" wrap="square" lIns="0" tIns="13335" rIns="0" bIns="0" rtlCol="0">
            <a:spAutoFit/>
          </a:bodyPr>
          <a:lstStyle/>
          <a:p>
            <a:pPr marL="12700">
              <a:lnSpc>
                <a:spcPct val="100000"/>
              </a:lnSpc>
              <a:spcBef>
                <a:spcPts val="105"/>
              </a:spcBef>
              <a:tabLst>
                <a:tab pos="937260" algn="l"/>
                <a:tab pos="1862455" algn="l"/>
              </a:tabLst>
            </a:pPr>
            <a:r>
              <a:rPr sz="1400" dirty="0">
                <a:latin typeface="Cambria Math"/>
                <a:cs typeface="Cambria Math"/>
              </a:rPr>
              <a:t>+	+	+</a:t>
            </a:r>
            <a:endParaRPr sz="1400">
              <a:latin typeface="Cambria Math"/>
              <a:cs typeface="Cambria Math"/>
            </a:endParaRPr>
          </a:p>
        </p:txBody>
      </p:sp>
      <p:sp>
        <p:nvSpPr>
          <p:cNvPr id="21" name="object 21"/>
          <p:cNvSpPr/>
          <p:nvPr/>
        </p:nvSpPr>
        <p:spPr>
          <a:xfrm>
            <a:off x="5718047" y="3269361"/>
            <a:ext cx="711835" cy="12700"/>
          </a:xfrm>
          <a:custGeom>
            <a:avLst/>
            <a:gdLst/>
            <a:ahLst/>
            <a:cxnLst/>
            <a:rect l="l" t="t" r="r" b="b"/>
            <a:pathLst>
              <a:path w="711835" h="12700">
                <a:moveTo>
                  <a:pt x="711708" y="0"/>
                </a:moveTo>
                <a:lnTo>
                  <a:pt x="0" y="0"/>
                </a:lnTo>
                <a:lnTo>
                  <a:pt x="0" y="12191"/>
                </a:lnTo>
                <a:lnTo>
                  <a:pt x="711708" y="12191"/>
                </a:lnTo>
                <a:lnTo>
                  <a:pt x="711708" y="0"/>
                </a:lnTo>
                <a:close/>
              </a:path>
            </a:pathLst>
          </a:custGeom>
          <a:solidFill>
            <a:srgbClr val="000000"/>
          </a:solidFill>
        </p:spPr>
        <p:txBody>
          <a:bodyPr wrap="square" lIns="0" tIns="0" rIns="0" bIns="0" rtlCol="0"/>
          <a:lstStyle/>
          <a:p>
            <a:endParaRPr/>
          </a:p>
        </p:txBody>
      </p:sp>
      <p:sp>
        <p:nvSpPr>
          <p:cNvPr id="22" name="object 22"/>
          <p:cNvSpPr txBox="1"/>
          <p:nvPr/>
        </p:nvSpPr>
        <p:spPr>
          <a:xfrm>
            <a:off x="4921122" y="2999994"/>
            <a:ext cx="1283335" cy="239395"/>
          </a:xfrm>
          <a:prstGeom prst="rect">
            <a:avLst/>
          </a:prstGeom>
        </p:spPr>
        <p:txBody>
          <a:bodyPr vert="horz" wrap="square" lIns="0" tIns="13335" rIns="0" bIns="0" rtlCol="0">
            <a:spAutoFit/>
          </a:bodyPr>
          <a:lstStyle/>
          <a:p>
            <a:pPr marL="50800">
              <a:lnSpc>
                <a:spcPct val="100000"/>
              </a:lnSpc>
              <a:spcBef>
                <a:spcPts val="105"/>
              </a:spcBef>
              <a:tabLst>
                <a:tab pos="1069975" algn="l"/>
              </a:tabLst>
            </a:pPr>
            <a:r>
              <a:rPr sz="1400" spc="5" dirty="0">
                <a:latin typeface="Cambria Math"/>
                <a:cs typeface="Cambria Math"/>
              </a:rPr>
              <a:t>𝐷𝑖𝑣</a:t>
            </a:r>
            <a:r>
              <a:rPr sz="1500" spc="7" baseline="-16666" dirty="0">
                <a:latin typeface="Cambria Math"/>
                <a:cs typeface="Cambria Math"/>
              </a:rPr>
              <a:t>3	</a:t>
            </a:r>
            <a:r>
              <a:rPr sz="1400" spc="-15" dirty="0">
                <a:latin typeface="Cambria Math"/>
                <a:cs typeface="Cambria Math"/>
              </a:rPr>
              <a:t>𝑆</a:t>
            </a:r>
            <a:r>
              <a:rPr sz="1500" spc="-22" baseline="-16666" dirty="0">
                <a:latin typeface="Cambria Math"/>
                <a:cs typeface="Cambria Math"/>
              </a:rPr>
              <a:t>3</a:t>
            </a:r>
            <a:endParaRPr sz="1500" baseline="-16666">
              <a:latin typeface="Cambria Math"/>
              <a:cs typeface="Cambria Math"/>
            </a:endParaRPr>
          </a:p>
        </p:txBody>
      </p:sp>
      <p:sp>
        <p:nvSpPr>
          <p:cNvPr id="23" name="object 23"/>
          <p:cNvSpPr/>
          <p:nvPr/>
        </p:nvSpPr>
        <p:spPr>
          <a:xfrm>
            <a:off x="5733669" y="3312795"/>
            <a:ext cx="600710" cy="165100"/>
          </a:xfrm>
          <a:custGeom>
            <a:avLst/>
            <a:gdLst/>
            <a:ahLst/>
            <a:cxnLst/>
            <a:rect l="l" t="t" r="r" b="b"/>
            <a:pathLst>
              <a:path w="600710" h="165100">
                <a:moveTo>
                  <a:pt x="547877" y="0"/>
                </a:moveTo>
                <a:lnTo>
                  <a:pt x="545464" y="6603"/>
                </a:lnTo>
                <a:lnTo>
                  <a:pt x="555009" y="10798"/>
                </a:lnTo>
                <a:lnTo>
                  <a:pt x="563245" y="16541"/>
                </a:lnTo>
                <a:lnTo>
                  <a:pt x="583009" y="54784"/>
                </a:lnTo>
                <a:lnTo>
                  <a:pt x="585469" y="81660"/>
                </a:lnTo>
                <a:lnTo>
                  <a:pt x="584852" y="96234"/>
                </a:lnTo>
                <a:lnTo>
                  <a:pt x="570114" y="141027"/>
                </a:lnTo>
                <a:lnTo>
                  <a:pt x="545718" y="158368"/>
                </a:lnTo>
                <a:lnTo>
                  <a:pt x="547877" y="165100"/>
                </a:lnTo>
                <a:lnTo>
                  <a:pt x="586866" y="136270"/>
                </a:lnTo>
                <a:lnTo>
                  <a:pt x="599618" y="97766"/>
                </a:lnTo>
                <a:lnTo>
                  <a:pt x="600455" y="82550"/>
                </a:lnTo>
                <a:lnTo>
                  <a:pt x="599618" y="67407"/>
                </a:lnTo>
                <a:lnTo>
                  <a:pt x="586866" y="28955"/>
                </a:lnTo>
                <a:lnTo>
                  <a:pt x="559827" y="4310"/>
                </a:lnTo>
                <a:lnTo>
                  <a:pt x="547877" y="0"/>
                </a:lnTo>
                <a:close/>
              </a:path>
              <a:path w="600710" h="165100">
                <a:moveTo>
                  <a:pt x="52704" y="0"/>
                </a:moveTo>
                <a:lnTo>
                  <a:pt x="13715" y="28955"/>
                </a:lnTo>
                <a:lnTo>
                  <a:pt x="857" y="67407"/>
                </a:lnTo>
                <a:lnTo>
                  <a:pt x="0" y="82550"/>
                </a:lnTo>
                <a:lnTo>
                  <a:pt x="855" y="97766"/>
                </a:lnTo>
                <a:lnTo>
                  <a:pt x="13588" y="136270"/>
                </a:lnTo>
                <a:lnTo>
                  <a:pt x="52704" y="165100"/>
                </a:lnTo>
                <a:lnTo>
                  <a:pt x="54863" y="158368"/>
                </a:lnTo>
                <a:lnTo>
                  <a:pt x="45430" y="154223"/>
                </a:lnTo>
                <a:lnTo>
                  <a:pt x="37306" y="148447"/>
                </a:lnTo>
                <a:lnTo>
                  <a:pt x="17573" y="109474"/>
                </a:lnTo>
                <a:lnTo>
                  <a:pt x="15112" y="81660"/>
                </a:lnTo>
                <a:lnTo>
                  <a:pt x="15730" y="67609"/>
                </a:lnTo>
                <a:lnTo>
                  <a:pt x="30489" y="23856"/>
                </a:lnTo>
                <a:lnTo>
                  <a:pt x="55117" y="6603"/>
                </a:lnTo>
                <a:lnTo>
                  <a:pt x="52704" y="0"/>
                </a:lnTo>
                <a:close/>
              </a:path>
            </a:pathLst>
          </a:custGeom>
          <a:solidFill>
            <a:srgbClr val="000000"/>
          </a:solidFill>
        </p:spPr>
        <p:txBody>
          <a:bodyPr wrap="square" lIns="0" tIns="0" rIns="0" bIns="0" rtlCol="0"/>
          <a:lstStyle/>
          <a:p>
            <a:endParaRPr/>
          </a:p>
        </p:txBody>
      </p:sp>
      <p:sp>
        <p:nvSpPr>
          <p:cNvPr id="24" name="object 24"/>
          <p:cNvSpPr txBox="1"/>
          <p:nvPr/>
        </p:nvSpPr>
        <p:spPr>
          <a:xfrm>
            <a:off x="3111626" y="3254501"/>
            <a:ext cx="3366135" cy="239395"/>
          </a:xfrm>
          <a:prstGeom prst="rect">
            <a:avLst/>
          </a:prstGeom>
        </p:spPr>
        <p:txBody>
          <a:bodyPr vert="horz" wrap="square" lIns="0" tIns="13335" rIns="0" bIns="0" rtlCol="0">
            <a:spAutoFit/>
          </a:bodyPr>
          <a:lstStyle/>
          <a:p>
            <a:pPr marL="63500">
              <a:lnSpc>
                <a:spcPct val="100000"/>
              </a:lnSpc>
              <a:spcBef>
                <a:spcPts val="105"/>
              </a:spcBef>
              <a:tabLst>
                <a:tab pos="832485" algn="l"/>
                <a:tab pos="1756410" algn="l"/>
                <a:tab pos="2681605" algn="l"/>
              </a:tabLst>
            </a:pPr>
            <a:r>
              <a:rPr sz="1400" dirty="0">
                <a:latin typeface="Cambria Math"/>
                <a:cs typeface="Cambria Math"/>
              </a:rPr>
              <a:t>1</a:t>
            </a:r>
            <a:r>
              <a:rPr sz="1400" spc="-10" dirty="0">
                <a:latin typeface="Cambria Math"/>
                <a:cs typeface="Cambria Math"/>
              </a:rPr>
              <a:t> </a:t>
            </a:r>
            <a:r>
              <a:rPr sz="1400" dirty="0">
                <a:latin typeface="Cambria Math"/>
                <a:cs typeface="Cambria Math"/>
              </a:rPr>
              <a:t>+</a:t>
            </a:r>
            <a:r>
              <a:rPr sz="1400" spc="15" dirty="0">
                <a:latin typeface="Cambria Math"/>
                <a:cs typeface="Cambria Math"/>
              </a:rPr>
              <a:t> 𝑘</a:t>
            </a:r>
            <a:r>
              <a:rPr sz="1500" spc="22" baseline="-16666" dirty="0">
                <a:latin typeface="Cambria Math"/>
                <a:cs typeface="Cambria Math"/>
              </a:rPr>
              <a:t>𝑠	</a:t>
            </a:r>
            <a:r>
              <a:rPr sz="1400" dirty="0">
                <a:latin typeface="Cambria Math"/>
                <a:cs typeface="Cambria Math"/>
              </a:rPr>
              <a:t>1 +</a:t>
            </a:r>
            <a:r>
              <a:rPr sz="1400" spc="-15" dirty="0">
                <a:latin typeface="Cambria Math"/>
                <a:cs typeface="Cambria Math"/>
              </a:rPr>
              <a:t> </a:t>
            </a:r>
            <a:r>
              <a:rPr sz="1400" spc="15" dirty="0">
                <a:latin typeface="Cambria Math"/>
                <a:cs typeface="Cambria Math"/>
              </a:rPr>
              <a:t>𝑘</a:t>
            </a:r>
            <a:r>
              <a:rPr sz="1500" spc="22" baseline="-16666" dirty="0">
                <a:latin typeface="Cambria Math"/>
                <a:cs typeface="Cambria Math"/>
              </a:rPr>
              <a:t>𝑠 </a:t>
            </a:r>
            <a:r>
              <a:rPr sz="1500" spc="322" baseline="-16666" dirty="0">
                <a:latin typeface="Cambria Math"/>
                <a:cs typeface="Cambria Math"/>
              </a:rPr>
              <a:t> </a:t>
            </a:r>
            <a:r>
              <a:rPr sz="1500" spc="52" baseline="22222" dirty="0">
                <a:latin typeface="Cambria Math"/>
                <a:cs typeface="Cambria Math"/>
              </a:rPr>
              <a:t>2	</a:t>
            </a:r>
            <a:r>
              <a:rPr sz="1400" dirty="0">
                <a:latin typeface="Cambria Math"/>
                <a:cs typeface="Cambria Math"/>
              </a:rPr>
              <a:t>1 +</a:t>
            </a:r>
            <a:r>
              <a:rPr sz="1400" spc="10" dirty="0">
                <a:latin typeface="Cambria Math"/>
                <a:cs typeface="Cambria Math"/>
              </a:rPr>
              <a:t> </a:t>
            </a:r>
            <a:r>
              <a:rPr sz="1400" spc="15" dirty="0">
                <a:latin typeface="Cambria Math"/>
                <a:cs typeface="Cambria Math"/>
              </a:rPr>
              <a:t>𝑘</a:t>
            </a:r>
            <a:r>
              <a:rPr sz="1500" spc="22" baseline="-16666" dirty="0">
                <a:latin typeface="Cambria Math"/>
                <a:cs typeface="Cambria Math"/>
              </a:rPr>
              <a:t>𝑠 </a:t>
            </a:r>
            <a:r>
              <a:rPr sz="1500" spc="322" baseline="-16666" dirty="0">
                <a:latin typeface="Cambria Math"/>
                <a:cs typeface="Cambria Math"/>
              </a:rPr>
              <a:t> </a:t>
            </a:r>
            <a:r>
              <a:rPr sz="1500" spc="52" baseline="22222" dirty="0">
                <a:latin typeface="Cambria Math"/>
                <a:cs typeface="Cambria Math"/>
              </a:rPr>
              <a:t>3	</a:t>
            </a:r>
            <a:r>
              <a:rPr sz="1400" dirty="0">
                <a:latin typeface="Cambria Math"/>
                <a:cs typeface="Cambria Math"/>
              </a:rPr>
              <a:t>1 + </a:t>
            </a:r>
            <a:r>
              <a:rPr sz="1400" spc="15" dirty="0">
                <a:latin typeface="Cambria Math"/>
                <a:cs typeface="Cambria Math"/>
              </a:rPr>
              <a:t>𝑘</a:t>
            </a:r>
            <a:r>
              <a:rPr sz="1500" spc="22" baseline="-16666" dirty="0">
                <a:latin typeface="Cambria Math"/>
                <a:cs typeface="Cambria Math"/>
              </a:rPr>
              <a:t>𝑠</a:t>
            </a:r>
            <a:r>
              <a:rPr sz="1500" spc="225" baseline="-16666" dirty="0">
                <a:latin typeface="Cambria Math"/>
                <a:cs typeface="Cambria Math"/>
              </a:rPr>
              <a:t> </a:t>
            </a:r>
            <a:r>
              <a:rPr sz="1500" spc="52" baseline="22222" dirty="0">
                <a:latin typeface="Cambria Math"/>
                <a:cs typeface="Cambria Math"/>
              </a:rPr>
              <a:t>3</a:t>
            </a:r>
            <a:endParaRPr sz="1500" baseline="22222">
              <a:latin typeface="Cambria Math"/>
              <a:cs typeface="Cambria Math"/>
            </a:endParaRPr>
          </a:p>
        </p:txBody>
      </p:sp>
      <p:sp>
        <p:nvSpPr>
          <p:cNvPr id="25" name="object 25"/>
          <p:cNvSpPr txBox="1"/>
          <p:nvPr/>
        </p:nvSpPr>
        <p:spPr>
          <a:xfrm>
            <a:off x="535940" y="3888485"/>
            <a:ext cx="2339975"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This can be </a:t>
            </a:r>
            <a:r>
              <a:rPr sz="1400" spc="-10" dirty="0">
                <a:latin typeface="Calibri"/>
                <a:cs typeface="Calibri"/>
              </a:rPr>
              <a:t>stretched to</a:t>
            </a:r>
            <a:r>
              <a:rPr sz="1400" spc="10" dirty="0">
                <a:latin typeface="Calibri"/>
                <a:cs typeface="Calibri"/>
              </a:rPr>
              <a:t> </a:t>
            </a:r>
            <a:r>
              <a:rPr sz="1400" spc="-5" dirty="0">
                <a:latin typeface="Calibri"/>
                <a:cs typeface="Calibri"/>
              </a:rPr>
              <a:t>infinity:</a:t>
            </a:r>
            <a:endParaRPr sz="1400">
              <a:latin typeface="Calibri"/>
              <a:cs typeface="Calibri"/>
            </a:endParaRPr>
          </a:p>
        </p:txBody>
      </p:sp>
      <p:sp>
        <p:nvSpPr>
          <p:cNvPr id="26" name="object 26"/>
          <p:cNvSpPr txBox="1"/>
          <p:nvPr/>
        </p:nvSpPr>
        <p:spPr>
          <a:xfrm>
            <a:off x="2162301" y="4510532"/>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0</a:t>
            </a:r>
            <a:endParaRPr sz="1000">
              <a:latin typeface="Cambria Math"/>
              <a:cs typeface="Cambria Math"/>
            </a:endParaRPr>
          </a:p>
        </p:txBody>
      </p:sp>
      <p:sp>
        <p:nvSpPr>
          <p:cNvPr id="27" name="object 27"/>
          <p:cNvSpPr txBox="1"/>
          <p:nvPr/>
        </p:nvSpPr>
        <p:spPr>
          <a:xfrm>
            <a:off x="2075433" y="4425188"/>
            <a:ext cx="37655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mbria Math"/>
                <a:cs typeface="Cambria Math"/>
              </a:rPr>
              <a:t>𝑆</a:t>
            </a:r>
            <a:r>
              <a:rPr sz="1400" spc="265" dirty="0">
                <a:latin typeface="Cambria Math"/>
                <a:cs typeface="Cambria Math"/>
              </a:rPr>
              <a:t> </a:t>
            </a:r>
            <a:r>
              <a:rPr sz="1400" dirty="0">
                <a:latin typeface="Cambria Math"/>
                <a:cs typeface="Cambria Math"/>
              </a:rPr>
              <a:t>=</a:t>
            </a:r>
            <a:endParaRPr sz="1400">
              <a:latin typeface="Cambria Math"/>
              <a:cs typeface="Cambria Math"/>
            </a:endParaRPr>
          </a:p>
        </p:txBody>
      </p:sp>
      <p:sp>
        <p:nvSpPr>
          <p:cNvPr id="28" name="object 28"/>
          <p:cNvSpPr/>
          <p:nvPr/>
        </p:nvSpPr>
        <p:spPr>
          <a:xfrm>
            <a:off x="2488692" y="4558665"/>
            <a:ext cx="483234" cy="12700"/>
          </a:xfrm>
          <a:custGeom>
            <a:avLst/>
            <a:gdLst/>
            <a:ahLst/>
            <a:cxnLst/>
            <a:rect l="l" t="t" r="r" b="b"/>
            <a:pathLst>
              <a:path w="483235" h="12700">
                <a:moveTo>
                  <a:pt x="483107" y="0"/>
                </a:moveTo>
                <a:lnTo>
                  <a:pt x="0" y="0"/>
                </a:lnTo>
                <a:lnTo>
                  <a:pt x="0" y="12191"/>
                </a:lnTo>
                <a:lnTo>
                  <a:pt x="483107" y="12191"/>
                </a:lnTo>
                <a:lnTo>
                  <a:pt x="483107" y="0"/>
                </a:lnTo>
                <a:close/>
              </a:path>
            </a:pathLst>
          </a:custGeom>
          <a:solidFill>
            <a:srgbClr val="000000"/>
          </a:solidFill>
        </p:spPr>
        <p:txBody>
          <a:bodyPr wrap="square" lIns="0" tIns="0" rIns="0" bIns="0" rtlCol="0"/>
          <a:lstStyle/>
          <a:p>
            <a:endParaRPr/>
          </a:p>
        </p:txBody>
      </p:sp>
      <p:sp>
        <p:nvSpPr>
          <p:cNvPr id="29" name="object 29"/>
          <p:cNvSpPr/>
          <p:nvPr/>
        </p:nvSpPr>
        <p:spPr>
          <a:xfrm>
            <a:off x="3183635" y="4558665"/>
            <a:ext cx="711835" cy="12700"/>
          </a:xfrm>
          <a:custGeom>
            <a:avLst/>
            <a:gdLst/>
            <a:ahLst/>
            <a:cxnLst/>
            <a:rect l="l" t="t" r="r" b="b"/>
            <a:pathLst>
              <a:path w="711835" h="12700">
                <a:moveTo>
                  <a:pt x="711708" y="0"/>
                </a:moveTo>
                <a:lnTo>
                  <a:pt x="0" y="0"/>
                </a:lnTo>
                <a:lnTo>
                  <a:pt x="0" y="12191"/>
                </a:lnTo>
                <a:lnTo>
                  <a:pt x="711708" y="12191"/>
                </a:lnTo>
                <a:lnTo>
                  <a:pt x="711708" y="0"/>
                </a:lnTo>
                <a:close/>
              </a:path>
            </a:pathLst>
          </a:custGeom>
          <a:solidFill>
            <a:srgbClr val="000000"/>
          </a:solidFill>
        </p:spPr>
        <p:txBody>
          <a:bodyPr wrap="square" lIns="0" tIns="0" rIns="0" bIns="0" rtlCol="0"/>
          <a:lstStyle/>
          <a:p>
            <a:endParaRPr/>
          </a:p>
        </p:txBody>
      </p:sp>
      <p:sp>
        <p:nvSpPr>
          <p:cNvPr id="30" name="object 30"/>
          <p:cNvSpPr txBox="1"/>
          <p:nvPr/>
        </p:nvSpPr>
        <p:spPr>
          <a:xfrm>
            <a:off x="2503677" y="4289552"/>
            <a:ext cx="1259205" cy="239395"/>
          </a:xfrm>
          <a:prstGeom prst="rect">
            <a:avLst/>
          </a:prstGeom>
        </p:spPr>
        <p:txBody>
          <a:bodyPr vert="horz" wrap="square" lIns="0" tIns="12700" rIns="0" bIns="0" rtlCol="0">
            <a:spAutoFit/>
          </a:bodyPr>
          <a:lstStyle/>
          <a:p>
            <a:pPr marL="50800">
              <a:lnSpc>
                <a:spcPct val="100000"/>
              </a:lnSpc>
              <a:spcBef>
                <a:spcPts val="100"/>
              </a:spcBef>
              <a:tabLst>
                <a:tab pos="857250" algn="l"/>
              </a:tabLst>
            </a:pPr>
            <a:r>
              <a:rPr sz="1400" spc="-5" dirty="0">
                <a:latin typeface="Cambria Math"/>
                <a:cs typeface="Cambria Math"/>
              </a:rPr>
              <a:t>𝐷𝑖𝑣</a:t>
            </a:r>
            <a:r>
              <a:rPr sz="1500" spc="-7" baseline="-16666" dirty="0">
                <a:latin typeface="Cambria Math"/>
                <a:cs typeface="Cambria Math"/>
              </a:rPr>
              <a:t>1	</a:t>
            </a:r>
            <a:r>
              <a:rPr sz="1400" spc="5" dirty="0">
                <a:latin typeface="Cambria Math"/>
                <a:cs typeface="Cambria Math"/>
              </a:rPr>
              <a:t>𝐷𝑖𝑣</a:t>
            </a:r>
            <a:r>
              <a:rPr sz="1500" spc="7" baseline="-16666" dirty="0">
                <a:latin typeface="Cambria Math"/>
                <a:cs typeface="Cambria Math"/>
              </a:rPr>
              <a:t>2</a:t>
            </a:r>
            <a:endParaRPr sz="1500" baseline="-16666">
              <a:latin typeface="Cambria Math"/>
              <a:cs typeface="Cambria Math"/>
            </a:endParaRPr>
          </a:p>
        </p:txBody>
      </p:sp>
      <p:sp>
        <p:nvSpPr>
          <p:cNvPr id="31" name="object 31"/>
          <p:cNvSpPr/>
          <p:nvPr/>
        </p:nvSpPr>
        <p:spPr>
          <a:xfrm>
            <a:off x="3199257" y="4602098"/>
            <a:ext cx="599440" cy="165100"/>
          </a:xfrm>
          <a:custGeom>
            <a:avLst/>
            <a:gdLst/>
            <a:ahLst/>
            <a:cxnLst/>
            <a:rect l="l" t="t" r="r" b="b"/>
            <a:pathLst>
              <a:path w="599439" h="165100">
                <a:moveTo>
                  <a:pt x="546354" y="0"/>
                </a:moveTo>
                <a:lnTo>
                  <a:pt x="543941" y="6603"/>
                </a:lnTo>
                <a:lnTo>
                  <a:pt x="553485" y="10798"/>
                </a:lnTo>
                <a:lnTo>
                  <a:pt x="561721" y="16541"/>
                </a:lnTo>
                <a:lnTo>
                  <a:pt x="581485" y="54784"/>
                </a:lnTo>
                <a:lnTo>
                  <a:pt x="583945" y="81661"/>
                </a:lnTo>
                <a:lnTo>
                  <a:pt x="583328" y="96234"/>
                </a:lnTo>
                <a:lnTo>
                  <a:pt x="568590" y="141027"/>
                </a:lnTo>
                <a:lnTo>
                  <a:pt x="544194" y="158369"/>
                </a:lnTo>
                <a:lnTo>
                  <a:pt x="546354" y="165100"/>
                </a:lnTo>
                <a:lnTo>
                  <a:pt x="585343" y="136270"/>
                </a:lnTo>
                <a:lnTo>
                  <a:pt x="598094" y="97766"/>
                </a:lnTo>
                <a:lnTo>
                  <a:pt x="598932" y="82550"/>
                </a:lnTo>
                <a:lnTo>
                  <a:pt x="598094" y="67407"/>
                </a:lnTo>
                <a:lnTo>
                  <a:pt x="585343" y="28956"/>
                </a:lnTo>
                <a:lnTo>
                  <a:pt x="558303" y="4310"/>
                </a:lnTo>
                <a:lnTo>
                  <a:pt x="546354" y="0"/>
                </a:lnTo>
                <a:close/>
              </a:path>
              <a:path w="599439" h="165100">
                <a:moveTo>
                  <a:pt x="52705" y="0"/>
                </a:moveTo>
                <a:lnTo>
                  <a:pt x="13716" y="28956"/>
                </a:lnTo>
                <a:lnTo>
                  <a:pt x="857" y="67407"/>
                </a:lnTo>
                <a:lnTo>
                  <a:pt x="0" y="82550"/>
                </a:lnTo>
                <a:lnTo>
                  <a:pt x="855" y="97766"/>
                </a:lnTo>
                <a:lnTo>
                  <a:pt x="13588" y="136270"/>
                </a:lnTo>
                <a:lnTo>
                  <a:pt x="52705" y="165100"/>
                </a:lnTo>
                <a:lnTo>
                  <a:pt x="54864" y="158369"/>
                </a:lnTo>
                <a:lnTo>
                  <a:pt x="45430" y="154223"/>
                </a:lnTo>
                <a:lnTo>
                  <a:pt x="37306" y="148447"/>
                </a:lnTo>
                <a:lnTo>
                  <a:pt x="17573" y="109474"/>
                </a:lnTo>
                <a:lnTo>
                  <a:pt x="15112" y="81661"/>
                </a:lnTo>
                <a:lnTo>
                  <a:pt x="15730" y="67609"/>
                </a:lnTo>
                <a:lnTo>
                  <a:pt x="30489" y="23856"/>
                </a:lnTo>
                <a:lnTo>
                  <a:pt x="55118" y="6603"/>
                </a:lnTo>
                <a:lnTo>
                  <a:pt x="52705" y="0"/>
                </a:lnTo>
                <a:close/>
              </a:path>
            </a:pathLst>
          </a:custGeom>
          <a:solidFill>
            <a:srgbClr val="000000"/>
          </a:solidFill>
        </p:spPr>
        <p:txBody>
          <a:bodyPr wrap="square" lIns="0" tIns="0" rIns="0" bIns="0" rtlCol="0"/>
          <a:lstStyle/>
          <a:p>
            <a:endParaRPr/>
          </a:p>
        </p:txBody>
      </p:sp>
      <p:sp>
        <p:nvSpPr>
          <p:cNvPr id="32" name="object 32"/>
          <p:cNvSpPr/>
          <p:nvPr/>
        </p:nvSpPr>
        <p:spPr>
          <a:xfrm>
            <a:off x="4107179" y="4558665"/>
            <a:ext cx="711835" cy="12700"/>
          </a:xfrm>
          <a:custGeom>
            <a:avLst/>
            <a:gdLst/>
            <a:ahLst/>
            <a:cxnLst/>
            <a:rect l="l" t="t" r="r" b="b"/>
            <a:pathLst>
              <a:path w="711835" h="12700">
                <a:moveTo>
                  <a:pt x="711708" y="0"/>
                </a:moveTo>
                <a:lnTo>
                  <a:pt x="0" y="0"/>
                </a:lnTo>
                <a:lnTo>
                  <a:pt x="0" y="12191"/>
                </a:lnTo>
                <a:lnTo>
                  <a:pt x="711708" y="12191"/>
                </a:lnTo>
                <a:lnTo>
                  <a:pt x="711708" y="0"/>
                </a:lnTo>
                <a:close/>
              </a:path>
            </a:pathLst>
          </a:custGeom>
          <a:solidFill>
            <a:srgbClr val="000000"/>
          </a:solidFill>
        </p:spPr>
        <p:txBody>
          <a:bodyPr wrap="square" lIns="0" tIns="0" rIns="0" bIns="0" rtlCol="0"/>
          <a:lstStyle/>
          <a:p>
            <a:endParaRPr/>
          </a:p>
        </p:txBody>
      </p:sp>
      <p:sp>
        <p:nvSpPr>
          <p:cNvPr id="33" name="object 33"/>
          <p:cNvSpPr txBox="1"/>
          <p:nvPr/>
        </p:nvSpPr>
        <p:spPr>
          <a:xfrm>
            <a:off x="4248022" y="4289552"/>
            <a:ext cx="427355" cy="239395"/>
          </a:xfrm>
          <a:prstGeom prst="rect">
            <a:avLst/>
          </a:prstGeom>
        </p:spPr>
        <p:txBody>
          <a:bodyPr vert="horz" wrap="square" lIns="0" tIns="12700" rIns="0" bIns="0" rtlCol="0">
            <a:spAutoFit/>
          </a:bodyPr>
          <a:lstStyle/>
          <a:p>
            <a:pPr marL="38100">
              <a:lnSpc>
                <a:spcPct val="100000"/>
              </a:lnSpc>
              <a:spcBef>
                <a:spcPts val="100"/>
              </a:spcBef>
            </a:pPr>
            <a:r>
              <a:rPr sz="1400" spc="5" dirty="0">
                <a:latin typeface="Cambria Math"/>
                <a:cs typeface="Cambria Math"/>
              </a:rPr>
              <a:t>𝐷𝑖𝑣</a:t>
            </a:r>
            <a:r>
              <a:rPr sz="1500" spc="7" baseline="-16666" dirty="0">
                <a:latin typeface="Cambria Math"/>
                <a:cs typeface="Cambria Math"/>
              </a:rPr>
              <a:t>3</a:t>
            </a:r>
            <a:endParaRPr sz="1500" baseline="-16666">
              <a:latin typeface="Cambria Math"/>
              <a:cs typeface="Cambria Math"/>
            </a:endParaRPr>
          </a:p>
        </p:txBody>
      </p:sp>
      <p:sp>
        <p:nvSpPr>
          <p:cNvPr id="34" name="object 34"/>
          <p:cNvSpPr/>
          <p:nvPr/>
        </p:nvSpPr>
        <p:spPr>
          <a:xfrm>
            <a:off x="4122801" y="4602098"/>
            <a:ext cx="600710" cy="165100"/>
          </a:xfrm>
          <a:custGeom>
            <a:avLst/>
            <a:gdLst/>
            <a:ahLst/>
            <a:cxnLst/>
            <a:rect l="l" t="t" r="r" b="b"/>
            <a:pathLst>
              <a:path w="600710" h="165100">
                <a:moveTo>
                  <a:pt x="547877" y="0"/>
                </a:moveTo>
                <a:lnTo>
                  <a:pt x="545464" y="6603"/>
                </a:lnTo>
                <a:lnTo>
                  <a:pt x="555009" y="10798"/>
                </a:lnTo>
                <a:lnTo>
                  <a:pt x="563245" y="16541"/>
                </a:lnTo>
                <a:lnTo>
                  <a:pt x="583009" y="54784"/>
                </a:lnTo>
                <a:lnTo>
                  <a:pt x="585470" y="81661"/>
                </a:lnTo>
                <a:lnTo>
                  <a:pt x="584852" y="96234"/>
                </a:lnTo>
                <a:lnTo>
                  <a:pt x="570114" y="141027"/>
                </a:lnTo>
                <a:lnTo>
                  <a:pt x="545719" y="158369"/>
                </a:lnTo>
                <a:lnTo>
                  <a:pt x="547877" y="165100"/>
                </a:lnTo>
                <a:lnTo>
                  <a:pt x="586866" y="136270"/>
                </a:lnTo>
                <a:lnTo>
                  <a:pt x="599618" y="97766"/>
                </a:lnTo>
                <a:lnTo>
                  <a:pt x="600456" y="82550"/>
                </a:lnTo>
                <a:lnTo>
                  <a:pt x="599618" y="67407"/>
                </a:lnTo>
                <a:lnTo>
                  <a:pt x="586866" y="28956"/>
                </a:lnTo>
                <a:lnTo>
                  <a:pt x="559827" y="4310"/>
                </a:lnTo>
                <a:lnTo>
                  <a:pt x="547877" y="0"/>
                </a:lnTo>
                <a:close/>
              </a:path>
              <a:path w="600710" h="165100">
                <a:moveTo>
                  <a:pt x="52704" y="0"/>
                </a:moveTo>
                <a:lnTo>
                  <a:pt x="13715" y="28956"/>
                </a:lnTo>
                <a:lnTo>
                  <a:pt x="857" y="67407"/>
                </a:lnTo>
                <a:lnTo>
                  <a:pt x="0" y="82550"/>
                </a:lnTo>
                <a:lnTo>
                  <a:pt x="855" y="97766"/>
                </a:lnTo>
                <a:lnTo>
                  <a:pt x="13588" y="136270"/>
                </a:lnTo>
                <a:lnTo>
                  <a:pt x="52704" y="165100"/>
                </a:lnTo>
                <a:lnTo>
                  <a:pt x="54863" y="158369"/>
                </a:lnTo>
                <a:lnTo>
                  <a:pt x="45430" y="154223"/>
                </a:lnTo>
                <a:lnTo>
                  <a:pt x="37306" y="148447"/>
                </a:lnTo>
                <a:lnTo>
                  <a:pt x="17573" y="109474"/>
                </a:lnTo>
                <a:lnTo>
                  <a:pt x="15112" y="81661"/>
                </a:lnTo>
                <a:lnTo>
                  <a:pt x="15730" y="67609"/>
                </a:lnTo>
                <a:lnTo>
                  <a:pt x="30489" y="23856"/>
                </a:lnTo>
                <a:lnTo>
                  <a:pt x="55118" y="6603"/>
                </a:lnTo>
                <a:lnTo>
                  <a:pt x="52704" y="0"/>
                </a:lnTo>
                <a:close/>
              </a:path>
            </a:pathLst>
          </a:custGeom>
          <a:solidFill>
            <a:srgbClr val="000000"/>
          </a:solidFill>
        </p:spPr>
        <p:txBody>
          <a:bodyPr wrap="square" lIns="0" tIns="0" rIns="0" bIns="0" rtlCol="0"/>
          <a:lstStyle/>
          <a:p>
            <a:endParaRPr/>
          </a:p>
        </p:txBody>
      </p:sp>
      <p:sp>
        <p:nvSpPr>
          <p:cNvPr id="35" name="object 35"/>
          <p:cNvSpPr/>
          <p:nvPr/>
        </p:nvSpPr>
        <p:spPr>
          <a:xfrm>
            <a:off x="5387340" y="4558665"/>
            <a:ext cx="759460" cy="12700"/>
          </a:xfrm>
          <a:custGeom>
            <a:avLst/>
            <a:gdLst/>
            <a:ahLst/>
            <a:cxnLst/>
            <a:rect l="l" t="t" r="r" b="b"/>
            <a:pathLst>
              <a:path w="759460" h="12700">
                <a:moveTo>
                  <a:pt x="758951" y="0"/>
                </a:moveTo>
                <a:lnTo>
                  <a:pt x="0" y="0"/>
                </a:lnTo>
                <a:lnTo>
                  <a:pt x="0" y="12191"/>
                </a:lnTo>
                <a:lnTo>
                  <a:pt x="758951" y="12191"/>
                </a:lnTo>
                <a:lnTo>
                  <a:pt x="758951" y="0"/>
                </a:lnTo>
                <a:close/>
              </a:path>
            </a:pathLst>
          </a:custGeom>
          <a:solidFill>
            <a:srgbClr val="000000"/>
          </a:solidFill>
        </p:spPr>
        <p:txBody>
          <a:bodyPr wrap="square" lIns="0" tIns="0" rIns="0" bIns="0" rtlCol="0"/>
          <a:lstStyle/>
          <a:p>
            <a:endParaRPr/>
          </a:p>
        </p:txBody>
      </p:sp>
      <p:sp>
        <p:nvSpPr>
          <p:cNvPr id="36" name="object 36"/>
          <p:cNvSpPr/>
          <p:nvPr/>
        </p:nvSpPr>
        <p:spPr>
          <a:xfrm>
            <a:off x="5402960" y="4602098"/>
            <a:ext cx="599440" cy="165100"/>
          </a:xfrm>
          <a:custGeom>
            <a:avLst/>
            <a:gdLst/>
            <a:ahLst/>
            <a:cxnLst/>
            <a:rect l="l" t="t" r="r" b="b"/>
            <a:pathLst>
              <a:path w="599439" h="165100">
                <a:moveTo>
                  <a:pt x="546353" y="0"/>
                </a:moveTo>
                <a:lnTo>
                  <a:pt x="543940" y="6603"/>
                </a:lnTo>
                <a:lnTo>
                  <a:pt x="553485" y="10798"/>
                </a:lnTo>
                <a:lnTo>
                  <a:pt x="561721" y="16541"/>
                </a:lnTo>
                <a:lnTo>
                  <a:pt x="581485" y="54784"/>
                </a:lnTo>
                <a:lnTo>
                  <a:pt x="583946" y="81661"/>
                </a:lnTo>
                <a:lnTo>
                  <a:pt x="583328" y="96234"/>
                </a:lnTo>
                <a:lnTo>
                  <a:pt x="568590" y="141027"/>
                </a:lnTo>
                <a:lnTo>
                  <a:pt x="544194" y="158369"/>
                </a:lnTo>
                <a:lnTo>
                  <a:pt x="546353" y="165100"/>
                </a:lnTo>
                <a:lnTo>
                  <a:pt x="585342" y="136270"/>
                </a:lnTo>
                <a:lnTo>
                  <a:pt x="598094" y="97766"/>
                </a:lnTo>
                <a:lnTo>
                  <a:pt x="598931" y="82550"/>
                </a:lnTo>
                <a:lnTo>
                  <a:pt x="598094" y="67407"/>
                </a:lnTo>
                <a:lnTo>
                  <a:pt x="585342" y="28956"/>
                </a:lnTo>
                <a:lnTo>
                  <a:pt x="558303" y="4310"/>
                </a:lnTo>
                <a:lnTo>
                  <a:pt x="546353" y="0"/>
                </a:lnTo>
                <a:close/>
              </a:path>
              <a:path w="599439" h="165100">
                <a:moveTo>
                  <a:pt x="52704" y="0"/>
                </a:moveTo>
                <a:lnTo>
                  <a:pt x="13715" y="28956"/>
                </a:lnTo>
                <a:lnTo>
                  <a:pt x="857" y="67407"/>
                </a:lnTo>
                <a:lnTo>
                  <a:pt x="0" y="82550"/>
                </a:lnTo>
                <a:lnTo>
                  <a:pt x="855" y="97766"/>
                </a:lnTo>
                <a:lnTo>
                  <a:pt x="13588" y="136270"/>
                </a:lnTo>
                <a:lnTo>
                  <a:pt x="52704" y="165100"/>
                </a:lnTo>
                <a:lnTo>
                  <a:pt x="54863" y="158369"/>
                </a:lnTo>
                <a:lnTo>
                  <a:pt x="45430" y="154223"/>
                </a:lnTo>
                <a:lnTo>
                  <a:pt x="37306" y="148447"/>
                </a:lnTo>
                <a:lnTo>
                  <a:pt x="17573" y="109474"/>
                </a:lnTo>
                <a:lnTo>
                  <a:pt x="15112" y="81661"/>
                </a:lnTo>
                <a:lnTo>
                  <a:pt x="15730" y="67609"/>
                </a:lnTo>
                <a:lnTo>
                  <a:pt x="30489" y="23856"/>
                </a:lnTo>
                <a:lnTo>
                  <a:pt x="55117" y="6603"/>
                </a:lnTo>
                <a:lnTo>
                  <a:pt x="52704" y="0"/>
                </a:lnTo>
                <a:close/>
              </a:path>
            </a:pathLst>
          </a:custGeom>
          <a:solidFill>
            <a:srgbClr val="000000"/>
          </a:solidFill>
        </p:spPr>
        <p:txBody>
          <a:bodyPr wrap="square" lIns="0" tIns="0" rIns="0" bIns="0" rtlCol="0"/>
          <a:lstStyle/>
          <a:p>
            <a:endParaRPr/>
          </a:p>
        </p:txBody>
      </p:sp>
      <p:sp>
        <p:nvSpPr>
          <p:cNvPr id="37" name="object 37"/>
          <p:cNvSpPr txBox="1"/>
          <p:nvPr/>
        </p:nvSpPr>
        <p:spPr>
          <a:xfrm>
            <a:off x="2997835" y="4425188"/>
            <a:ext cx="3335020" cy="239395"/>
          </a:xfrm>
          <a:prstGeom prst="rect">
            <a:avLst/>
          </a:prstGeom>
        </p:spPr>
        <p:txBody>
          <a:bodyPr vert="horz" wrap="square" lIns="0" tIns="12700" rIns="0" bIns="0" rtlCol="0">
            <a:spAutoFit/>
          </a:bodyPr>
          <a:lstStyle/>
          <a:p>
            <a:pPr marL="12700">
              <a:lnSpc>
                <a:spcPct val="100000"/>
              </a:lnSpc>
              <a:spcBef>
                <a:spcPts val="100"/>
              </a:spcBef>
              <a:tabLst>
                <a:tab pos="937260" algn="l"/>
                <a:tab pos="1862455" algn="l"/>
                <a:tab pos="3188335" algn="l"/>
              </a:tabLst>
            </a:pPr>
            <a:r>
              <a:rPr sz="1400" dirty="0">
                <a:latin typeface="Cambria Math"/>
                <a:cs typeface="Cambria Math"/>
              </a:rPr>
              <a:t>+	+	+ ⋯</a:t>
            </a:r>
            <a:r>
              <a:rPr sz="1400" spc="-75" dirty="0">
                <a:latin typeface="Cambria Math"/>
                <a:cs typeface="Cambria Math"/>
              </a:rPr>
              <a:t> </a:t>
            </a:r>
            <a:r>
              <a:rPr sz="1400" dirty="0">
                <a:latin typeface="Cambria Math"/>
                <a:cs typeface="Cambria Math"/>
              </a:rPr>
              <a:t>+	+</a:t>
            </a:r>
            <a:endParaRPr sz="1400">
              <a:latin typeface="Cambria Math"/>
              <a:cs typeface="Cambria Math"/>
            </a:endParaRPr>
          </a:p>
        </p:txBody>
      </p:sp>
      <p:sp>
        <p:nvSpPr>
          <p:cNvPr id="38" name="object 38"/>
          <p:cNvSpPr/>
          <p:nvPr/>
        </p:nvSpPr>
        <p:spPr>
          <a:xfrm>
            <a:off x="6358128" y="4558665"/>
            <a:ext cx="759460" cy="12700"/>
          </a:xfrm>
          <a:custGeom>
            <a:avLst/>
            <a:gdLst/>
            <a:ahLst/>
            <a:cxnLst/>
            <a:rect l="l" t="t" r="r" b="b"/>
            <a:pathLst>
              <a:path w="759459" h="12700">
                <a:moveTo>
                  <a:pt x="758951" y="0"/>
                </a:moveTo>
                <a:lnTo>
                  <a:pt x="0" y="0"/>
                </a:lnTo>
                <a:lnTo>
                  <a:pt x="0" y="12191"/>
                </a:lnTo>
                <a:lnTo>
                  <a:pt x="758951" y="12191"/>
                </a:lnTo>
                <a:lnTo>
                  <a:pt x="758951" y="0"/>
                </a:lnTo>
                <a:close/>
              </a:path>
            </a:pathLst>
          </a:custGeom>
          <a:solidFill>
            <a:srgbClr val="000000"/>
          </a:solidFill>
        </p:spPr>
        <p:txBody>
          <a:bodyPr wrap="square" lIns="0" tIns="0" rIns="0" bIns="0" rtlCol="0"/>
          <a:lstStyle/>
          <a:p>
            <a:endParaRPr/>
          </a:p>
        </p:txBody>
      </p:sp>
      <p:sp>
        <p:nvSpPr>
          <p:cNvPr id="39" name="object 39"/>
          <p:cNvSpPr txBox="1"/>
          <p:nvPr/>
        </p:nvSpPr>
        <p:spPr>
          <a:xfrm>
            <a:off x="5520309" y="4289552"/>
            <a:ext cx="1369060" cy="239395"/>
          </a:xfrm>
          <a:prstGeom prst="rect">
            <a:avLst/>
          </a:prstGeom>
        </p:spPr>
        <p:txBody>
          <a:bodyPr vert="horz" wrap="square" lIns="0" tIns="12700" rIns="0" bIns="0" rtlCol="0">
            <a:spAutoFit/>
          </a:bodyPr>
          <a:lstStyle/>
          <a:p>
            <a:pPr marL="50800">
              <a:lnSpc>
                <a:spcPct val="100000"/>
              </a:lnSpc>
              <a:spcBef>
                <a:spcPts val="100"/>
              </a:spcBef>
              <a:tabLst>
                <a:tab pos="1111250" algn="l"/>
              </a:tabLst>
            </a:pPr>
            <a:r>
              <a:rPr sz="1400" dirty="0">
                <a:latin typeface="Cambria Math"/>
                <a:cs typeface="Cambria Math"/>
              </a:rPr>
              <a:t>𝐷𝑖𝑣</a:t>
            </a:r>
            <a:r>
              <a:rPr sz="1500" baseline="-16666" dirty="0">
                <a:latin typeface="Cambria Math"/>
                <a:cs typeface="Cambria Math"/>
              </a:rPr>
              <a:t>∞	</a:t>
            </a:r>
            <a:r>
              <a:rPr sz="1400" spc="15" dirty="0">
                <a:latin typeface="Cambria Math"/>
                <a:cs typeface="Cambria Math"/>
              </a:rPr>
              <a:t>𝑆</a:t>
            </a:r>
            <a:r>
              <a:rPr sz="1500" spc="22" baseline="-16666" dirty="0">
                <a:latin typeface="Cambria Math"/>
                <a:cs typeface="Cambria Math"/>
              </a:rPr>
              <a:t>∞</a:t>
            </a:r>
            <a:endParaRPr sz="1500" baseline="-16666">
              <a:latin typeface="Cambria Math"/>
              <a:cs typeface="Cambria Math"/>
            </a:endParaRPr>
          </a:p>
        </p:txBody>
      </p:sp>
      <p:sp>
        <p:nvSpPr>
          <p:cNvPr id="40" name="object 40"/>
          <p:cNvSpPr/>
          <p:nvPr/>
        </p:nvSpPr>
        <p:spPr>
          <a:xfrm>
            <a:off x="6373748" y="4602098"/>
            <a:ext cx="599440" cy="165100"/>
          </a:xfrm>
          <a:custGeom>
            <a:avLst/>
            <a:gdLst/>
            <a:ahLst/>
            <a:cxnLst/>
            <a:rect l="l" t="t" r="r" b="b"/>
            <a:pathLst>
              <a:path w="599440" h="165100">
                <a:moveTo>
                  <a:pt x="546353" y="0"/>
                </a:moveTo>
                <a:lnTo>
                  <a:pt x="543941" y="6603"/>
                </a:lnTo>
                <a:lnTo>
                  <a:pt x="553485" y="10798"/>
                </a:lnTo>
                <a:lnTo>
                  <a:pt x="561721" y="16541"/>
                </a:lnTo>
                <a:lnTo>
                  <a:pt x="581485" y="54784"/>
                </a:lnTo>
                <a:lnTo>
                  <a:pt x="583946" y="81661"/>
                </a:lnTo>
                <a:lnTo>
                  <a:pt x="583328" y="96234"/>
                </a:lnTo>
                <a:lnTo>
                  <a:pt x="568590" y="141027"/>
                </a:lnTo>
                <a:lnTo>
                  <a:pt x="544195" y="158369"/>
                </a:lnTo>
                <a:lnTo>
                  <a:pt x="546353" y="165100"/>
                </a:lnTo>
                <a:lnTo>
                  <a:pt x="585343" y="136270"/>
                </a:lnTo>
                <a:lnTo>
                  <a:pt x="598094" y="97766"/>
                </a:lnTo>
                <a:lnTo>
                  <a:pt x="598931" y="82550"/>
                </a:lnTo>
                <a:lnTo>
                  <a:pt x="598094" y="67407"/>
                </a:lnTo>
                <a:lnTo>
                  <a:pt x="585343" y="28956"/>
                </a:lnTo>
                <a:lnTo>
                  <a:pt x="558303" y="4310"/>
                </a:lnTo>
                <a:lnTo>
                  <a:pt x="546353" y="0"/>
                </a:lnTo>
                <a:close/>
              </a:path>
              <a:path w="599440" h="165100">
                <a:moveTo>
                  <a:pt x="52704" y="0"/>
                </a:moveTo>
                <a:lnTo>
                  <a:pt x="13715" y="28956"/>
                </a:lnTo>
                <a:lnTo>
                  <a:pt x="857" y="67407"/>
                </a:lnTo>
                <a:lnTo>
                  <a:pt x="0" y="82550"/>
                </a:lnTo>
                <a:lnTo>
                  <a:pt x="855" y="97766"/>
                </a:lnTo>
                <a:lnTo>
                  <a:pt x="13588" y="136270"/>
                </a:lnTo>
                <a:lnTo>
                  <a:pt x="52704" y="165100"/>
                </a:lnTo>
                <a:lnTo>
                  <a:pt x="54863" y="158369"/>
                </a:lnTo>
                <a:lnTo>
                  <a:pt x="45430" y="154223"/>
                </a:lnTo>
                <a:lnTo>
                  <a:pt x="37306" y="148447"/>
                </a:lnTo>
                <a:lnTo>
                  <a:pt x="17573" y="109474"/>
                </a:lnTo>
                <a:lnTo>
                  <a:pt x="15112" y="81661"/>
                </a:lnTo>
                <a:lnTo>
                  <a:pt x="15730" y="67609"/>
                </a:lnTo>
                <a:lnTo>
                  <a:pt x="30489" y="23856"/>
                </a:lnTo>
                <a:lnTo>
                  <a:pt x="55117" y="6603"/>
                </a:lnTo>
                <a:lnTo>
                  <a:pt x="52704" y="0"/>
                </a:lnTo>
                <a:close/>
              </a:path>
            </a:pathLst>
          </a:custGeom>
          <a:solidFill>
            <a:srgbClr val="000000"/>
          </a:solidFill>
        </p:spPr>
        <p:txBody>
          <a:bodyPr wrap="square" lIns="0" tIns="0" rIns="0" bIns="0" rtlCol="0"/>
          <a:lstStyle/>
          <a:p>
            <a:endParaRPr/>
          </a:p>
        </p:txBody>
      </p:sp>
      <p:sp>
        <p:nvSpPr>
          <p:cNvPr id="41" name="object 41"/>
          <p:cNvSpPr txBox="1"/>
          <p:nvPr/>
        </p:nvSpPr>
        <p:spPr>
          <a:xfrm>
            <a:off x="2438145" y="4544059"/>
            <a:ext cx="4722495" cy="239395"/>
          </a:xfrm>
          <a:prstGeom prst="rect">
            <a:avLst/>
          </a:prstGeom>
        </p:spPr>
        <p:txBody>
          <a:bodyPr vert="horz" wrap="square" lIns="0" tIns="12700" rIns="0" bIns="0" rtlCol="0">
            <a:spAutoFit/>
          </a:bodyPr>
          <a:lstStyle/>
          <a:p>
            <a:pPr marL="50800">
              <a:lnSpc>
                <a:spcPct val="100000"/>
              </a:lnSpc>
              <a:spcBef>
                <a:spcPts val="100"/>
              </a:spcBef>
              <a:tabLst>
                <a:tab pos="820419" algn="l"/>
                <a:tab pos="1743710" algn="l"/>
                <a:tab pos="3024505" algn="l"/>
                <a:tab pos="3995420" algn="l"/>
              </a:tabLst>
            </a:pPr>
            <a:r>
              <a:rPr sz="1400" dirty="0">
                <a:latin typeface="Cambria Math"/>
                <a:cs typeface="Cambria Math"/>
              </a:rPr>
              <a:t>1</a:t>
            </a:r>
            <a:r>
              <a:rPr sz="1400" spc="-10" dirty="0">
                <a:latin typeface="Cambria Math"/>
                <a:cs typeface="Cambria Math"/>
              </a:rPr>
              <a:t> </a:t>
            </a:r>
            <a:r>
              <a:rPr sz="1400" dirty="0">
                <a:latin typeface="Cambria Math"/>
                <a:cs typeface="Cambria Math"/>
              </a:rPr>
              <a:t>+</a:t>
            </a:r>
            <a:r>
              <a:rPr sz="1400" spc="15" dirty="0">
                <a:latin typeface="Cambria Math"/>
                <a:cs typeface="Cambria Math"/>
              </a:rPr>
              <a:t> 𝑘</a:t>
            </a:r>
            <a:r>
              <a:rPr sz="1500" spc="22" baseline="-16666" dirty="0">
                <a:latin typeface="Cambria Math"/>
                <a:cs typeface="Cambria Math"/>
              </a:rPr>
              <a:t>𝑠	</a:t>
            </a:r>
            <a:r>
              <a:rPr sz="1400" dirty="0">
                <a:latin typeface="Cambria Math"/>
                <a:cs typeface="Cambria Math"/>
              </a:rPr>
              <a:t>1 +</a:t>
            </a:r>
            <a:r>
              <a:rPr sz="1400" spc="-15" dirty="0">
                <a:latin typeface="Cambria Math"/>
                <a:cs typeface="Cambria Math"/>
              </a:rPr>
              <a:t> </a:t>
            </a:r>
            <a:r>
              <a:rPr sz="1400" spc="15" dirty="0">
                <a:latin typeface="Cambria Math"/>
                <a:cs typeface="Cambria Math"/>
              </a:rPr>
              <a:t>𝑘</a:t>
            </a:r>
            <a:r>
              <a:rPr sz="1500" spc="22" baseline="-16666" dirty="0">
                <a:latin typeface="Cambria Math"/>
                <a:cs typeface="Cambria Math"/>
              </a:rPr>
              <a:t>𝑠 </a:t>
            </a:r>
            <a:r>
              <a:rPr sz="1500" spc="322" baseline="-16666" dirty="0">
                <a:latin typeface="Cambria Math"/>
                <a:cs typeface="Cambria Math"/>
              </a:rPr>
              <a:t> </a:t>
            </a:r>
            <a:r>
              <a:rPr sz="1500" spc="52" baseline="22222" dirty="0">
                <a:latin typeface="Cambria Math"/>
                <a:cs typeface="Cambria Math"/>
              </a:rPr>
              <a:t>2	</a:t>
            </a:r>
            <a:r>
              <a:rPr sz="1400" dirty="0">
                <a:latin typeface="Cambria Math"/>
                <a:cs typeface="Cambria Math"/>
              </a:rPr>
              <a:t>1 +</a:t>
            </a:r>
            <a:r>
              <a:rPr sz="1400" spc="5" dirty="0">
                <a:latin typeface="Cambria Math"/>
                <a:cs typeface="Cambria Math"/>
              </a:rPr>
              <a:t> </a:t>
            </a:r>
            <a:r>
              <a:rPr sz="1400" spc="15" dirty="0">
                <a:latin typeface="Cambria Math"/>
                <a:cs typeface="Cambria Math"/>
              </a:rPr>
              <a:t>𝑘</a:t>
            </a:r>
            <a:r>
              <a:rPr sz="1500" spc="22" baseline="-16666" dirty="0">
                <a:latin typeface="Cambria Math"/>
                <a:cs typeface="Cambria Math"/>
              </a:rPr>
              <a:t>𝑠 </a:t>
            </a:r>
            <a:r>
              <a:rPr sz="1500" spc="322" baseline="-16666" dirty="0">
                <a:latin typeface="Cambria Math"/>
                <a:cs typeface="Cambria Math"/>
              </a:rPr>
              <a:t> </a:t>
            </a:r>
            <a:r>
              <a:rPr sz="1500" spc="52" baseline="22222" dirty="0">
                <a:latin typeface="Cambria Math"/>
                <a:cs typeface="Cambria Math"/>
              </a:rPr>
              <a:t>3	</a:t>
            </a:r>
            <a:r>
              <a:rPr sz="1400" dirty="0">
                <a:latin typeface="Cambria Math"/>
                <a:cs typeface="Cambria Math"/>
              </a:rPr>
              <a:t>1 +</a:t>
            </a:r>
            <a:r>
              <a:rPr sz="1400" spc="-10" dirty="0">
                <a:latin typeface="Cambria Math"/>
                <a:cs typeface="Cambria Math"/>
              </a:rPr>
              <a:t> </a:t>
            </a:r>
            <a:r>
              <a:rPr sz="1400" spc="15" dirty="0">
                <a:latin typeface="Cambria Math"/>
                <a:cs typeface="Cambria Math"/>
              </a:rPr>
              <a:t>𝑘</a:t>
            </a:r>
            <a:r>
              <a:rPr sz="1500" spc="22" baseline="-16666" dirty="0">
                <a:latin typeface="Cambria Math"/>
                <a:cs typeface="Cambria Math"/>
              </a:rPr>
              <a:t>𝑠 </a:t>
            </a:r>
            <a:r>
              <a:rPr sz="1500" spc="322" baseline="-16666" dirty="0">
                <a:latin typeface="Cambria Math"/>
                <a:cs typeface="Cambria Math"/>
              </a:rPr>
              <a:t> </a:t>
            </a:r>
            <a:r>
              <a:rPr sz="1500" spc="135" baseline="22222" dirty="0">
                <a:latin typeface="Cambria Math"/>
                <a:cs typeface="Cambria Math"/>
              </a:rPr>
              <a:t>∞	</a:t>
            </a:r>
            <a:r>
              <a:rPr sz="1400" dirty="0">
                <a:latin typeface="Cambria Math"/>
                <a:cs typeface="Cambria Math"/>
              </a:rPr>
              <a:t>1 + </a:t>
            </a:r>
            <a:r>
              <a:rPr sz="1400" spc="15" dirty="0">
                <a:latin typeface="Cambria Math"/>
                <a:cs typeface="Cambria Math"/>
              </a:rPr>
              <a:t>𝑘</a:t>
            </a:r>
            <a:r>
              <a:rPr sz="1500" spc="22" baseline="-16666" dirty="0">
                <a:latin typeface="Cambria Math"/>
                <a:cs typeface="Cambria Math"/>
              </a:rPr>
              <a:t>𝑠</a:t>
            </a:r>
            <a:r>
              <a:rPr sz="1500" spc="202" baseline="-16666" dirty="0">
                <a:latin typeface="Cambria Math"/>
                <a:cs typeface="Cambria Math"/>
              </a:rPr>
              <a:t> </a:t>
            </a:r>
            <a:r>
              <a:rPr sz="1500" spc="135" baseline="22222" dirty="0">
                <a:latin typeface="Cambria Math"/>
                <a:cs typeface="Cambria Math"/>
              </a:rPr>
              <a:t>∞</a:t>
            </a:r>
            <a:endParaRPr sz="1500" baseline="22222">
              <a:latin typeface="Cambria Math"/>
              <a:cs typeface="Cambria Math"/>
            </a:endParaRPr>
          </a:p>
        </p:txBody>
      </p:sp>
      <p:sp>
        <p:nvSpPr>
          <p:cNvPr id="42" name="object 42"/>
          <p:cNvSpPr txBox="1"/>
          <p:nvPr/>
        </p:nvSpPr>
        <p:spPr>
          <a:xfrm>
            <a:off x="535940" y="4966208"/>
            <a:ext cx="7651115" cy="410209"/>
          </a:xfrm>
          <a:prstGeom prst="rect">
            <a:avLst/>
          </a:prstGeom>
        </p:spPr>
        <p:txBody>
          <a:bodyPr vert="horz" wrap="square" lIns="0" tIns="55880" rIns="0" bIns="0" rtlCol="0">
            <a:spAutoFit/>
          </a:bodyPr>
          <a:lstStyle/>
          <a:p>
            <a:pPr marL="12700" marR="5080">
              <a:lnSpc>
                <a:spcPct val="80000"/>
              </a:lnSpc>
              <a:spcBef>
                <a:spcPts val="440"/>
              </a:spcBef>
            </a:pPr>
            <a:r>
              <a:rPr sz="1400" spc="-5" dirty="0">
                <a:latin typeface="Calibri"/>
                <a:cs typeface="Calibri"/>
              </a:rPr>
              <a:t>The price of the share </a:t>
            </a:r>
            <a:r>
              <a:rPr sz="1400" dirty="0">
                <a:latin typeface="Calibri"/>
                <a:cs typeface="Calibri"/>
              </a:rPr>
              <a:t>is </a:t>
            </a:r>
            <a:r>
              <a:rPr sz="1400" spc="-5" dirty="0">
                <a:latin typeface="Calibri"/>
                <a:cs typeface="Calibri"/>
              </a:rPr>
              <a:t>equal </a:t>
            </a:r>
            <a:r>
              <a:rPr sz="1400" spc="-10" dirty="0">
                <a:latin typeface="Calibri"/>
                <a:cs typeface="Calibri"/>
              </a:rPr>
              <a:t>to </a:t>
            </a:r>
            <a:r>
              <a:rPr sz="1400" dirty="0">
                <a:latin typeface="Calibri"/>
                <a:cs typeface="Calibri"/>
              </a:rPr>
              <a:t>all </a:t>
            </a:r>
            <a:r>
              <a:rPr sz="1400" spc="-10" dirty="0">
                <a:latin typeface="Calibri"/>
                <a:cs typeface="Calibri"/>
              </a:rPr>
              <a:t>future </a:t>
            </a:r>
            <a:r>
              <a:rPr sz="1400" spc="-5" dirty="0">
                <a:latin typeface="Calibri"/>
                <a:cs typeface="Calibri"/>
              </a:rPr>
              <a:t>cash </a:t>
            </a:r>
            <a:r>
              <a:rPr sz="1400" spc="-15" dirty="0">
                <a:latin typeface="Calibri"/>
                <a:cs typeface="Calibri"/>
              </a:rPr>
              <a:t>flow. </a:t>
            </a:r>
            <a:r>
              <a:rPr sz="1400" spc="-5" dirty="0">
                <a:latin typeface="Calibri"/>
                <a:cs typeface="Calibri"/>
              </a:rPr>
              <a:t>If dividends </a:t>
            </a:r>
            <a:r>
              <a:rPr sz="1400" spc="-10" dirty="0">
                <a:latin typeface="Calibri"/>
                <a:cs typeface="Calibri"/>
              </a:rPr>
              <a:t>are </a:t>
            </a:r>
            <a:r>
              <a:rPr sz="1400" spc="-5" dirty="0">
                <a:latin typeface="Calibri"/>
                <a:cs typeface="Calibri"/>
              </a:rPr>
              <a:t>assumed </a:t>
            </a:r>
            <a:r>
              <a:rPr sz="1400" spc="-10" dirty="0">
                <a:latin typeface="Calibri"/>
                <a:cs typeface="Calibri"/>
              </a:rPr>
              <a:t>to </a:t>
            </a:r>
            <a:r>
              <a:rPr sz="1400" spc="-5" dirty="0">
                <a:latin typeface="Calibri"/>
                <a:cs typeface="Calibri"/>
              </a:rPr>
              <a:t>be </a:t>
            </a:r>
            <a:r>
              <a:rPr sz="1400" spc="-10" dirty="0">
                <a:latin typeface="Calibri"/>
                <a:cs typeface="Calibri"/>
              </a:rPr>
              <a:t>constant </a:t>
            </a:r>
            <a:r>
              <a:rPr sz="1400" spc="-5" dirty="0">
                <a:latin typeface="Calibri"/>
                <a:cs typeface="Calibri"/>
              </a:rPr>
              <a:t>we use the  perpetuity</a:t>
            </a:r>
            <a:r>
              <a:rPr sz="1400" spc="20" dirty="0">
                <a:latin typeface="Calibri"/>
                <a:cs typeface="Calibri"/>
              </a:rPr>
              <a:t> </a:t>
            </a:r>
            <a:r>
              <a:rPr sz="1400" spc="-5" dirty="0">
                <a:latin typeface="Calibri"/>
                <a:cs typeface="Calibri"/>
              </a:rPr>
              <a:t>formular:</a:t>
            </a:r>
            <a:endParaRPr sz="1400">
              <a:latin typeface="Calibri"/>
              <a:cs typeface="Calibri"/>
            </a:endParaRPr>
          </a:p>
        </p:txBody>
      </p:sp>
      <p:sp>
        <p:nvSpPr>
          <p:cNvPr id="43" name="object 43"/>
          <p:cNvSpPr txBox="1"/>
          <p:nvPr/>
        </p:nvSpPr>
        <p:spPr>
          <a:xfrm>
            <a:off x="4300854" y="5543803"/>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0</a:t>
            </a:r>
            <a:endParaRPr sz="1000">
              <a:latin typeface="Cambria Math"/>
              <a:cs typeface="Cambria Math"/>
            </a:endParaRPr>
          </a:p>
        </p:txBody>
      </p:sp>
      <p:sp>
        <p:nvSpPr>
          <p:cNvPr id="44" name="object 44"/>
          <p:cNvSpPr/>
          <p:nvPr/>
        </p:nvSpPr>
        <p:spPr>
          <a:xfrm>
            <a:off x="4626864" y="5591962"/>
            <a:ext cx="352425" cy="12700"/>
          </a:xfrm>
          <a:custGeom>
            <a:avLst/>
            <a:gdLst/>
            <a:ahLst/>
            <a:cxnLst/>
            <a:rect l="l" t="t" r="r" b="b"/>
            <a:pathLst>
              <a:path w="352425" h="12700">
                <a:moveTo>
                  <a:pt x="352043" y="0"/>
                </a:moveTo>
                <a:lnTo>
                  <a:pt x="0" y="0"/>
                </a:lnTo>
                <a:lnTo>
                  <a:pt x="0" y="12192"/>
                </a:lnTo>
                <a:lnTo>
                  <a:pt x="352043" y="12192"/>
                </a:lnTo>
                <a:lnTo>
                  <a:pt x="352043" y="0"/>
                </a:lnTo>
                <a:close/>
              </a:path>
            </a:pathLst>
          </a:custGeom>
          <a:solidFill>
            <a:srgbClr val="000000"/>
          </a:solidFill>
        </p:spPr>
        <p:txBody>
          <a:bodyPr wrap="square" lIns="0" tIns="0" rIns="0" bIns="0" rtlCol="0"/>
          <a:lstStyle/>
          <a:p>
            <a:endParaRPr/>
          </a:p>
        </p:txBody>
      </p:sp>
      <p:sp>
        <p:nvSpPr>
          <p:cNvPr id="45" name="object 45"/>
          <p:cNvSpPr txBox="1"/>
          <p:nvPr/>
        </p:nvSpPr>
        <p:spPr>
          <a:xfrm>
            <a:off x="4188586" y="5322823"/>
            <a:ext cx="836294" cy="375285"/>
          </a:xfrm>
          <a:prstGeom prst="rect">
            <a:avLst/>
          </a:prstGeom>
        </p:spPr>
        <p:txBody>
          <a:bodyPr vert="horz" wrap="square" lIns="0" tIns="12700" rIns="0" bIns="0" rtlCol="0">
            <a:spAutoFit/>
          </a:bodyPr>
          <a:lstStyle/>
          <a:p>
            <a:pPr marL="438784">
              <a:lnSpc>
                <a:spcPts val="1375"/>
              </a:lnSpc>
              <a:spcBef>
                <a:spcPts val="100"/>
              </a:spcBef>
            </a:pPr>
            <a:r>
              <a:rPr sz="1400" spc="-5" dirty="0">
                <a:latin typeface="Cambria Math"/>
                <a:cs typeface="Cambria Math"/>
              </a:rPr>
              <a:t>𝐷𝑖𝑣</a:t>
            </a:r>
            <a:r>
              <a:rPr sz="1500" spc="-7" baseline="-16666" dirty="0">
                <a:latin typeface="Cambria Math"/>
                <a:cs typeface="Cambria Math"/>
              </a:rPr>
              <a:t>1</a:t>
            </a:r>
            <a:endParaRPr sz="1500" baseline="-16666">
              <a:latin typeface="Cambria Math"/>
              <a:cs typeface="Cambria Math"/>
            </a:endParaRPr>
          </a:p>
          <a:p>
            <a:pPr marL="38100">
              <a:lnSpc>
                <a:spcPts val="1375"/>
              </a:lnSpc>
            </a:pPr>
            <a:r>
              <a:rPr sz="1400" dirty="0">
                <a:latin typeface="Cambria Math"/>
                <a:cs typeface="Cambria Math"/>
              </a:rPr>
              <a:t>𝑆</a:t>
            </a:r>
            <a:r>
              <a:rPr sz="1400" spc="20" dirty="0">
                <a:latin typeface="Cambria Math"/>
                <a:cs typeface="Cambria Math"/>
              </a:rPr>
              <a:t> </a:t>
            </a:r>
            <a:r>
              <a:rPr sz="1400" dirty="0">
                <a:latin typeface="Cambria Math"/>
                <a:cs typeface="Cambria Math"/>
              </a:rPr>
              <a:t>=</a:t>
            </a:r>
            <a:endParaRPr sz="1400">
              <a:latin typeface="Cambria Math"/>
              <a:cs typeface="Cambria Math"/>
            </a:endParaRPr>
          </a:p>
        </p:txBody>
      </p:sp>
      <p:sp>
        <p:nvSpPr>
          <p:cNvPr id="46" name="object 46"/>
          <p:cNvSpPr txBox="1"/>
          <p:nvPr/>
        </p:nvSpPr>
        <p:spPr>
          <a:xfrm>
            <a:off x="4679315" y="5577027"/>
            <a:ext cx="238125" cy="240029"/>
          </a:xfrm>
          <a:prstGeom prst="rect">
            <a:avLst/>
          </a:prstGeom>
        </p:spPr>
        <p:txBody>
          <a:bodyPr vert="horz" wrap="square" lIns="0" tIns="13335" rIns="0" bIns="0" rtlCol="0">
            <a:spAutoFit/>
          </a:bodyPr>
          <a:lstStyle/>
          <a:p>
            <a:pPr marL="38100">
              <a:lnSpc>
                <a:spcPct val="100000"/>
              </a:lnSpc>
              <a:spcBef>
                <a:spcPts val="105"/>
              </a:spcBef>
            </a:pPr>
            <a:r>
              <a:rPr sz="1400" spc="15" dirty="0">
                <a:latin typeface="Cambria Math"/>
                <a:cs typeface="Cambria Math"/>
              </a:rPr>
              <a:t>𝑘</a:t>
            </a:r>
            <a:r>
              <a:rPr sz="1500" spc="22" baseline="-16666" dirty="0">
                <a:latin typeface="Cambria Math"/>
                <a:cs typeface="Cambria Math"/>
              </a:rPr>
              <a:t>𝑠</a:t>
            </a:r>
            <a:endParaRPr sz="1500" baseline="-16666">
              <a:latin typeface="Cambria Math"/>
              <a:cs typeface="Cambria Math"/>
            </a:endParaRPr>
          </a:p>
        </p:txBody>
      </p:sp>
      <p:sp>
        <p:nvSpPr>
          <p:cNvPr id="47" name="object 47"/>
          <p:cNvSpPr txBox="1"/>
          <p:nvPr/>
        </p:nvSpPr>
        <p:spPr>
          <a:xfrm>
            <a:off x="535940" y="5786424"/>
            <a:ext cx="2908935"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If dividends </a:t>
            </a:r>
            <a:r>
              <a:rPr sz="1400" spc="-10" dirty="0">
                <a:latin typeface="Calibri"/>
                <a:cs typeface="Calibri"/>
              </a:rPr>
              <a:t>grow </a:t>
            </a:r>
            <a:r>
              <a:rPr sz="1400" dirty="0">
                <a:latin typeface="Calibri"/>
                <a:cs typeface="Calibri"/>
              </a:rPr>
              <a:t>with a </a:t>
            </a:r>
            <a:r>
              <a:rPr sz="1400" spc="-10" dirty="0">
                <a:latin typeface="Calibri"/>
                <a:cs typeface="Calibri"/>
              </a:rPr>
              <a:t>constat factor</a:t>
            </a:r>
            <a:r>
              <a:rPr sz="1400" spc="-15" dirty="0">
                <a:latin typeface="Calibri"/>
                <a:cs typeface="Calibri"/>
              </a:rPr>
              <a:t> </a:t>
            </a:r>
            <a:r>
              <a:rPr sz="1400" dirty="0">
                <a:latin typeface="Calibri"/>
                <a:cs typeface="Calibri"/>
              </a:rPr>
              <a:t>g</a:t>
            </a:r>
            <a:endParaRPr sz="1400">
              <a:latin typeface="Calibri"/>
              <a:cs typeface="Calibri"/>
            </a:endParaRPr>
          </a:p>
        </p:txBody>
      </p:sp>
      <p:sp>
        <p:nvSpPr>
          <p:cNvPr id="48" name="object 48"/>
          <p:cNvSpPr txBox="1"/>
          <p:nvPr/>
        </p:nvSpPr>
        <p:spPr>
          <a:xfrm>
            <a:off x="4229227" y="6193332"/>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0</a:t>
            </a:r>
            <a:endParaRPr sz="1000">
              <a:latin typeface="Cambria Math"/>
              <a:cs typeface="Cambria Math"/>
            </a:endParaRPr>
          </a:p>
        </p:txBody>
      </p:sp>
      <p:sp>
        <p:nvSpPr>
          <p:cNvPr id="49" name="object 49"/>
          <p:cNvSpPr txBox="1"/>
          <p:nvPr/>
        </p:nvSpPr>
        <p:spPr>
          <a:xfrm>
            <a:off x="4142359" y="6107988"/>
            <a:ext cx="37528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mbria Math"/>
                <a:cs typeface="Cambria Math"/>
              </a:rPr>
              <a:t>𝑆</a:t>
            </a:r>
            <a:r>
              <a:rPr sz="1400" spc="254" dirty="0">
                <a:latin typeface="Cambria Math"/>
                <a:cs typeface="Cambria Math"/>
              </a:rPr>
              <a:t> </a:t>
            </a:r>
            <a:r>
              <a:rPr sz="1400" dirty="0">
                <a:latin typeface="Cambria Math"/>
                <a:cs typeface="Cambria Math"/>
              </a:rPr>
              <a:t>=</a:t>
            </a:r>
            <a:endParaRPr sz="1400">
              <a:latin typeface="Cambria Math"/>
              <a:cs typeface="Cambria Math"/>
            </a:endParaRPr>
          </a:p>
        </p:txBody>
      </p:sp>
      <p:sp>
        <p:nvSpPr>
          <p:cNvPr id="50" name="object 50"/>
          <p:cNvSpPr/>
          <p:nvPr/>
        </p:nvSpPr>
        <p:spPr>
          <a:xfrm>
            <a:off x="4553711" y="6241186"/>
            <a:ext cx="497205" cy="12700"/>
          </a:xfrm>
          <a:custGeom>
            <a:avLst/>
            <a:gdLst/>
            <a:ahLst/>
            <a:cxnLst/>
            <a:rect l="l" t="t" r="r" b="b"/>
            <a:pathLst>
              <a:path w="497204" h="12700">
                <a:moveTo>
                  <a:pt x="496824" y="0"/>
                </a:moveTo>
                <a:lnTo>
                  <a:pt x="0" y="0"/>
                </a:lnTo>
                <a:lnTo>
                  <a:pt x="0" y="12192"/>
                </a:lnTo>
                <a:lnTo>
                  <a:pt x="496824" y="12192"/>
                </a:lnTo>
                <a:lnTo>
                  <a:pt x="496824" y="0"/>
                </a:lnTo>
                <a:close/>
              </a:path>
            </a:pathLst>
          </a:custGeom>
          <a:solidFill>
            <a:srgbClr val="000000"/>
          </a:solidFill>
        </p:spPr>
        <p:txBody>
          <a:bodyPr wrap="square" lIns="0" tIns="0" rIns="0" bIns="0" rtlCol="0"/>
          <a:lstStyle/>
          <a:p>
            <a:endParaRPr/>
          </a:p>
        </p:txBody>
      </p:sp>
      <p:sp>
        <p:nvSpPr>
          <p:cNvPr id="51" name="object 51"/>
          <p:cNvSpPr txBox="1"/>
          <p:nvPr/>
        </p:nvSpPr>
        <p:spPr>
          <a:xfrm>
            <a:off x="4589398" y="5972352"/>
            <a:ext cx="422909" cy="239395"/>
          </a:xfrm>
          <a:prstGeom prst="rect">
            <a:avLst/>
          </a:prstGeom>
        </p:spPr>
        <p:txBody>
          <a:bodyPr vert="horz" wrap="square" lIns="0" tIns="12700" rIns="0" bIns="0" rtlCol="0">
            <a:spAutoFit/>
          </a:bodyPr>
          <a:lstStyle/>
          <a:p>
            <a:pPr marL="38100">
              <a:lnSpc>
                <a:spcPct val="100000"/>
              </a:lnSpc>
              <a:spcBef>
                <a:spcPts val="100"/>
              </a:spcBef>
            </a:pPr>
            <a:r>
              <a:rPr sz="1400" spc="-5" dirty="0">
                <a:latin typeface="Cambria Math"/>
                <a:cs typeface="Cambria Math"/>
              </a:rPr>
              <a:t>𝐷𝑖𝑣</a:t>
            </a:r>
            <a:r>
              <a:rPr sz="1500" spc="-7" baseline="-16666" dirty="0">
                <a:latin typeface="Cambria Math"/>
                <a:cs typeface="Cambria Math"/>
              </a:rPr>
              <a:t>1</a:t>
            </a:r>
            <a:endParaRPr sz="1500" baseline="-16666">
              <a:latin typeface="Cambria Math"/>
              <a:cs typeface="Cambria Math"/>
            </a:endParaRPr>
          </a:p>
        </p:txBody>
      </p:sp>
      <p:sp>
        <p:nvSpPr>
          <p:cNvPr id="52" name="object 52"/>
          <p:cNvSpPr txBox="1"/>
          <p:nvPr/>
        </p:nvSpPr>
        <p:spPr>
          <a:xfrm>
            <a:off x="4516246" y="6226861"/>
            <a:ext cx="569595" cy="239395"/>
          </a:xfrm>
          <a:prstGeom prst="rect">
            <a:avLst/>
          </a:prstGeom>
        </p:spPr>
        <p:txBody>
          <a:bodyPr vert="horz" wrap="square" lIns="0" tIns="12700" rIns="0" bIns="0" rtlCol="0">
            <a:spAutoFit/>
          </a:bodyPr>
          <a:lstStyle/>
          <a:p>
            <a:pPr marL="38100">
              <a:lnSpc>
                <a:spcPct val="100000"/>
              </a:lnSpc>
              <a:spcBef>
                <a:spcPts val="100"/>
              </a:spcBef>
            </a:pPr>
            <a:r>
              <a:rPr sz="1400" spc="15" dirty="0">
                <a:latin typeface="Cambria Math"/>
                <a:cs typeface="Cambria Math"/>
              </a:rPr>
              <a:t>𝑘</a:t>
            </a:r>
            <a:r>
              <a:rPr sz="1500" spc="22" baseline="-16666" dirty="0">
                <a:latin typeface="Cambria Math"/>
                <a:cs typeface="Cambria Math"/>
              </a:rPr>
              <a:t>𝑠 </a:t>
            </a:r>
            <a:r>
              <a:rPr sz="1400" dirty="0">
                <a:latin typeface="Cambria Math"/>
                <a:cs typeface="Cambria Math"/>
              </a:rPr>
              <a:t>−</a:t>
            </a:r>
            <a:r>
              <a:rPr sz="1400" spc="-145" dirty="0">
                <a:latin typeface="Cambria Math"/>
                <a:cs typeface="Cambria Math"/>
              </a:rPr>
              <a:t> </a:t>
            </a:r>
            <a:r>
              <a:rPr sz="1400" dirty="0">
                <a:latin typeface="Cambria Math"/>
                <a:cs typeface="Cambria Math"/>
              </a:rPr>
              <a:t>𝑔</a:t>
            </a:r>
            <a:endParaRPr sz="1400">
              <a:latin typeface="Cambria Math"/>
              <a:cs typeface="Cambria Math"/>
            </a:endParaRP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1801" y="410337"/>
            <a:ext cx="2081022" cy="513715"/>
          </a:xfrm>
          <a:prstGeom prst="rect">
            <a:avLst/>
          </a:prstGeom>
        </p:spPr>
        <p:txBody>
          <a:bodyPr vert="horz" wrap="square" lIns="0" tIns="13335" rIns="0" bIns="0" rtlCol="0">
            <a:spAutoFit/>
          </a:bodyPr>
          <a:lstStyle/>
          <a:p>
            <a:pPr marL="12700">
              <a:lnSpc>
                <a:spcPct val="100000"/>
              </a:lnSpc>
              <a:spcBef>
                <a:spcPts val="105"/>
              </a:spcBef>
            </a:pPr>
            <a:r>
              <a:rPr sz="3200" spc="-15" dirty="0"/>
              <a:t>Profit</a:t>
            </a:r>
            <a:endParaRPr sz="3200"/>
          </a:p>
        </p:txBody>
      </p:sp>
      <p:sp>
        <p:nvSpPr>
          <p:cNvPr id="3" name="object 3"/>
          <p:cNvSpPr txBox="1"/>
          <p:nvPr/>
        </p:nvSpPr>
        <p:spPr>
          <a:xfrm>
            <a:off x="535940" y="1808225"/>
            <a:ext cx="1868805" cy="26924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1600" spc="-10" dirty="0">
                <a:latin typeface="Calibri"/>
                <a:cs typeface="Calibri"/>
              </a:rPr>
              <a:t>Income</a:t>
            </a:r>
            <a:r>
              <a:rPr sz="1600" spc="-35" dirty="0">
                <a:latin typeface="Calibri"/>
                <a:cs typeface="Calibri"/>
              </a:rPr>
              <a:t> </a:t>
            </a:r>
            <a:r>
              <a:rPr sz="1600" spc="-15" dirty="0">
                <a:latin typeface="Calibri"/>
                <a:cs typeface="Calibri"/>
              </a:rPr>
              <a:t>statement</a:t>
            </a:r>
            <a:endParaRPr sz="1600">
              <a:latin typeface="Calibri"/>
              <a:cs typeface="Calibri"/>
            </a:endParaRPr>
          </a:p>
        </p:txBody>
      </p:sp>
      <p:sp>
        <p:nvSpPr>
          <p:cNvPr id="4" name="object 4"/>
          <p:cNvSpPr txBox="1"/>
          <p:nvPr/>
        </p:nvSpPr>
        <p:spPr>
          <a:xfrm>
            <a:off x="535940" y="4405629"/>
            <a:ext cx="7757159" cy="51308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1600" spc="-40" dirty="0">
                <a:latin typeface="Calibri"/>
                <a:cs typeface="Calibri"/>
              </a:rPr>
              <a:t>We </a:t>
            </a:r>
            <a:r>
              <a:rPr sz="1600" spc="-10" dirty="0">
                <a:latin typeface="Calibri"/>
                <a:cs typeface="Calibri"/>
              </a:rPr>
              <a:t>can </a:t>
            </a:r>
            <a:r>
              <a:rPr sz="1600" spc="-5" dirty="0">
                <a:latin typeface="Calibri"/>
                <a:cs typeface="Calibri"/>
              </a:rPr>
              <a:t>adjust </a:t>
            </a:r>
            <a:r>
              <a:rPr sz="1600" spc="-10" dirty="0">
                <a:latin typeface="Calibri"/>
                <a:cs typeface="Calibri"/>
              </a:rPr>
              <a:t>net income to </a:t>
            </a:r>
            <a:r>
              <a:rPr sz="1600" spc="-5" dirty="0">
                <a:latin typeface="Calibri"/>
                <a:cs typeface="Calibri"/>
              </a:rPr>
              <a:t>dividends </a:t>
            </a:r>
            <a:r>
              <a:rPr sz="1600" spc="-10" dirty="0">
                <a:latin typeface="Calibri"/>
                <a:cs typeface="Calibri"/>
              </a:rPr>
              <a:t>by subtracting net investments </a:t>
            </a:r>
            <a:r>
              <a:rPr sz="1600" spc="-5" dirty="0">
                <a:latin typeface="Cambria Math"/>
                <a:cs typeface="Cambria Math"/>
              </a:rPr>
              <a:t>𝐷𝑖𝑣 = 𝑁𝐼 − </a:t>
            </a:r>
            <a:r>
              <a:rPr sz="1600" dirty="0">
                <a:latin typeface="Cambria Math"/>
                <a:cs typeface="Cambria Math"/>
              </a:rPr>
              <a:t>(𝐼</a:t>
            </a:r>
            <a:r>
              <a:rPr sz="1600" spc="254" dirty="0">
                <a:latin typeface="Cambria Math"/>
                <a:cs typeface="Cambria Math"/>
              </a:rPr>
              <a:t> </a:t>
            </a:r>
            <a:r>
              <a:rPr sz="1600" spc="-5" dirty="0">
                <a:latin typeface="Cambria Math"/>
                <a:cs typeface="Cambria Math"/>
              </a:rPr>
              <a:t>−</a:t>
            </a:r>
            <a:endParaRPr sz="1600">
              <a:latin typeface="Cambria Math"/>
              <a:cs typeface="Cambria Math"/>
            </a:endParaRPr>
          </a:p>
          <a:p>
            <a:pPr marL="355600">
              <a:lnSpc>
                <a:spcPct val="100000"/>
              </a:lnSpc>
            </a:pPr>
            <a:r>
              <a:rPr sz="1600" spc="5" dirty="0">
                <a:latin typeface="Cambria Math"/>
                <a:cs typeface="Cambria Math"/>
              </a:rPr>
              <a:t>𝑑𝑒𝑝𝑟.</a:t>
            </a:r>
            <a:r>
              <a:rPr sz="1600" spc="-100" dirty="0">
                <a:latin typeface="Cambria Math"/>
                <a:cs typeface="Cambria Math"/>
              </a:rPr>
              <a:t> </a:t>
            </a:r>
            <a:r>
              <a:rPr sz="1600" spc="-5" dirty="0">
                <a:latin typeface="Cambria Math"/>
                <a:cs typeface="Cambria Math"/>
              </a:rPr>
              <a:t>)</a:t>
            </a:r>
            <a:endParaRPr sz="1600">
              <a:latin typeface="Cambria Math"/>
              <a:cs typeface="Cambria Math"/>
            </a:endParaRPr>
          </a:p>
        </p:txBody>
      </p:sp>
      <p:sp>
        <p:nvSpPr>
          <p:cNvPr id="5" name="object 5"/>
          <p:cNvSpPr txBox="1"/>
          <p:nvPr/>
        </p:nvSpPr>
        <p:spPr>
          <a:xfrm>
            <a:off x="510540" y="5326507"/>
            <a:ext cx="1297940" cy="302260"/>
          </a:xfrm>
          <a:prstGeom prst="rect">
            <a:avLst/>
          </a:prstGeom>
        </p:spPr>
        <p:txBody>
          <a:bodyPr vert="horz" wrap="square" lIns="0" tIns="12065" rIns="0" bIns="0" rtlCol="0">
            <a:spAutoFit/>
          </a:bodyPr>
          <a:lstStyle/>
          <a:p>
            <a:pPr marL="381000" indent="-342900">
              <a:lnSpc>
                <a:spcPts val="1360"/>
              </a:lnSpc>
              <a:spcBef>
                <a:spcPts val="95"/>
              </a:spcBef>
              <a:buFont typeface="Arial"/>
              <a:buChar char="•"/>
              <a:tabLst>
                <a:tab pos="380365" algn="l"/>
                <a:tab pos="381000" algn="l"/>
              </a:tabLst>
            </a:pPr>
            <a:r>
              <a:rPr sz="1600" spc="-25" dirty="0">
                <a:latin typeface="Cambria Math"/>
                <a:cs typeface="Cambria Math"/>
              </a:rPr>
              <a:t>𝑆</a:t>
            </a:r>
            <a:r>
              <a:rPr sz="1725" spc="-37" baseline="-14492" dirty="0">
                <a:latin typeface="Cambria Math"/>
                <a:cs typeface="Cambria Math"/>
              </a:rPr>
              <a:t>0 </a:t>
            </a:r>
            <a:r>
              <a:rPr sz="1600" spc="-5" dirty="0">
                <a:latin typeface="Cambria Math"/>
                <a:cs typeface="Cambria Math"/>
              </a:rPr>
              <a:t>=</a:t>
            </a:r>
            <a:r>
              <a:rPr sz="1600" spc="125" dirty="0">
                <a:latin typeface="Cambria Math"/>
                <a:cs typeface="Cambria Math"/>
              </a:rPr>
              <a:t> </a:t>
            </a:r>
            <a:r>
              <a:rPr sz="2400" spc="232" baseline="1736" dirty="0">
                <a:latin typeface="Cambria Math"/>
                <a:cs typeface="Cambria Math"/>
              </a:rPr>
              <a:t>σ</a:t>
            </a:r>
            <a:r>
              <a:rPr sz="1725" spc="232" baseline="28985" dirty="0">
                <a:latin typeface="Cambria Math"/>
                <a:cs typeface="Cambria Math"/>
              </a:rPr>
              <a:t>∞</a:t>
            </a:r>
            <a:endParaRPr sz="1725" baseline="28985">
              <a:latin typeface="Cambria Math"/>
              <a:cs typeface="Cambria Math"/>
            </a:endParaRPr>
          </a:p>
          <a:p>
            <a:pPr marR="43180" algn="r">
              <a:lnSpc>
                <a:spcPts val="819"/>
              </a:lnSpc>
            </a:pPr>
            <a:r>
              <a:rPr sz="1150" spc="180" dirty="0">
                <a:latin typeface="Cambria Math"/>
                <a:cs typeface="Cambria Math"/>
              </a:rPr>
              <a:t>𝑡</a:t>
            </a:r>
            <a:r>
              <a:rPr sz="1150" spc="-10" dirty="0">
                <a:latin typeface="Cambria Math"/>
                <a:cs typeface="Cambria Math"/>
              </a:rPr>
              <a:t>=</a:t>
            </a:r>
            <a:r>
              <a:rPr sz="1150" spc="35" dirty="0">
                <a:latin typeface="Cambria Math"/>
                <a:cs typeface="Cambria Math"/>
              </a:rPr>
              <a:t>1</a:t>
            </a:r>
            <a:endParaRPr sz="1150">
              <a:latin typeface="Cambria Math"/>
              <a:cs typeface="Cambria Math"/>
            </a:endParaRPr>
          </a:p>
        </p:txBody>
      </p:sp>
      <p:sp>
        <p:nvSpPr>
          <p:cNvPr id="6" name="object 6"/>
          <p:cNvSpPr/>
          <p:nvPr/>
        </p:nvSpPr>
        <p:spPr>
          <a:xfrm>
            <a:off x="1790700" y="5476494"/>
            <a:ext cx="536575" cy="13970"/>
          </a:xfrm>
          <a:custGeom>
            <a:avLst/>
            <a:gdLst/>
            <a:ahLst/>
            <a:cxnLst/>
            <a:rect l="l" t="t" r="r" b="b"/>
            <a:pathLst>
              <a:path w="536575" h="13970">
                <a:moveTo>
                  <a:pt x="536448" y="0"/>
                </a:moveTo>
                <a:lnTo>
                  <a:pt x="0" y="0"/>
                </a:lnTo>
                <a:lnTo>
                  <a:pt x="0" y="13715"/>
                </a:lnTo>
                <a:lnTo>
                  <a:pt x="536448" y="13715"/>
                </a:lnTo>
                <a:lnTo>
                  <a:pt x="536448" y="0"/>
                </a:lnTo>
                <a:close/>
              </a:path>
            </a:pathLst>
          </a:custGeom>
          <a:solidFill>
            <a:srgbClr val="000000"/>
          </a:solidFill>
        </p:spPr>
        <p:txBody>
          <a:bodyPr wrap="square" lIns="0" tIns="0" rIns="0" bIns="0" rtlCol="0"/>
          <a:lstStyle/>
          <a:p>
            <a:endParaRPr/>
          </a:p>
        </p:txBody>
      </p:sp>
      <p:sp>
        <p:nvSpPr>
          <p:cNvPr id="7" name="object 7"/>
          <p:cNvSpPr txBox="1"/>
          <p:nvPr/>
        </p:nvSpPr>
        <p:spPr>
          <a:xfrm>
            <a:off x="1862582" y="5261813"/>
            <a:ext cx="385445" cy="203200"/>
          </a:xfrm>
          <a:prstGeom prst="rect">
            <a:avLst/>
          </a:prstGeom>
        </p:spPr>
        <p:txBody>
          <a:bodyPr vert="horz" wrap="square" lIns="0" tIns="14604" rIns="0" bIns="0" rtlCol="0">
            <a:spAutoFit/>
          </a:bodyPr>
          <a:lstStyle/>
          <a:p>
            <a:pPr marL="38100">
              <a:lnSpc>
                <a:spcPct val="100000"/>
              </a:lnSpc>
              <a:spcBef>
                <a:spcPts val="114"/>
              </a:spcBef>
            </a:pPr>
            <a:r>
              <a:rPr sz="1150" spc="25" dirty="0">
                <a:latin typeface="Cambria Math"/>
                <a:cs typeface="Cambria Math"/>
              </a:rPr>
              <a:t>𝐷𝑖𝑣</a:t>
            </a:r>
            <a:r>
              <a:rPr sz="1425" spc="37" baseline="-14619" dirty="0">
                <a:latin typeface="Cambria Math"/>
                <a:cs typeface="Cambria Math"/>
              </a:rPr>
              <a:t>0</a:t>
            </a:r>
            <a:endParaRPr sz="1425" baseline="-14619">
              <a:latin typeface="Cambria Math"/>
              <a:cs typeface="Cambria Math"/>
            </a:endParaRPr>
          </a:p>
        </p:txBody>
      </p:sp>
      <p:sp>
        <p:nvSpPr>
          <p:cNvPr id="8" name="object 8"/>
          <p:cNvSpPr/>
          <p:nvPr/>
        </p:nvSpPr>
        <p:spPr>
          <a:xfrm>
            <a:off x="1803654" y="5532246"/>
            <a:ext cx="448945" cy="137160"/>
          </a:xfrm>
          <a:custGeom>
            <a:avLst/>
            <a:gdLst/>
            <a:ahLst/>
            <a:cxnLst/>
            <a:rect l="l" t="t" r="r" b="b"/>
            <a:pathLst>
              <a:path w="448944" h="137160">
                <a:moveTo>
                  <a:pt x="404748" y="0"/>
                </a:moveTo>
                <a:lnTo>
                  <a:pt x="402844" y="5587"/>
                </a:lnTo>
                <a:lnTo>
                  <a:pt x="410753" y="9016"/>
                </a:lnTo>
                <a:lnTo>
                  <a:pt x="417544" y="13779"/>
                </a:lnTo>
                <a:lnTo>
                  <a:pt x="435363" y="56108"/>
                </a:lnTo>
                <a:lnTo>
                  <a:pt x="435863" y="67767"/>
                </a:lnTo>
                <a:lnTo>
                  <a:pt x="435363" y="79849"/>
                </a:lnTo>
                <a:lnTo>
                  <a:pt x="423241" y="116938"/>
                </a:lnTo>
                <a:lnTo>
                  <a:pt x="402970" y="131368"/>
                </a:lnTo>
                <a:lnTo>
                  <a:pt x="404748" y="136918"/>
                </a:lnTo>
                <a:lnTo>
                  <a:pt x="437133" y="112991"/>
                </a:lnTo>
                <a:lnTo>
                  <a:pt x="448437" y="68491"/>
                </a:lnTo>
                <a:lnTo>
                  <a:pt x="447724" y="55969"/>
                </a:lnTo>
                <a:lnTo>
                  <a:pt x="430895" y="15573"/>
                </a:lnTo>
                <a:lnTo>
                  <a:pt x="414702" y="3571"/>
                </a:lnTo>
                <a:lnTo>
                  <a:pt x="404748" y="0"/>
                </a:lnTo>
                <a:close/>
              </a:path>
              <a:path w="448944" h="137160">
                <a:moveTo>
                  <a:pt x="43687" y="0"/>
                </a:moveTo>
                <a:lnTo>
                  <a:pt x="11302" y="24002"/>
                </a:lnTo>
                <a:lnTo>
                  <a:pt x="0" y="68491"/>
                </a:lnTo>
                <a:lnTo>
                  <a:pt x="712" y="81073"/>
                </a:lnTo>
                <a:lnTo>
                  <a:pt x="17541" y="121381"/>
                </a:lnTo>
                <a:lnTo>
                  <a:pt x="43687" y="136918"/>
                </a:lnTo>
                <a:lnTo>
                  <a:pt x="45465" y="131368"/>
                </a:lnTo>
                <a:lnTo>
                  <a:pt x="37631" y="127911"/>
                </a:lnTo>
                <a:lnTo>
                  <a:pt x="30892" y="123101"/>
                </a:lnTo>
                <a:lnTo>
                  <a:pt x="13075" y="79849"/>
                </a:lnTo>
                <a:lnTo>
                  <a:pt x="12572" y="67767"/>
                </a:lnTo>
                <a:lnTo>
                  <a:pt x="13075" y="56108"/>
                </a:lnTo>
                <a:lnTo>
                  <a:pt x="25271" y="19875"/>
                </a:lnTo>
                <a:lnTo>
                  <a:pt x="45719" y="5587"/>
                </a:lnTo>
                <a:lnTo>
                  <a:pt x="43687" y="0"/>
                </a:lnTo>
                <a:close/>
              </a:path>
            </a:pathLst>
          </a:custGeom>
          <a:solidFill>
            <a:srgbClr val="000000"/>
          </a:solidFill>
        </p:spPr>
        <p:txBody>
          <a:bodyPr wrap="square" lIns="0" tIns="0" rIns="0" bIns="0" rtlCol="0"/>
          <a:lstStyle/>
          <a:p>
            <a:endParaRPr/>
          </a:p>
        </p:txBody>
      </p:sp>
      <p:sp>
        <p:nvSpPr>
          <p:cNvPr id="9" name="object 9"/>
          <p:cNvSpPr txBox="1"/>
          <p:nvPr/>
        </p:nvSpPr>
        <p:spPr>
          <a:xfrm>
            <a:off x="1813814" y="5483453"/>
            <a:ext cx="547370" cy="203200"/>
          </a:xfrm>
          <a:prstGeom prst="rect">
            <a:avLst/>
          </a:prstGeom>
        </p:spPr>
        <p:txBody>
          <a:bodyPr vert="horz" wrap="square" lIns="0" tIns="14605" rIns="0" bIns="0" rtlCol="0">
            <a:spAutoFit/>
          </a:bodyPr>
          <a:lstStyle/>
          <a:p>
            <a:pPr marL="38100">
              <a:lnSpc>
                <a:spcPct val="100000"/>
              </a:lnSpc>
              <a:spcBef>
                <a:spcPts val="115"/>
              </a:spcBef>
            </a:pPr>
            <a:r>
              <a:rPr sz="1150" spc="35" dirty="0">
                <a:latin typeface="Cambria Math"/>
                <a:cs typeface="Cambria Math"/>
              </a:rPr>
              <a:t>1+𝑘</a:t>
            </a:r>
            <a:r>
              <a:rPr sz="1425" spc="52" baseline="-14619" dirty="0">
                <a:latin typeface="Cambria Math"/>
                <a:cs typeface="Cambria Math"/>
              </a:rPr>
              <a:t>𝑠</a:t>
            </a:r>
            <a:r>
              <a:rPr sz="1425" spc="397" baseline="-14619" dirty="0">
                <a:latin typeface="Cambria Math"/>
                <a:cs typeface="Cambria Math"/>
              </a:rPr>
              <a:t> </a:t>
            </a:r>
            <a:r>
              <a:rPr sz="1425" spc="112" baseline="20467" dirty="0">
                <a:latin typeface="Cambria Math"/>
                <a:cs typeface="Cambria Math"/>
              </a:rPr>
              <a:t>𝑡</a:t>
            </a:r>
            <a:endParaRPr sz="1425" baseline="20467">
              <a:latin typeface="Cambria Math"/>
              <a:cs typeface="Cambria Math"/>
            </a:endParaRPr>
          </a:p>
        </p:txBody>
      </p:sp>
      <p:sp>
        <p:nvSpPr>
          <p:cNvPr id="10" name="object 10"/>
          <p:cNvSpPr txBox="1"/>
          <p:nvPr/>
        </p:nvSpPr>
        <p:spPr>
          <a:xfrm>
            <a:off x="2860294" y="5425566"/>
            <a:ext cx="290195" cy="203200"/>
          </a:xfrm>
          <a:prstGeom prst="rect">
            <a:avLst/>
          </a:prstGeom>
        </p:spPr>
        <p:txBody>
          <a:bodyPr vert="horz" wrap="square" lIns="0" tIns="14605" rIns="0" bIns="0" rtlCol="0">
            <a:spAutoFit/>
          </a:bodyPr>
          <a:lstStyle/>
          <a:p>
            <a:pPr marL="12700">
              <a:lnSpc>
                <a:spcPct val="100000"/>
              </a:lnSpc>
              <a:spcBef>
                <a:spcPts val="115"/>
              </a:spcBef>
            </a:pPr>
            <a:r>
              <a:rPr sz="1150" spc="180" dirty="0">
                <a:latin typeface="Cambria Math"/>
                <a:cs typeface="Cambria Math"/>
              </a:rPr>
              <a:t>𝑡</a:t>
            </a:r>
            <a:r>
              <a:rPr sz="1150" spc="-10" dirty="0">
                <a:latin typeface="Cambria Math"/>
                <a:cs typeface="Cambria Math"/>
              </a:rPr>
              <a:t>=</a:t>
            </a:r>
            <a:r>
              <a:rPr sz="1150" spc="35" dirty="0">
                <a:latin typeface="Cambria Math"/>
                <a:cs typeface="Cambria Math"/>
              </a:rPr>
              <a:t>1</a:t>
            </a:r>
            <a:endParaRPr sz="1150">
              <a:latin typeface="Cambria Math"/>
              <a:cs typeface="Cambria Math"/>
            </a:endParaRPr>
          </a:p>
        </p:txBody>
      </p:sp>
      <p:sp>
        <p:nvSpPr>
          <p:cNvPr id="11" name="object 11"/>
          <p:cNvSpPr txBox="1"/>
          <p:nvPr/>
        </p:nvSpPr>
        <p:spPr>
          <a:xfrm>
            <a:off x="2335022" y="5326507"/>
            <a:ext cx="713105" cy="269240"/>
          </a:xfrm>
          <a:prstGeom prst="rect">
            <a:avLst/>
          </a:prstGeom>
        </p:spPr>
        <p:txBody>
          <a:bodyPr vert="horz" wrap="square" lIns="0" tIns="12065" rIns="0" bIns="0" rtlCol="0">
            <a:spAutoFit/>
          </a:bodyPr>
          <a:lstStyle/>
          <a:p>
            <a:pPr marL="38100">
              <a:lnSpc>
                <a:spcPct val="100000"/>
              </a:lnSpc>
              <a:spcBef>
                <a:spcPts val="95"/>
              </a:spcBef>
            </a:pPr>
            <a:r>
              <a:rPr sz="1600" spc="-5" dirty="0">
                <a:latin typeface="Calibri"/>
                <a:cs typeface="Calibri"/>
              </a:rPr>
              <a:t>= </a:t>
            </a:r>
            <a:r>
              <a:rPr sz="1600" spc="-5" dirty="0">
                <a:latin typeface="Cambria Math"/>
                <a:cs typeface="Cambria Math"/>
              </a:rPr>
              <a:t>=</a:t>
            </a:r>
            <a:r>
              <a:rPr sz="1600" spc="35" dirty="0">
                <a:latin typeface="Cambria Math"/>
                <a:cs typeface="Cambria Math"/>
              </a:rPr>
              <a:t> </a:t>
            </a:r>
            <a:r>
              <a:rPr sz="2400" spc="232" baseline="1736" dirty="0">
                <a:latin typeface="Cambria Math"/>
                <a:cs typeface="Cambria Math"/>
              </a:rPr>
              <a:t>σ</a:t>
            </a:r>
            <a:r>
              <a:rPr sz="1725" spc="232" baseline="28985" dirty="0">
                <a:latin typeface="Cambria Math"/>
                <a:cs typeface="Cambria Math"/>
              </a:rPr>
              <a:t>∞</a:t>
            </a:r>
            <a:endParaRPr sz="1725" baseline="28985">
              <a:latin typeface="Cambria Math"/>
              <a:cs typeface="Cambria Math"/>
            </a:endParaRPr>
          </a:p>
        </p:txBody>
      </p:sp>
      <p:sp>
        <p:nvSpPr>
          <p:cNvPr id="12" name="object 12"/>
          <p:cNvSpPr/>
          <p:nvPr/>
        </p:nvSpPr>
        <p:spPr>
          <a:xfrm>
            <a:off x="3171444" y="5476494"/>
            <a:ext cx="995680" cy="13970"/>
          </a:xfrm>
          <a:custGeom>
            <a:avLst/>
            <a:gdLst/>
            <a:ahLst/>
            <a:cxnLst/>
            <a:rect l="l" t="t" r="r" b="b"/>
            <a:pathLst>
              <a:path w="995679" h="13970">
                <a:moveTo>
                  <a:pt x="995171" y="0"/>
                </a:moveTo>
                <a:lnTo>
                  <a:pt x="0" y="0"/>
                </a:lnTo>
                <a:lnTo>
                  <a:pt x="0" y="13715"/>
                </a:lnTo>
                <a:lnTo>
                  <a:pt x="995171" y="13715"/>
                </a:lnTo>
                <a:lnTo>
                  <a:pt x="995171" y="0"/>
                </a:lnTo>
                <a:close/>
              </a:path>
            </a:pathLst>
          </a:custGeom>
          <a:solidFill>
            <a:srgbClr val="000000"/>
          </a:solidFill>
        </p:spPr>
        <p:txBody>
          <a:bodyPr wrap="square" lIns="0" tIns="0" rIns="0" bIns="0" rtlCol="0"/>
          <a:lstStyle/>
          <a:p>
            <a:endParaRPr/>
          </a:p>
        </p:txBody>
      </p:sp>
      <p:sp>
        <p:nvSpPr>
          <p:cNvPr id="13" name="object 13"/>
          <p:cNvSpPr txBox="1"/>
          <p:nvPr/>
        </p:nvSpPr>
        <p:spPr>
          <a:xfrm>
            <a:off x="3159379" y="5261813"/>
            <a:ext cx="1019810" cy="203200"/>
          </a:xfrm>
          <a:prstGeom prst="rect">
            <a:avLst/>
          </a:prstGeom>
        </p:spPr>
        <p:txBody>
          <a:bodyPr vert="horz" wrap="square" lIns="0" tIns="14604" rIns="0" bIns="0" rtlCol="0">
            <a:spAutoFit/>
          </a:bodyPr>
          <a:lstStyle/>
          <a:p>
            <a:pPr marL="12700">
              <a:lnSpc>
                <a:spcPct val="100000"/>
              </a:lnSpc>
              <a:spcBef>
                <a:spcPts val="114"/>
              </a:spcBef>
            </a:pPr>
            <a:r>
              <a:rPr sz="1150" spc="25" dirty="0">
                <a:latin typeface="Cambria Math"/>
                <a:cs typeface="Cambria Math"/>
              </a:rPr>
              <a:t>𝑁𝐼</a:t>
            </a:r>
            <a:r>
              <a:rPr sz="1150" spc="15" dirty="0">
                <a:latin typeface="Cambria Math"/>
                <a:cs typeface="Cambria Math"/>
              </a:rPr>
              <a:t> </a:t>
            </a:r>
            <a:r>
              <a:rPr sz="1150" spc="35" dirty="0">
                <a:latin typeface="Cambria Math"/>
                <a:cs typeface="Cambria Math"/>
              </a:rPr>
              <a:t>−(𝐼−𝑑𝑒𝑝𝑟.)</a:t>
            </a:r>
            <a:endParaRPr sz="1150">
              <a:latin typeface="Cambria Math"/>
              <a:cs typeface="Cambria Math"/>
            </a:endParaRPr>
          </a:p>
        </p:txBody>
      </p:sp>
      <p:sp>
        <p:nvSpPr>
          <p:cNvPr id="14" name="object 14"/>
          <p:cNvSpPr/>
          <p:nvPr/>
        </p:nvSpPr>
        <p:spPr>
          <a:xfrm>
            <a:off x="3412997" y="5532246"/>
            <a:ext cx="447040" cy="137160"/>
          </a:xfrm>
          <a:custGeom>
            <a:avLst/>
            <a:gdLst/>
            <a:ahLst/>
            <a:cxnLst/>
            <a:rect l="l" t="t" r="r" b="b"/>
            <a:pathLst>
              <a:path w="447039" h="137160">
                <a:moveTo>
                  <a:pt x="403225" y="0"/>
                </a:moveTo>
                <a:lnTo>
                  <a:pt x="401319" y="5587"/>
                </a:lnTo>
                <a:lnTo>
                  <a:pt x="409229" y="9016"/>
                </a:lnTo>
                <a:lnTo>
                  <a:pt x="416020" y="13779"/>
                </a:lnTo>
                <a:lnTo>
                  <a:pt x="433839" y="56108"/>
                </a:lnTo>
                <a:lnTo>
                  <a:pt x="434339" y="67767"/>
                </a:lnTo>
                <a:lnTo>
                  <a:pt x="433839" y="79849"/>
                </a:lnTo>
                <a:lnTo>
                  <a:pt x="421717" y="116938"/>
                </a:lnTo>
                <a:lnTo>
                  <a:pt x="401447" y="131368"/>
                </a:lnTo>
                <a:lnTo>
                  <a:pt x="403225" y="136918"/>
                </a:lnTo>
                <a:lnTo>
                  <a:pt x="435610" y="112991"/>
                </a:lnTo>
                <a:lnTo>
                  <a:pt x="446913" y="68491"/>
                </a:lnTo>
                <a:lnTo>
                  <a:pt x="446200" y="55969"/>
                </a:lnTo>
                <a:lnTo>
                  <a:pt x="429371" y="15573"/>
                </a:lnTo>
                <a:lnTo>
                  <a:pt x="413178" y="3571"/>
                </a:lnTo>
                <a:lnTo>
                  <a:pt x="403225" y="0"/>
                </a:lnTo>
                <a:close/>
              </a:path>
              <a:path w="447039" h="137160">
                <a:moveTo>
                  <a:pt x="43687" y="0"/>
                </a:moveTo>
                <a:lnTo>
                  <a:pt x="11302" y="24002"/>
                </a:lnTo>
                <a:lnTo>
                  <a:pt x="0" y="68491"/>
                </a:lnTo>
                <a:lnTo>
                  <a:pt x="712" y="81073"/>
                </a:lnTo>
                <a:lnTo>
                  <a:pt x="17541" y="121381"/>
                </a:lnTo>
                <a:lnTo>
                  <a:pt x="43687" y="136918"/>
                </a:lnTo>
                <a:lnTo>
                  <a:pt x="45465" y="131368"/>
                </a:lnTo>
                <a:lnTo>
                  <a:pt x="37631" y="127911"/>
                </a:lnTo>
                <a:lnTo>
                  <a:pt x="30892" y="123101"/>
                </a:lnTo>
                <a:lnTo>
                  <a:pt x="13075" y="79849"/>
                </a:lnTo>
                <a:lnTo>
                  <a:pt x="12573" y="67767"/>
                </a:lnTo>
                <a:lnTo>
                  <a:pt x="13075" y="56108"/>
                </a:lnTo>
                <a:lnTo>
                  <a:pt x="25271" y="19875"/>
                </a:lnTo>
                <a:lnTo>
                  <a:pt x="45719" y="5587"/>
                </a:lnTo>
                <a:lnTo>
                  <a:pt x="43687" y="0"/>
                </a:lnTo>
                <a:close/>
              </a:path>
            </a:pathLst>
          </a:custGeom>
          <a:solidFill>
            <a:srgbClr val="000000"/>
          </a:solidFill>
        </p:spPr>
        <p:txBody>
          <a:bodyPr wrap="square" lIns="0" tIns="0" rIns="0" bIns="0" rtlCol="0"/>
          <a:lstStyle/>
          <a:p>
            <a:endParaRPr/>
          </a:p>
        </p:txBody>
      </p:sp>
      <p:sp>
        <p:nvSpPr>
          <p:cNvPr id="15" name="object 15"/>
          <p:cNvSpPr txBox="1"/>
          <p:nvPr/>
        </p:nvSpPr>
        <p:spPr>
          <a:xfrm>
            <a:off x="3423539" y="5483453"/>
            <a:ext cx="547370" cy="203200"/>
          </a:xfrm>
          <a:prstGeom prst="rect">
            <a:avLst/>
          </a:prstGeom>
        </p:spPr>
        <p:txBody>
          <a:bodyPr vert="horz" wrap="square" lIns="0" tIns="14605" rIns="0" bIns="0" rtlCol="0">
            <a:spAutoFit/>
          </a:bodyPr>
          <a:lstStyle/>
          <a:p>
            <a:pPr marL="38100">
              <a:lnSpc>
                <a:spcPct val="100000"/>
              </a:lnSpc>
              <a:spcBef>
                <a:spcPts val="115"/>
              </a:spcBef>
            </a:pPr>
            <a:r>
              <a:rPr sz="1150" spc="30" dirty="0">
                <a:latin typeface="Cambria Math"/>
                <a:cs typeface="Cambria Math"/>
              </a:rPr>
              <a:t>1+𝑘</a:t>
            </a:r>
            <a:r>
              <a:rPr sz="1425" spc="44" baseline="-14619" dirty="0">
                <a:latin typeface="Cambria Math"/>
                <a:cs typeface="Cambria Math"/>
              </a:rPr>
              <a:t>𝑠</a:t>
            </a:r>
            <a:r>
              <a:rPr sz="1425" spc="60" baseline="-14619" dirty="0">
                <a:latin typeface="Cambria Math"/>
                <a:cs typeface="Cambria Math"/>
              </a:rPr>
              <a:t> </a:t>
            </a:r>
            <a:r>
              <a:rPr sz="1425" spc="112" baseline="20467" dirty="0">
                <a:latin typeface="Cambria Math"/>
                <a:cs typeface="Cambria Math"/>
              </a:rPr>
              <a:t>𝑡</a:t>
            </a:r>
            <a:endParaRPr sz="1425" baseline="20467">
              <a:latin typeface="Cambria Math"/>
              <a:cs typeface="Cambria Math"/>
            </a:endParaRPr>
          </a:p>
        </p:txBody>
      </p:sp>
      <p:graphicFrame>
        <p:nvGraphicFramePr>
          <p:cNvPr id="16" name="object 16"/>
          <p:cNvGraphicFramePr>
            <a:graphicFrameLocks noGrp="1"/>
          </p:cNvGraphicFramePr>
          <p:nvPr/>
        </p:nvGraphicFramePr>
        <p:xfrm>
          <a:off x="2743201" y="1262380"/>
          <a:ext cx="4953000" cy="2884803"/>
        </p:xfrm>
        <a:graphic>
          <a:graphicData uri="http://schemas.openxmlformats.org/drawingml/2006/table">
            <a:tbl>
              <a:tblPr firstRow="1" bandRow="1">
                <a:tableStyleId>{2D5ABB26-0587-4C30-8999-92F81FD0307C}</a:tableStyleId>
              </a:tblPr>
              <a:tblGrid>
                <a:gridCol w="2012049"/>
                <a:gridCol w="2940951"/>
              </a:tblGrid>
              <a:tr h="365760">
                <a:tc>
                  <a:txBody>
                    <a:bodyPr/>
                    <a:lstStyle/>
                    <a:p>
                      <a:pPr marL="92075">
                        <a:lnSpc>
                          <a:spcPct val="100000"/>
                        </a:lnSpc>
                        <a:spcBef>
                          <a:spcPts val="240"/>
                        </a:spcBef>
                      </a:pPr>
                      <a:r>
                        <a:rPr sz="1800" b="1" spc="-10" dirty="0">
                          <a:solidFill>
                            <a:srgbClr val="FFFFFF"/>
                          </a:solidFill>
                          <a:latin typeface="Calibri"/>
                          <a:cs typeface="Calibri"/>
                        </a:rPr>
                        <a:t>Revenues</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288671">
                <a:tc>
                  <a:txBody>
                    <a:bodyPr/>
                    <a:lstStyle/>
                    <a:p>
                      <a:pPr marL="92075">
                        <a:lnSpc>
                          <a:spcPct val="100000"/>
                        </a:lnSpc>
                        <a:spcBef>
                          <a:spcPts val="290"/>
                        </a:spcBef>
                      </a:pPr>
                      <a:r>
                        <a:rPr sz="1200" dirty="0">
                          <a:latin typeface="Calibri"/>
                          <a:cs typeface="Calibri"/>
                        </a:rPr>
                        <a:t>- </a:t>
                      </a:r>
                      <a:r>
                        <a:rPr sz="1200" spc="-10" dirty="0">
                          <a:latin typeface="Calibri"/>
                          <a:cs typeface="Calibri"/>
                        </a:rPr>
                        <a:t>Variable</a:t>
                      </a:r>
                      <a:r>
                        <a:rPr sz="1200" spc="-35" dirty="0">
                          <a:latin typeface="Calibri"/>
                          <a:cs typeface="Calibri"/>
                        </a:rPr>
                        <a:t> </a:t>
                      </a:r>
                      <a:r>
                        <a:rPr sz="1200" spc="-10" dirty="0">
                          <a:latin typeface="Calibri"/>
                          <a:cs typeface="Calibri"/>
                        </a:rPr>
                        <a:t>costs</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0"/>
                        </a:spcBef>
                      </a:pPr>
                      <a:r>
                        <a:rPr sz="1200" spc="-5" dirty="0">
                          <a:latin typeface="Calibri"/>
                          <a:cs typeface="Calibri"/>
                        </a:rPr>
                        <a:t>Cost </a:t>
                      </a:r>
                      <a:r>
                        <a:rPr sz="1200" spc="-10" dirty="0">
                          <a:latin typeface="Calibri"/>
                          <a:cs typeface="Calibri"/>
                        </a:rPr>
                        <a:t>for </a:t>
                      </a:r>
                      <a:r>
                        <a:rPr sz="1200" spc="-5" dirty="0">
                          <a:latin typeface="Calibri"/>
                          <a:cs typeface="Calibri"/>
                        </a:rPr>
                        <a:t>material </a:t>
                      </a:r>
                      <a:r>
                        <a:rPr sz="1200" spc="-10" dirty="0">
                          <a:latin typeface="Calibri"/>
                          <a:cs typeface="Calibri"/>
                        </a:rPr>
                        <a:t>etc</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288671">
                <a:tc>
                  <a:txBody>
                    <a:bodyPr/>
                    <a:lstStyle/>
                    <a:p>
                      <a:pPr marL="92075">
                        <a:lnSpc>
                          <a:spcPct val="100000"/>
                        </a:lnSpc>
                        <a:spcBef>
                          <a:spcPts val="290"/>
                        </a:spcBef>
                      </a:pPr>
                      <a:r>
                        <a:rPr sz="1200" dirty="0">
                          <a:latin typeface="Calibri"/>
                          <a:cs typeface="Calibri"/>
                        </a:rPr>
                        <a:t>- </a:t>
                      </a:r>
                      <a:r>
                        <a:rPr sz="1200" spc="-10" dirty="0">
                          <a:latin typeface="Calibri"/>
                          <a:cs typeface="Calibri"/>
                        </a:rPr>
                        <a:t>Fixed</a:t>
                      </a:r>
                      <a:r>
                        <a:rPr sz="1200" spc="-5" dirty="0">
                          <a:latin typeface="Calibri"/>
                          <a:cs typeface="Calibri"/>
                        </a:rPr>
                        <a:t> </a:t>
                      </a:r>
                      <a:r>
                        <a:rPr sz="1200" spc="-10" dirty="0">
                          <a:latin typeface="Calibri"/>
                          <a:cs typeface="Calibri"/>
                        </a:rPr>
                        <a:t>costs</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0"/>
                        </a:spcBef>
                      </a:pPr>
                      <a:r>
                        <a:rPr sz="1200" spc="-5" dirty="0">
                          <a:latin typeface="Calibri"/>
                          <a:cs typeface="Calibri"/>
                        </a:rPr>
                        <a:t>Salaries,</a:t>
                      </a:r>
                      <a:r>
                        <a:rPr sz="1200" spc="-10" dirty="0">
                          <a:latin typeface="Calibri"/>
                          <a:cs typeface="Calibri"/>
                        </a:rPr>
                        <a:t> </a:t>
                      </a:r>
                      <a:r>
                        <a:rPr sz="1200" spc="-5" dirty="0">
                          <a:latin typeface="Calibri"/>
                          <a:cs typeface="Calibri"/>
                        </a:rPr>
                        <a:t>rents</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288670">
                <a:tc>
                  <a:txBody>
                    <a:bodyPr/>
                    <a:lstStyle/>
                    <a:p>
                      <a:pPr marL="92075">
                        <a:lnSpc>
                          <a:spcPct val="100000"/>
                        </a:lnSpc>
                        <a:spcBef>
                          <a:spcPts val="295"/>
                        </a:spcBef>
                      </a:pPr>
                      <a:r>
                        <a:rPr sz="1200" spc="-5" dirty="0">
                          <a:latin typeface="Calibri"/>
                          <a:cs typeface="Calibri"/>
                        </a:rPr>
                        <a:t>-depreciation</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5"/>
                        </a:spcBef>
                      </a:pPr>
                      <a:r>
                        <a:rPr sz="1200" spc="-25" dirty="0">
                          <a:latin typeface="Calibri"/>
                          <a:cs typeface="Calibri"/>
                        </a:rPr>
                        <a:t>depr.</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498348">
                <a:tc>
                  <a:txBody>
                    <a:bodyPr/>
                    <a:lstStyle/>
                    <a:p>
                      <a:pPr marL="92075">
                        <a:lnSpc>
                          <a:spcPct val="100000"/>
                        </a:lnSpc>
                        <a:spcBef>
                          <a:spcPts val="290"/>
                        </a:spcBef>
                      </a:pPr>
                      <a:r>
                        <a:rPr sz="1200" b="1" dirty="0">
                          <a:latin typeface="Calibri"/>
                          <a:cs typeface="Calibri"/>
                        </a:rPr>
                        <a:t>EBIT</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0"/>
                        </a:spcBef>
                      </a:pPr>
                      <a:r>
                        <a:rPr sz="1200" spc="-5" dirty="0">
                          <a:latin typeface="Calibri"/>
                          <a:cs typeface="Calibri"/>
                        </a:rPr>
                        <a:t>Earnings </a:t>
                      </a:r>
                      <a:r>
                        <a:rPr sz="1200" spc="-10" dirty="0">
                          <a:latin typeface="Calibri"/>
                          <a:cs typeface="Calibri"/>
                        </a:rPr>
                        <a:t>before interest </a:t>
                      </a:r>
                      <a:r>
                        <a:rPr sz="1200" dirty="0">
                          <a:latin typeface="Calibri"/>
                          <a:cs typeface="Calibri"/>
                        </a:rPr>
                        <a:t>and</a:t>
                      </a:r>
                      <a:r>
                        <a:rPr sz="1200" spc="-65" dirty="0">
                          <a:latin typeface="Calibri"/>
                          <a:cs typeface="Calibri"/>
                        </a:rPr>
                        <a:t> </a:t>
                      </a:r>
                      <a:r>
                        <a:rPr sz="1200" spc="-10" dirty="0">
                          <a:latin typeface="Calibri"/>
                          <a:cs typeface="Calibri"/>
                        </a:rPr>
                        <a:t>tax</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288671">
                <a:tc>
                  <a:txBody>
                    <a:bodyPr/>
                    <a:lstStyle/>
                    <a:p>
                      <a:pPr marL="92075">
                        <a:lnSpc>
                          <a:spcPct val="100000"/>
                        </a:lnSpc>
                        <a:spcBef>
                          <a:spcPts val="290"/>
                        </a:spcBef>
                      </a:pPr>
                      <a:r>
                        <a:rPr sz="1200" spc="-5" dirty="0">
                          <a:latin typeface="Calibri"/>
                          <a:cs typeface="Calibri"/>
                        </a:rPr>
                        <a:t>-interest</a:t>
                      </a:r>
                      <a:r>
                        <a:rPr sz="1200" spc="-45" dirty="0">
                          <a:latin typeface="Calibri"/>
                          <a:cs typeface="Calibri"/>
                        </a:rPr>
                        <a:t> </a:t>
                      </a:r>
                      <a:r>
                        <a:rPr sz="1200" spc="-5" dirty="0">
                          <a:latin typeface="Calibri"/>
                          <a:cs typeface="Calibri"/>
                        </a:rPr>
                        <a:t>expense</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0"/>
                        </a:spcBef>
                      </a:pPr>
                      <a:r>
                        <a:rPr sz="1200" spc="-5" dirty="0">
                          <a:latin typeface="Calibri"/>
                          <a:cs typeface="Calibri"/>
                        </a:rPr>
                        <a:t>Paid to debtholders</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288670">
                <a:tc>
                  <a:txBody>
                    <a:bodyPr/>
                    <a:lstStyle/>
                    <a:p>
                      <a:pPr marL="92075">
                        <a:lnSpc>
                          <a:spcPct val="100000"/>
                        </a:lnSpc>
                        <a:spcBef>
                          <a:spcPts val="290"/>
                        </a:spcBef>
                      </a:pPr>
                      <a:r>
                        <a:rPr sz="1200" b="1" spc="-10" dirty="0">
                          <a:latin typeface="Calibri"/>
                          <a:cs typeface="Calibri"/>
                        </a:rPr>
                        <a:t>EBT</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0"/>
                        </a:spcBef>
                      </a:pPr>
                      <a:r>
                        <a:rPr sz="1200" spc="-5" dirty="0">
                          <a:latin typeface="Calibri"/>
                          <a:cs typeface="Calibri"/>
                        </a:rPr>
                        <a:t>Earnings beofre</a:t>
                      </a:r>
                      <a:r>
                        <a:rPr sz="1200" spc="-50" dirty="0">
                          <a:latin typeface="Calibri"/>
                          <a:cs typeface="Calibri"/>
                        </a:rPr>
                        <a:t> </a:t>
                      </a:r>
                      <a:r>
                        <a:rPr sz="1200" spc="-15" dirty="0">
                          <a:latin typeface="Calibri"/>
                          <a:cs typeface="Calibri"/>
                        </a:rPr>
                        <a:t>taxes</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288671">
                <a:tc>
                  <a:txBody>
                    <a:bodyPr/>
                    <a:lstStyle/>
                    <a:p>
                      <a:pPr marL="92075">
                        <a:lnSpc>
                          <a:spcPct val="100000"/>
                        </a:lnSpc>
                        <a:spcBef>
                          <a:spcPts val="295"/>
                        </a:spcBef>
                        <a:tabLst>
                          <a:tab pos="378460" algn="l"/>
                        </a:tabLst>
                      </a:pPr>
                      <a:r>
                        <a:rPr sz="1200" dirty="0">
                          <a:latin typeface="Calibri"/>
                          <a:cs typeface="Calibri"/>
                        </a:rPr>
                        <a:t>-	</a:t>
                      </a:r>
                      <a:r>
                        <a:rPr sz="1200" spc="-40" dirty="0">
                          <a:latin typeface="Calibri"/>
                          <a:cs typeface="Calibri"/>
                        </a:rPr>
                        <a:t>Tax</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5"/>
                        </a:spcBef>
                      </a:pPr>
                      <a:r>
                        <a:rPr sz="1200" spc="-40" dirty="0">
                          <a:latin typeface="Calibri"/>
                          <a:cs typeface="Calibri"/>
                        </a:rPr>
                        <a:t>Tax </a:t>
                      </a:r>
                      <a:r>
                        <a:rPr sz="1200" spc="-5" dirty="0">
                          <a:latin typeface="Calibri"/>
                          <a:cs typeface="Calibri"/>
                        </a:rPr>
                        <a:t>on profit </a:t>
                      </a:r>
                      <a:r>
                        <a:rPr sz="1200" dirty="0">
                          <a:latin typeface="Calibri"/>
                          <a:cs typeface="Calibri"/>
                        </a:rPr>
                        <a:t>paid </a:t>
                      </a:r>
                      <a:r>
                        <a:rPr sz="1200" spc="-5" dirty="0">
                          <a:latin typeface="Calibri"/>
                          <a:cs typeface="Calibri"/>
                        </a:rPr>
                        <a:t>to</a:t>
                      </a:r>
                      <a:r>
                        <a:rPr sz="1200" spc="5" dirty="0">
                          <a:latin typeface="Calibri"/>
                          <a:cs typeface="Calibri"/>
                        </a:rPr>
                        <a:t> </a:t>
                      </a:r>
                      <a:r>
                        <a:rPr sz="1200" spc="-30" dirty="0">
                          <a:latin typeface="Calibri"/>
                          <a:cs typeface="Calibri"/>
                        </a:rPr>
                        <a:t>gov.</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288671">
                <a:tc>
                  <a:txBody>
                    <a:bodyPr/>
                    <a:lstStyle/>
                    <a:p>
                      <a:pPr marL="92075">
                        <a:lnSpc>
                          <a:spcPct val="100000"/>
                        </a:lnSpc>
                        <a:spcBef>
                          <a:spcPts val="295"/>
                        </a:spcBef>
                      </a:pPr>
                      <a:r>
                        <a:rPr sz="1200" b="1" spc="-5" dirty="0">
                          <a:latin typeface="Calibri"/>
                          <a:cs typeface="Calibri"/>
                        </a:rPr>
                        <a:t>Net</a:t>
                      </a:r>
                      <a:r>
                        <a:rPr sz="1200" b="1" spc="-10" dirty="0">
                          <a:latin typeface="Calibri"/>
                          <a:cs typeface="Calibri"/>
                        </a:rPr>
                        <a:t> </a:t>
                      </a:r>
                      <a:r>
                        <a:rPr sz="1200" b="1" spc="-5" dirty="0">
                          <a:latin typeface="Calibri"/>
                          <a:cs typeface="Calibri"/>
                        </a:rPr>
                        <a:t>income</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5"/>
                        </a:spcBef>
                      </a:pPr>
                      <a:r>
                        <a:rPr sz="1200" spc="5" dirty="0">
                          <a:latin typeface="Calibri"/>
                          <a:cs typeface="Calibri"/>
                        </a:rPr>
                        <a:t>NI</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9670" y="461899"/>
            <a:ext cx="7201534" cy="382797"/>
          </a:xfrm>
          <a:prstGeom prst="rect">
            <a:avLst/>
          </a:prstGeom>
        </p:spPr>
        <p:txBody>
          <a:bodyPr vert="horz" wrap="square" lIns="0" tIns="13335" rIns="0" bIns="0" rtlCol="0">
            <a:spAutoFit/>
          </a:bodyPr>
          <a:lstStyle/>
          <a:p>
            <a:pPr marL="12700">
              <a:lnSpc>
                <a:spcPct val="100000"/>
              </a:lnSpc>
              <a:spcBef>
                <a:spcPts val="105"/>
              </a:spcBef>
            </a:pPr>
            <a:r>
              <a:rPr sz="2400" spc="-15" dirty="0"/>
              <a:t>Economic </a:t>
            </a:r>
            <a:r>
              <a:rPr sz="2400" dirty="0"/>
              <a:t>and </a:t>
            </a:r>
            <a:r>
              <a:rPr sz="2400" spc="-10" dirty="0"/>
              <a:t>accounting</a:t>
            </a:r>
            <a:r>
              <a:rPr sz="2400" spc="10" dirty="0"/>
              <a:t> </a:t>
            </a:r>
            <a:r>
              <a:rPr sz="2400" spc="-20" dirty="0"/>
              <a:t>profit</a:t>
            </a:r>
            <a:endParaRPr sz="2400"/>
          </a:p>
        </p:txBody>
      </p:sp>
      <p:sp>
        <p:nvSpPr>
          <p:cNvPr id="3" name="object 3"/>
          <p:cNvSpPr txBox="1"/>
          <p:nvPr/>
        </p:nvSpPr>
        <p:spPr>
          <a:xfrm>
            <a:off x="762000" y="2284602"/>
            <a:ext cx="6781800" cy="2757806"/>
          </a:xfrm>
          <a:prstGeom prst="rect">
            <a:avLst/>
          </a:prstGeom>
        </p:spPr>
        <p:txBody>
          <a:bodyPr vert="horz" wrap="square" lIns="0" tIns="13335" rIns="0" bIns="0" rtlCol="0">
            <a:spAutoFit/>
          </a:bodyPr>
          <a:lstStyle/>
          <a:p>
            <a:pPr marL="50800" marR="334010">
              <a:lnSpc>
                <a:spcPct val="100000"/>
              </a:lnSpc>
              <a:spcBef>
                <a:spcPts val="105"/>
              </a:spcBef>
            </a:pPr>
            <a:r>
              <a:rPr sz="3200" dirty="0">
                <a:solidFill>
                  <a:srgbClr val="800080"/>
                </a:solidFill>
                <a:latin typeface="Calibri"/>
                <a:cs typeface="Calibri"/>
              </a:rPr>
              <a:t>No </a:t>
            </a:r>
            <a:r>
              <a:rPr sz="3200" spc="-10" dirty="0">
                <a:solidFill>
                  <a:srgbClr val="800080"/>
                </a:solidFill>
                <a:latin typeface="Calibri"/>
                <a:cs typeface="Calibri"/>
              </a:rPr>
              <a:t>new shares </a:t>
            </a:r>
            <a:r>
              <a:rPr sz="3200" spc="-5" dirty="0">
                <a:solidFill>
                  <a:srgbClr val="800080"/>
                </a:solidFill>
                <a:latin typeface="Calibri"/>
                <a:cs typeface="Calibri"/>
              </a:rPr>
              <a:t>issued =&gt;  </a:t>
            </a:r>
            <a:r>
              <a:rPr sz="3200" dirty="0">
                <a:latin typeface="Calibri"/>
                <a:cs typeface="Calibri"/>
              </a:rPr>
              <a:t>Div</a:t>
            </a:r>
            <a:r>
              <a:rPr sz="3150" baseline="-21164" dirty="0">
                <a:latin typeface="Calibri"/>
                <a:cs typeface="Calibri"/>
              </a:rPr>
              <a:t>t </a:t>
            </a:r>
            <a:r>
              <a:rPr sz="3200" dirty="0">
                <a:latin typeface="Calibri"/>
                <a:cs typeface="Calibri"/>
              </a:rPr>
              <a:t>= </a:t>
            </a:r>
            <a:r>
              <a:rPr sz="3200" spc="-15" dirty="0">
                <a:latin typeface="Calibri"/>
                <a:cs typeface="Calibri"/>
              </a:rPr>
              <a:t>Rev</a:t>
            </a:r>
            <a:r>
              <a:rPr sz="3150" spc="-22" baseline="-21164" dirty="0">
                <a:latin typeface="Calibri"/>
                <a:cs typeface="Calibri"/>
              </a:rPr>
              <a:t>t </a:t>
            </a:r>
            <a:r>
              <a:rPr sz="3200" dirty="0">
                <a:latin typeface="Calibri"/>
                <a:cs typeface="Calibri"/>
              </a:rPr>
              <a:t>- (W &amp; S)</a:t>
            </a:r>
            <a:r>
              <a:rPr sz="3150" baseline="-21164" dirty="0">
                <a:latin typeface="Calibri"/>
                <a:cs typeface="Calibri"/>
              </a:rPr>
              <a:t>t</a:t>
            </a:r>
            <a:r>
              <a:rPr sz="3150" spc="-307" baseline="-21164" dirty="0">
                <a:latin typeface="Calibri"/>
                <a:cs typeface="Calibri"/>
              </a:rPr>
              <a:t> </a:t>
            </a:r>
            <a:r>
              <a:rPr sz="3200" dirty="0">
                <a:latin typeface="Calibri"/>
                <a:cs typeface="Calibri"/>
              </a:rPr>
              <a:t>– I</a:t>
            </a:r>
            <a:r>
              <a:rPr sz="3150" baseline="-21164" dirty="0">
                <a:latin typeface="Calibri"/>
                <a:cs typeface="Calibri"/>
              </a:rPr>
              <a:t>t</a:t>
            </a:r>
            <a:endParaRPr sz="3150" baseline="-21164">
              <a:latin typeface="Calibri"/>
              <a:cs typeface="Calibri"/>
            </a:endParaRPr>
          </a:p>
          <a:p>
            <a:pPr marL="50800">
              <a:lnSpc>
                <a:spcPct val="100000"/>
              </a:lnSpc>
            </a:pPr>
            <a:r>
              <a:rPr sz="3200" b="1" i="1" dirty="0">
                <a:latin typeface="Calibri"/>
                <a:cs typeface="Calibri"/>
              </a:rPr>
              <a:t>= profit as </a:t>
            </a:r>
            <a:r>
              <a:rPr sz="3200" b="1" i="1" spc="-10" dirty="0">
                <a:latin typeface="Calibri"/>
                <a:cs typeface="Calibri"/>
              </a:rPr>
              <a:t>cash</a:t>
            </a:r>
            <a:r>
              <a:rPr sz="3200" b="1" i="1" spc="-50" dirty="0">
                <a:latin typeface="Calibri"/>
                <a:cs typeface="Calibri"/>
              </a:rPr>
              <a:t> </a:t>
            </a:r>
            <a:r>
              <a:rPr sz="3200" b="1" i="1" spc="-5" dirty="0">
                <a:latin typeface="Calibri"/>
                <a:cs typeface="Calibri"/>
              </a:rPr>
              <a:t>flow</a:t>
            </a:r>
            <a:endParaRPr sz="3200">
              <a:latin typeface="Calibri"/>
              <a:cs typeface="Calibri"/>
            </a:endParaRPr>
          </a:p>
          <a:p>
            <a:pPr marL="69215">
              <a:lnSpc>
                <a:spcPct val="100000"/>
              </a:lnSpc>
              <a:spcBef>
                <a:spcPts val="2165"/>
              </a:spcBef>
            </a:pPr>
            <a:r>
              <a:rPr sz="3200" dirty="0">
                <a:latin typeface="Calibri"/>
                <a:cs typeface="Calibri"/>
              </a:rPr>
              <a:t>NI</a:t>
            </a:r>
            <a:r>
              <a:rPr sz="3150" baseline="-21164" dirty="0">
                <a:latin typeface="Calibri"/>
                <a:cs typeface="Calibri"/>
              </a:rPr>
              <a:t>t </a:t>
            </a:r>
            <a:r>
              <a:rPr sz="3200" dirty="0">
                <a:latin typeface="Calibri"/>
                <a:cs typeface="Calibri"/>
              </a:rPr>
              <a:t>= </a:t>
            </a:r>
            <a:r>
              <a:rPr sz="3200" spc="-15" dirty="0">
                <a:latin typeface="Calibri"/>
                <a:cs typeface="Calibri"/>
              </a:rPr>
              <a:t>Rev</a:t>
            </a:r>
            <a:r>
              <a:rPr sz="3150" spc="-22" baseline="-21164" dirty="0">
                <a:latin typeface="Calibri"/>
                <a:cs typeface="Calibri"/>
              </a:rPr>
              <a:t>t </a:t>
            </a:r>
            <a:r>
              <a:rPr sz="3200" dirty="0">
                <a:latin typeface="Calibri"/>
                <a:cs typeface="Calibri"/>
              </a:rPr>
              <a:t>- (W &amp; </a:t>
            </a:r>
            <a:r>
              <a:rPr sz="3200" spc="5" dirty="0">
                <a:latin typeface="Calibri"/>
                <a:cs typeface="Calibri"/>
              </a:rPr>
              <a:t>S)</a:t>
            </a:r>
            <a:r>
              <a:rPr sz="3150" spc="7" baseline="-21164" dirty="0">
                <a:latin typeface="Calibri"/>
                <a:cs typeface="Calibri"/>
              </a:rPr>
              <a:t>t </a:t>
            </a:r>
            <a:r>
              <a:rPr sz="3200" dirty="0">
                <a:latin typeface="Calibri"/>
                <a:cs typeface="Calibri"/>
              </a:rPr>
              <a:t>–</a:t>
            </a:r>
            <a:r>
              <a:rPr sz="3200" spc="690" dirty="0">
                <a:latin typeface="Calibri"/>
                <a:cs typeface="Calibri"/>
              </a:rPr>
              <a:t> </a:t>
            </a:r>
            <a:r>
              <a:rPr sz="3200" spc="-5" dirty="0">
                <a:latin typeface="Calibri"/>
                <a:cs typeface="Calibri"/>
              </a:rPr>
              <a:t>Dep</a:t>
            </a:r>
            <a:r>
              <a:rPr sz="3150" spc="-7" baseline="-21164" dirty="0">
                <a:latin typeface="Calibri"/>
                <a:cs typeface="Calibri"/>
              </a:rPr>
              <a:t>t</a:t>
            </a:r>
            <a:endParaRPr sz="3150" baseline="-21164">
              <a:latin typeface="Calibri"/>
              <a:cs typeface="Calibri"/>
            </a:endParaRPr>
          </a:p>
          <a:p>
            <a:pPr marL="69215">
              <a:lnSpc>
                <a:spcPct val="100000"/>
              </a:lnSpc>
              <a:spcBef>
                <a:spcPts val="5"/>
              </a:spcBef>
            </a:pPr>
            <a:r>
              <a:rPr sz="3200" b="1" i="1" dirty="0">
                <a:latin typeface="Calibri"/>
                <a:cs typeface="Calibri"/>
              </a:rPr>
              <a:t>= </a:t>
            </a:r>
            <a:r>
              <a:rPr sz="3200" b="1" i="1" spc="-10" dirty="0">
                <a:latin typeface="Calibri"/>
                <a:cs typeface="Calibri"/>
              </a:rPr>
              <a:t>accounting</a:t>
            </a:r>
            <a:r>
              <a:rPr sz="3200" b="1" i="1" spc="-50" dirty="0">
                <a:latin typeface="Calibri"/>
                <a:cs typeface="Calibri"/>
              </a:rPr>
              <a:t> </a:t>
            </a:r>
            <a:r>
              <a:rPr sz="3200" b="1" i="1" dirty="0">
                <a:latin typeface="Calibri"/>
                <a:cs typeface="Calibri"/>
              </a:rPr>
              <a:t>profit</a:t>
            </a:r>
            <a:endParaRPr sz="32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58493"/>
            <a:ext cx="7983220" cy="3246120"/>
          </a:xfrm>
          <a:prstGeom prst="rect">
            <a:avLst/>
          </a:prstGeom>
        </p:spPr>
        <p:txBody>
          <a:bodyPr vert="horz" wrap="square" lIns="0" tIns="62230" rIns="0" bIns="0" rtlCol="0">
            <a:spAutoFit/>
          </a:bodyPr>
          <a:lstStyle/>
          <a:p>
            <a:pPr marL="355600" marR="5080" indent="-342900">
              <a:lnSpc>
                <a:spcPct val="90000"/>
              </a:lnSpc>
              <a:spcBef>
                <a:spcPts val="490"/>
              </a:spcBef>
              <a:buFont typeface="Arial"/>
              <a:buChar char="•"/>
              <a:tabLst>
                <a:tab pos="354965" algn="l"/>
                <a:tab pos="355600" algn="l"/>
              </a:tabLst>
            </a:pPr>
            <a:r>
              <a:rPr sz="3200" spc="-10" dirty="0">
                <a:latin typeface="Calibri"/>
                <a:cs typeface="Calibri"/>
              </a:rPr>
              <a:t>Profit: Rates </a:t>
            </a:r>
            <a:r>
              <a:rPr sz="3200" dirty="0">
                <a:latin typeface="Calibri"/>
                <a:cs typeface="Calibri"/>
              </a:rPr>
              <a:t>of </a:t>
            </a:r>
            <a:r>
              <a:rPr sz="3200" spc="-5" dirty="0">
                <a:latin typeface="Calibri"/>
                <a:cs typeface="Calibri"/>
              </a:rPr>
              <a:t>return </a:t>
            </a:r>
            <a:r>
              <a:rPr sz="3200" dirty="0">
                <a:latin typeface="Calibri"/>
                <a:cs typeface="Calibri"/>
              </a:rPr>
              <a:t>in </a:t>
            </a:r>
            <a:r>
              <a:rPr sz="3200" spc="-20" dirty="0">
                <a:latin typeface="Calibri"/>
                <a:cs typeface="Calibri"/>
              </a:rPr>
              <a:t>excess </a:t>
            </a:r>
            <a:r>
              <a:rPr sz="3200" dirty="0">
                <a:latin typeface="Calibri"/>
                <a:cs typeface="Calibri"/>
              </a:rPr>
              <a:t>of the  </a:t>
            </a:r>
            <a:r>
              <a:rPr sz="3200" spc="-5" dirty="0">
                <a:latin typeface="Calibri"/>
                <a:cs typeface="Calibri"/>
              </a:rPr>
              <a:t>opportunity </a:t>
            </a:r>
            <a:r>
              <a:rPr sz="3200" spc="-15" dirty="0">
                <a:latin typeface="Calibri"/>
                <a:cs typeface="Calibri"/>
              </a:rPr>
              <a:t>cost </a:t>
            </a:r>
            <a:r>
              <a:rPr sz="3200" spc="-30" dirty="0">
                <a:latin typeface="Calibri"/>
                <a:cs typeface="Calibri"/>
              </a:rPr>
              <a:t>for </a:t>
            </a:r>
            <a:r>
              <a:rPr sz="3200" spc="-5" dirty="0">
                <a:latin typeface="Calibri"/>
                <a:cs typeface="Calibri"/>
              </a:rPr>
              <a:t>funds employed </a:t>
            </a:r>
            <a:r>
              <a:rPr sz="3200" spc="-10" dirty="0">
                <a:latin typeface="Calibri"/>
                <a:cs typeface="Calibri"/>
              </a:rPr>
              <a:t>(projects  </a:t>
            </a:r>
            <a:r>
              <a:rPr sz="3200" spc="-5" dirty="0">
                <a:latin typeface="Calibri"/>
                <a:cs typeface="Calibri"/>
              </a:rPr>
              <a:t>of </a:t>
            </a:r>
            <a:r>
              <a:rPr sz="3200" dirty="0">
                <a:latin typeface="Calibri"/>
                <a:cs typeface="Calibri"/>
              </a:rPr>
              <a:t>equal</a:t>
            </a:r>
            <a:r>
              <a:rPr sz="3200" spc="10" dirty="0">
                <a:latin typeface="Calibri"/>
                <a:cs typeface="Calibri"/>
              </a:rPr>
              <a:t> </a:t>
            </a:r>
            <a:r>
              <a:rPr sz="3200" spc="-5" dirty="0">
                <a:latin typeface="Calibri"/>
                <a:cs typeface="Calibri"/>
              </a:rPr>
              <a:t>risk)</a:t>
            </a:r>
            <a:endParaRPr sz="3200">
              <a:latin typeface="Calibri"/>
              <a:cs typeface="Calibri"/>
            </a:endParaRPr>
          </a:p>
          <a:p>
            <a:pPr marL="355600" marR="189230" indent="-342900">
              <a:lnSpc>
                <a:spcPct val="90000"/>
              </a:lnSpc>
              <a:spcBef>
                <a:spcPts val="765"/>
              </a:spcBef>
              <a:buFont typeface="Arial"/>
              <a:buChar char="•"/>
              <a:tabLst>
                <a:tab pos="354965" algn="l"/>
                <a:tab pos="355600" algn="l"/>
              </a:tabLst>
            </a:pPr>
            <a:r>
              <a:rPr sz="3200" spc="-10" dirty="0">
                <a:latin typeface="Calibri"/>
                <a:cs typeface="Calibri"/>
              </a:rPr>
              <a:t>Economic profit: </a:t>
            </a:r>
            <a:r>
              <a:rPr sz="3200" spc="-15" dirty="0">
                <a:latin typeface="Calibri"/>
                <a:cs typeface="Calibri"/>
              </a:rPr>
              <a:t>Differences </a:t>
            </a:r>
            <a:r>
              <a:rPr sz="3200" spc="-5" dirty="0">
                <a:latin typeface="Calibri"/>
                <a:cs typeface="Calibri"/>
              </a:rPr>
              <a:t>between </a:t>
            </a:r>
            <a:r>
              <a:rPr sz="3200" dirty="0">
                <a:latin typeface="Calibri"/>
                <a:cs typeface="Calibri"/>
              </a:rPr>
              <a:t>– in  time - </a:t>
            </a:r>
            <a:r>
              <a:rPr sz="3200" spc="-10" dirty="0">
                <a:latin typeface="Calibri"/>
                <a:cs typeface="Calibri"/>
              </a:rPr>
              <a:t>matched </a:t>
            </a:r>
            <a:r>
              <a:rPr sz="3200" spc="-5" dirty="0">
                <a:latin typeface="Calibri"/>
                <a:cs typeface="Calibri"/>
              </a:rPr>
              <a:t>cash </a:t>
            </a:r>
            <a:r>
              <a:rPr sz="3200" spc="-10" dirty="0">
                <a:latin typeface="Calibri"/>
                <a:cs typeface="Calibri"/>
              </a:rPr>
              <a:t>flows </a:t>
            </a:r>
            <a:r>
              <a:rPr sz="3200" spc="-5" dirty="0">
                <a:latin typeface="Calibri"/>
                <a:cs typeface="Calibri"/>
              </a:rPr>
              <a:t>(opportunity </a:t>
            </a:r>
            <a:r>
              <a:rPr sz="3200" spc="-15" dirty="0">
                <a:latin typeface="Calibri"/>
                <a:cs typeface="Calibri"/>
              </a:rPr>
              <a:t>costs  </a:t>
            </a:r>
            <a:r>
              <a:rPr sz="3200" spc="-5" dirty="0">
                <a:latin typeface="Calibri"/>
                <a:cs typeface="Calibri"/>
              </a:rPr>
              <a:t>of </a:t>
            </a:r>
            <a:r>
              <a:rPr sz="3200" spc="-10" dirty="0">
                <a:latin typeface="Calibri"/>
                <a:cs typeface="Calibri"/>
              </a:rPr>
              <a:t>capital </a:t>
            </a:r>
            <a:r>
              <a:rPr sz="3200" spc="-20" dirty="0">
                <a:latin typeface="Calibri"/>
                <a:cs typeface="Calibri"/>
              </a:rPr>
              <a:t>have </a:t>
            </a:r>
            <a:r>
              <a:rPr sz="3200" spc="-25" dirty="0">
                <a:latin typeface="Calibri"/>
                <a:cs typeface="Calibri"/>
              </a:rPr>
              <a:t>to </a:t>
            </a:r>
            <a:r>
              <a:rPr sz="3200" spc="-5" dirty="0">
                <a:latin typeface="Calibri"/>
                <a:cs typeface="Calibri"/>
              </a:rPr>
              <a:t>be </a:t>
            </a:r>
            <a:r>
              <a:rPr sz="3200" dirty="0">
                <a:latin typeface="Calibri"/>
                <a:cs typeface="Calibri"/>
              </a:rPr>
              <a:t>known) = </a:t>
            </a:r>
            <a:r>
              <a:rPr sz="3200" spc="-5" dirty="0">
                <a:latin typeface="Calibri"/>
                <a:cs typeface="Calibri"/>
              </a:rPr>
              <a:t>dividends </a:t>
            </a:r>
            <a:r>
              <a:rPr sz="3200" dirty="0">
                <a:latin typeface="Calibri"/>
                <a:cs typeface="Calibri"/>
              </a:rPr>
              <a:t>and  </a:t>
            </a:r>
            <a:r>
              <a:rPr sz="3200" spc="-20" dirty="0">
                <a:latin typeface="Calibri"/>
                <a:cs typeface="Calibri"/>
              </a:rPr>
              <a:t>any </a:t>
            </a:r>
            <a:r>
              <a:rPr sz="3200" spc="-5" dirty="0">
                <a:latin typeface="Calibri"/>
                <a:cs typeface="Calibri"/>
              </a:rPr>
              <a:t>cash possible </a:t>
            </a:r>
            <a:r>
              <a:rPr sz="3200" spc="-20" dirty="0">
                <a:latin typeface="Calibri"/>
                <a:cs typeface="Calibri"/>
              </a:rPr>
              <a:t>to pay </a:t>
            </a:r>
            <a:r>
              <a:rPr sz="3200" dirty="0">
                <a:latin typeface="Calibri"/>
                <a:cs typeface="Calibri"/>
              </a:rPr>
              <a:t>out </a:t>
            </a:r>
            <a:r>
              <a:rPr sz="3200" spc="-20" dirty="0">
                <a:latin typeface="Calibri"/>
                <a:cs typeface="Calibri"/>
              </a:rPr>
              <a:t>to</a:t>
            </a:r>
            <a:r>
              <a:rPr sz="3200" spc="55" dirty="0">
                <a:latin typeface="Calibri"/>
                <a:cs typeface="Calibri"/>
              </a:rPr>
              <a:t> </a:t>
            </a:r>
            <a:r>
              <a:rPr sz="3200" spc="-10" dirty="0">
                <a:latin typeface="Calibri"/>
                <a:cs typeface="Calibri"/>
              </a:rPr>
              <a:t>shareholders</a:t>
            </a:r>
            <a:endParaRPr sz="3200">
              <a:latin typeface="Calibri"/>
              <a:cs typeface="Calibri"/>
            </a:endParaRPr>
          </a:p>
        </p:txBody>
      </p:sp>
      <p:sp>
        <p:nvSpPr>
          <p:cNvPr id="3" name="object 2"/>
          <p:cNvSpPr txBox="1">
            <a:spLocks/>
          </p:cNvSpPr>
          <p:nvPr/>
        </p:nvSpPr>
        <p:spPr>
          <a:xfrm>
            <a:off x="969670" y="461899"/>
            <a:ext cx="7201534" cy="382797"/>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400" b="1" i="0" u="none" strike="noStrike" kern="1200" cap="all" spc="-15"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Economic </a:t>
            </a:r>
            <a:r>
              <a:rPr kumimoji="0" lang="en-US" sz="24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and </a:t>
            </a:r>
            <a:r>
              <a:rPr kumimoji="0" lang="en-US" sz="2400" b="1" i="0" u="none" strike="noStrike" kern="1200" cap="all" spc="-1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accounting</a:t>
            </a:r>
            <a:r>
              <a:rPr kumimoji="0" lang="en-US" sz="2400" b="1" i="0" u="none" strike="noStrike" kern="1200" cap="all" spc="1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t>
            </a:r>
            <a:r>
              <a:rPr kumimoji="0" lang="en-US" sz="2400" b="1" i="0" u="none" strike="noStrike" kern="1200" cap="all" spc="-2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profit</a:t>
            </a:r>
            <a:endParaRPr kumimoji="0" lang="en-US" sz="2400" b="1" i="0" u="none" strike="noStrike" kern="1200" cap="all" spc="0" normalizeH="0" baseline="0" noProof="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7992" y="655065"/>
            <a:ext cx="5903595" cy="752129"/>
          </a:xfrm>
          <a:prstGeom prst="rect">
            <a:avLst/>
          </a:prstGeom>
        </p:spPr>
        <p:txBody>
          <a:bodyPr vert="horz" wrap="square" lIns="0" tIns="13335" rIns="0" bIns="0" rtlCol="0">
            <a:spAutoFit/>
          </a:bodyPr>
          <a:lstStyle/>
          <a:p>
            <a:pPr marL="1543050" marR="5080" indent="-1530985">
              <a:lnSpc>
                <a:spcPct val="100000"/>
              </a:lnSpc>
              <a:spcBef>
                <a:spcPts val="105"/>
              </a:spcBef>
            </a:pPr>
            <a:r>
              <a:rPr sz="2400" spc="-5" dirty="0"/>
              <a:t>The </a:t>
            </a:r>
            <a:r>
              <a:rPr sz="2400" spc="-10" dirty="0"/>
              <a:t>conflict between </a:t>
            </a:r>
            <a:r>
              <a:rPr sz="2400" spc="-5" dirty="0"/>
              <a:t>economic </a:t>
            </a:r>
            <a:r>
              <a:rPr sz="2400" dirty="0"/>
              <a:t>and  </a:t>
            </a:r>
            <a:r>
              <a:rPr sz="2400" spc="-10" dirty="0"/>
              <a:t>accounting </a:t>
            </a:r>
            <a:r>
              <a:rPr sz="2400" spc="-15" dirty="0"/>
              <a:t>profit</a:t>
            </a:r>
            <a:endParaRPr sz="2400"/>
          </a:p>
        </p:txBody>
      </p:sp>
      <p:sp>
        <p:nvSpPr>
          <p:cNvPr id="3" name="object 3"/>
          <p:cNvSpPr txBox="1"/>
          <p:nvPr/>
        </p:nvSpPr>
        <p:spPr>
          <a:xfrm>
            <a:off x="764540" y="4207891"/>
            <a:ext cx="3733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150</a:t>
            </a:r>
            <a:endParaRPr sz="1800">
              <a:latin typeface="Calibri"/>
              <a:cs typeface="Calibri"/>
            </a:endParaRPr>
          </a:p>
        </p:txBody>
      </p:sp>
      <p:sp>
        <p:nvSpPr>
          <p:cNvPr id="4" name="object 4"/>
          <p:cNvSpPr/>
          <p:nvPr/>
        </p:nvSpPr>
        <p:spPr>
          <a:xfrm>
            <a:off x="915161" y="3885438"/>
            <a:ext cx="5715000" cy="0"/>
          </a:xfrm>
          <a:custGeom>
            <a:avLst/>
            <a:gdLst/>
            <a:ahLst/>
            <a:cxnLst/>
            <a:rect l="l" t="t" r="r" b="b"/>
            <a:pathLst>
              <a:path w="5715000">
                <a:moveTo>
                  <a:pt x="0" y="0"/>
                </a:moveTo>
                <a:lnTo>
                  <a:pt x="5714999" y="0"/>
                </a:lnTo>
              </a:path>
            </a:pathLst>
          </a:custGeom>
          <a:ln w="38100">
            <a:solidFill>
              <a:srgbClr val="000000"/>
            </a:solidFill>
          </a:ln>
        </p:spPr>
        <p:txBody>
          <a:bodyPr wrap="square" lIns="0" tIns="0" rIns="0" bIns="0" rtlCol="0"/>
          <a:lstStyle/>
          <a:p>
            <a:endParaRPr/>
          </a:p>
        </p:txBody>
      </p:sp>
      <p:sp>
        <p:nvSpPr>
          <p:cNvPr id="5" name="object 5"/>
          <p:cNvSpPr/>
          <p:nvPr/>
        </p:nvSpPr>
        <p:spPr>
          <a:xfrm>
            <a:off x="6573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6" name="object 6"/>
          <p:cNvSpPr/>
          <p:nvPr/>
        </p:nvSpPr>
        <p:spPr>
          <a:xfrm>
            <a:off x="4287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7" name="object 7"/>
          <p:cNvSpPr/>
          <p:nvPr/>
        </p:nvSpPr>
        <p:spPr>
          <a:xfrm>
            <a:off x="4668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8" name="object 8"/>
          <p:cNvSpPr/>
          <p:nvPr/>
        </p:nvSpPr>
        <p:spPr>
          <a:xfrm>
            <a:off x="5049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9" name="object 9"/>
          <p:cNvSpPr/>
          <p:nvPr/>
        </p:nvSpPr>
        <p:spPr>
          <a:xfrm>
            <a:off x="5430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0" name="object 10"/>
          <p:cNvSpPr/>
          <p:nvPr/>
        </p:nvSpPr>
        <p:spPr>
          <a:xfrm>
            <a:off x="5811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1" name="object 11"/>
          <p:cNvSpPr/>
          <p:nvPr/>
        </p:nvSpPr>
        <p:spPr>
          <a:xfrm>
            <a:off x="6192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2" name="object 12"/>
          <p:cNvSpPr/>
          <p:nvPr/>
        </p:nvSpPr>
        <p:spPr>
          <a:xfrm>
            <a:off x="3906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3" name="object 13"/>
          <p:cNvSpPr/>
          <p:nvPr/>
        </p:nvSpPr>
        <p:spPr>
          <a:xfrm>
            <a:off x="3525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4" name="object 14"/>
          <p:cNvSpPr/>
          <p:nvPr/>
        </p:nvSpPr>
        <p:spPr>
          <a:xfrm>
            <a:off x="3144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5" name="object 15"/>
          <p:cNvSpPr/>
          <p:nvPr/>
        </p:nvSpPr>
        <p:spPr>
          <a:xfrm>
            <a:off x="2763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6" name="object 16"/>
          <p:cNvSpPr/>
          <p:nvPr/>
        </p:nvSpPr>
        <p:spPr>
          <a:xfrm>
            <a:off x="2382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7" name="object 17"/>
          <p:cNvSpPr/>
          <p:nvPr/>
        </p:nvSpPr>
        <p:spPr>
          <a:xfrm>
            <a:off x="2001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8" name="object 18"/>
          <p:cNvSpPr/>
          <p:nvPr/>
        </p:nvSpPr>
        <p:spPr>
          <a:xfrm>
            <a:off x="1620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9" name="object 19"/>
          <p:cNvSpPr/>
          <p:nvPr/>
        </p:nvSpPr>
        <p:spPr>
          <a:xfrm>
            <a:off x="1239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20" name="object 20"/>
          <p:cNvSpPr/>
          <p:nvPr/>
        </p:nvSpPr>
        <p:spPr>
          <a:xfrm>
            <a:off x="858011" y="3885438"/>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000000"/>
          </a:solidFill>
        </p:spPr>
        <p:txBody>
          <a:bodyPr wrap="square" lIns="0" tIns="0" rIns="0" bIns="0" rtlCol="0"/>
          <a:lstStyle/>
          <a:p>
            <a:endParaRPr/>
          </a:p>
        </p:txBody>
      </p:sp>
      <p:sp>
        <p:nvSpPr>
          <p:cNvPr id="21" name="object 21"/>
          <p:cNvSpPr txBox="1"/>
          <p:nvPr/>
        </p:nvSpPr>
        <p:spPr>
          <a:xfrm>
            <a:off x="612140" y="1770329"/>
            <a:ext cx="7141209" cy="174688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An </a:t>
            </a:r>
            <a:r>
              <a:rPr sz="1800" spc="-5" dirty="0">
                <a:latin typeface="Calibri"/>
                <a:cs typeface="Calibri"/>
              </a:rPr>
              <a:t>electricity </a:t>
            </a:r>
            <a:r>
              <a:rPr sz="1800" spc="-10" dirty="0">
                <a:latin typeface="Calibri"/>
                <a:cs typeface="Calibri"/>
              </a:rPr>
              <a:t>company considers investing </a:t>
            </a:r>
            <a:r>
              <a:rPr sz="1800" spc="-5" dirty="0">
                <a:latin typeface="Calibri"/>
                <a:cs typeface="Calibri"/>
              </a:rPr>
              <a:t>in </a:t>
            </a:r>
            <a:r>
              <a:rPr sz="1800" dirty="0">
                <a:latin typeface="Calibri"/>
                <a:cs typeface="Calibri"/>
              </a:rPr>
              <a:t>a </a:t>
            </a:r>
            <a:r>
              <a:rPr sz="1800" spc="-5" dirty="0">
                <a:latin typeface="Calibri"/>
                <a:cs typeface="Calibri"/>
              </a:rPr>
              <a:t>new </a:t>
            </a:r>
            <a:r>
              <a:rPr sz="1800" spc="-10" dirty="0">
                <a:latin typeface="Calibri"/>
                <a:cs typeface="Calibri"/>
              </a:rPr>
              <a:t>production </a:t>
            </a:r>
            <a:r>
              <a:rPr sz="1800" spc="-25" dirty="0">
                <a:latin typeface="Calibri"/>
                <a:cs typeface="Calibri"/>
              </a:rPr>
              <a:t>facility. </a:t>
            </a:r>
            <a:r>
              <a:rPr sz="1800" spc="-5" dirty="0">
                <a:latin typeface="Calibri"/>
                <a:cs typeface="Calibri"/>
              </a:rPr>
              <a:t>Initial  </a:t>
            </a:r>
            <a:r>
              <a:rPr sz="1800" spc="-10" dirty="0">
                <a:latin typeface="Calibri"/>
                <a:cs typeface="Calibri"/>
              </a:rPr>
              <a:t>investment </a:t>
            </a:r>
            <a:r>
              <a:rPr sz="1800" spc="-5" dirty="0">
                <a:latin typeface="Calibri"/>
                <a:cs typeface="Calibri"/>
              </a:rPr>
              <a:t>is </a:t>
            </a:r>
            <a:r>
              <a:rPr sz="1800" dirty="0">
                <a:latin typeface="Calibri"/>
                <a:cs typeface="Calibri"/>
              </a:rPr>
              <a:t>150 M </a:t>
            </a:r>
            <a:r>
              <a:rPr sz="1800" spc="-5" dirty="0">
                <a:latin typeface="Calibri"/>
                <a:cs typeface="Calibri"/>
              </a:rPr>
              <a:t>SEK. </a:t>
            </a:r>
            <a:r>
              <a:rPr sz="1800" spc="-25" dirty="0">
                <a:latin typeface="Calibri"/>
                <a:cs typeface="Calibri"/>
              </a:rPr>
              <a:t>Yearly </a:t>
            </a:r>
            <a:r>
              <a:rPr sz="1800" spc="-10" dirty="0">
                <a:latin typeface="Calibri"/>
                <a:cs typeface="Calibri"/>
              </a:rPr>
              <a:t>positive </a:t>
            </a:r>
            <a:r>
              <a:rPr sz="1800" spc="-5" dirty="0">
                <a:latin typeface="Calibri"/>
                <a:cs typeface="Calibri"/>
              </a:rPr>
              <a:t>net cash flow </a:t>
            </a:r>
            <a:r>
              <a:rPr sz="1800" dirty="0">
                <a:latin typeface="Calibri"/>
                <a:cs typeface="Calibri"/>
              </a:rPr>
              <a:t>20 M </a:t>
            </a:r>
            <a:r>
              <a:rPr sz="1800" spc="-5" dirty="0">
                <a:latin typeface="Calibri"/>
                <a:cs typeface="Calibri"/>
              </a:rPr>
              <a:t>SEK during </a:t>
            </a:r>
            <a:r>
              <a:rPr sz="1800" dirty="0">
                <a:latin typeface="Calibri"/>
                <a:cs typeface="Calibri"/>
              </a:rPr>
              <a:t>the  </a:t>
            </a:r>
            <a:r>
              <a:rPr sz="1800" spc="-10" dirty="0">
                <a:latin typeface="Calibri"/>
                <a:cs typeface="Calibri"/>
              </a:rPr>
              <a:t>next </a:t>
            </a:r>
            <a:r>
              <a:rPr sz="1800" dirty="0">
                <a:latin typeface="Calibri"/>
                <a:cs typeface="Calibri"/>
              </a:rPr>
              <a:t>15 </a:t>
            </a:r>
            <a:r>
              <a:rPr sz="1800" spc="-15" dirty="0">
                <a:latin typeface="Calibri"/>
                <a:cs typeface="Calibri"/>
              </a:rPr>
              <a:t>years. </a:t>
            </a:r>
            <a:r>
              <a:rPr sz="1800" spc="-5" dirty="0">
                <a:latin typeface="Calibri"/>
                <a:cs typeface="Calibri"/>
              </a:rPr>
              <a:t>The </a:t>
            </a:r>
            <a:r>
              <a:rPr sz="1800" spc="-10" dirty="0">
                <a:latin typeface="Calibri"/>
                <a:cs typeface="Calibri"/>
              </a:rPr>
              <a:t>company </a:t>
            </a:r>
            <a:r>
              <a:rPr sz="1800" dirty="0">
                <a:latin typeface="Calibri"/>
                <a:cs typeface="Calibri"/>
              </a:rPr>
              <a:t>uses a </a:t>
            </a:r>
            <a:r>
              <a:rPr sz="1800" spc="-10" dirty="0">
                <a:latin typeface="Calibri"/>
                <a:cs typeface="Calibri"/>
              </a:rPr>
              <a:t>hurdle </a:t>
            </a:r>
            <a:r>
              <a:rPr sz="1800" spc="-25" dirty="0">
                <a:latin typeface="Calibri"/>
                <a:cs typeface="Calibri"/>
              </a:rPr>
              <a:t>rate </a:t>
            </a:r>
            <a:r>
              <a:rPr sz="1800" spc="-5" dirty="0">
                <a:latin typeface="Calibri"/>
                <a:cs typeface="Calibri"/>
              </a:rPr>
              <a:t>of </a:t>
            </a:r>
            <a:r>
              <a:rPr sz="1800" dirty="0">
                <a:latin typeface="Calibri"/>
                <a:cs typeface="Calibri"/>
              </a:rPr>
              <a:t>10 %. Is this </a:t>
            </a:r>
            <a:r>
              <a:rPr sz="1800" spc="-10" dirty="0">
                <a:latin typeface="Calibri"/>
                <a:cs typeface="Calibri"/>
              </a:rPr>
              <a:t>investment  profitable?</a:t>
            </a:r>
            <a:endParaRPr sz="1800">
              <a:latin typeface="Calibri"/>
              <a:cs typeface="Calibri"/>
            </a:endParaRPr>
          </a:p>
          <a:p>
            <a:pPr>
              <a:lnSpc>
                <a:spcPct val="100000"/>
              </a:lnSpc>
            </a:pPr>
            <a:endParaRPr sz="2250">
              <a:latin typeface="Calibri"/>
              <a:cs typeface="Calibri"/>
            </a:endParaRPr>
          </a:p>
          <a:p>
            <a:pPr marL="598170">
              <a:lnSpc>
                <a:spcPct val="100000"/>
              </a:lnSpc>
              <a:tabLst>
                <a:tab pos="988060" algn="l"/>
                <a:tab pos="1376680" algn="l"/>
                <a:tab pos="1764664" algn="l"/>
                <a:tab pos="2491105" algn="l"/>
                <a:tab pos="2879090" algn="l"/>
                <a:tab pos="3267710" algn="l"/>
                <a:tab pos="3657600" algn="l"/>
                <a:tab pos="4383405" algn="l"/>
                <a:tab pos="4772660" algn="l"/>
                <a:tab pos="5161280" algn="l"/>
                <a:tab pos="5886450" algn="l"/>
              </a:tabLst>
            </a:pPr>
            <a:r>
              <a:rPr sz="1800" dirty="0">
                <a:latin typeface="Calibri"/>
                <a:cs typeface="Calibri"/>
              </a:rPr>
              <a:t>20	20	20	20 </a:t>
            </a:r>
            <a:r>
              <a:rPr sz="1800" spc="15" dirty="0">
                <a:latin typeface="Calibri"/>
                <a:cs typeface="Calibri"/>
              </a:rPr>
              <a:t> </a:t>
            </a:r>
            <a:r>
              <a:rPr sz="1800" dirty="0">
                <a:latin typeface="Calibri"/>
                <a:cs typeface="Calibri"/>
              </a:rPr>
              <a:t>20	20	20	20	20 </a:t>
            </a:r>
            <a:r>
              <a:rPr sz="1800" spc="15" dirty="0">
                <a:latin typeface="Calibri"/>
                <a:cs typeface="Calibri"/>
              </a:rPr>
              <a:t> </a:t>
            </a:r>
            <a:r>
              <a:rPr sz="1800" dirty="0">
                <a:latin typeface="Calibri"/>
                <a:cs typeface="Calibri"/>
              </a:rPr>
              <a:t>20	20	20	20 </a:t>
            </a:r>
            <a:r>
              <a:rPr sz="1800" spc="10" dirty="0">
                <a:latin typeface="Calibri"/>
                <a:cs typeface="Calibri"/>
              </a:rPr>
              <a:t> </a:t>
            </a:r>
            <a:r>
              <a:rPr sz="1800" dirty="0">
                <a:latin typeface="Calibri"/>
                <a:cs typeface="Calibri"/>
              </a:rPr>
              <a:t>20	</a:t>
            </a:r>
            <a:r>
              <a:rPr sz="1800" spc="-5" dirty="0">
                <a:latin typeface="Calibri"/>
                <a:cs typeface="Calibri"/>
              </a:rPr>
              <a:t>20</a:t>
            </a:r>
            <a:endParaRPr sz="1800">
              <a:latin typeface="Calibri"/>
              <a:cs typeface="Calibri"/>
            </a:endParaRPr>
          </a:p>
        </p:txBody>
      </p:sp>
      <p:sp>
        <p:nvSpPr>
          <p:cNvPr id="22" name="object 22"/>
          <p:cNvSpPr/>
          <p:nvPr/>
        </p:nvSpPr>
        <p:spPr>
          <a:xfrm>
            <a:off x="3086861" y="5182361"/>
            <a:ext cx="1676400" cy="0"/>
          </a:xfrm>
          <a:custGeom>
            <a:avLst/>
            <a:gdLst/>
            <a:ahLst/>
            <a:cxnLst/>
            <a:rect l="l" t="t" r="r" b="b"/>
            <a:pathLst>
              <a:path w="1676400">
                <a:moveTo>
                  <a:pt x="0" y="0"/>
                </a:moveTo>
                <a:lnTo>
                  <a:pt x="1676400" y="0"/>
                </a:lnTo>
              </a:path>
            </a:pathLst>
          </a:custGeom>
          <a:ln w="28956">
            <a:solidFill>
              <a:srgbClr val="000000"/>
            </a:solidFill>
          </a:ln>
        </p:spPr>
        <p:txBody>
          <a:bodyPr wrap="square" lIns="0" tIns="0" rIns="0" bIns="0" rtlCol="0"/>
          <a:lstStyle/>
          <a:p>
            <a:endParaRPr/>
          </a:p>
        </p:txBody>
      </p:sp>
      <p:sp>
        <p:nvSpPr>
          <p:cNvPr id="23" name="object 23"/>
          <p:cNvSpPr txBox="1"/>
          <p:nvPr/>
        </p:nvSpPr>
        <p:spPr>
          <a:xfrm>
            <a:off x="815339" y="4967985"/>
            <a:ext cx="1997075" cy="391160"/>
          </a:xfrm>
          <a:prstGeom prst="rect">
            <a:avLst/>
          </a:prstGeom>
        </p:spPr>
        <p:txBody>
          <a:bodyPr vert="horz" wrap="square" lIns="0" tIns="12700" rIns="0" bIns="0" rtlCol="0">
            <a:spAutoFit/>
          </a:bodyPr>
          <a:lstStyle/>
          <a:p>
            <a:pPr>
              <a:lnSpc>
                <a:spcPct val="100000"/>
              </a:lnSpc>
              <a:spcBef>
                <a:spcPts val="100"/>
              </a:spcBef>
            </a:pPr>
            <a:r>
              <a:rPr sz="2400" b="1" spc="-5" dirty="0">
                <a:latin typeface="Calibri"/>
                <a:cs typeface="Calibri"/>
              </a:rPr>
              <a:t>NPV </a:t>
            </a:r>
            <a:r>
              <a:rPr sz="2400" dirty="0">
                <a:latin typeface="Calibri"/>
                <a:cs typeface="Calibri"/>
              </a:rPr>
              <a:t>= </a:t>
            </a:r>
            <a:r>
              <a:rPr sz="2400" spc="-5" dirty="0">
                <a:latin typeface="Calibri"/>
                <a:cs typeface="Calibri"/>
              </a:rPr>
              <a:t>-150 </a:t>
            </a:r>
            <a:r>
              <a:rPr sz="2400" dirty="0">
                <a:latin typeface="Calibri"/>
                <a:cs typeface="Calibri"/>
              </a:rPr>
              <a:t>+</a:t>
            </a:r>
            <a:r>
              <a:rPr sz="2400" spc="-100" dirty="0">
                <a:latin typeface="Calibri"/>
                <a:cs typeface="Calibri"/>
              </a:rPr>
              <a:t> </a:t>
            </a:r>
            <a:r>
              <a:rPr sz="2400" dirty="0">
                <a:latin typeface="Calibri"/>
                <a:cs typeface="Calibri"/>
              </a:rPr>
              <a:t>20</a:t>
            </a:r>
            <a:endParaRPr sz="2400">
              <a:latin typeface="Calibri"/>
              <a:cs typeface="Calibri"/>
            </a:endParaRPr>
          </a:p>
        </p:txBody>
      </p:sp>
      <p:sp>
        <p:nvSpPr>
          <p:cNvPr id="24" name="object 24"/>
          <p:cNvSpPr txBox="1"/>
          <p:nvPr/>
        </p:nvSpPr>
        <p:spPr>
          <a:xfrm>
            <a:off x="5007228" y="4964938"/>
            <a:ext cx="3157855" cy="452120"/>
          </a:xfrm>
          <a:prstGeom prst="rect">
            <a:avLst/>
          </a:prstGeom>
        </p:spPr>
        <p:txBody>
          <a:bodyPr vert="horz" wrap="square" lIns="0" tIns="12065" rIns="0" bIns="0" rtlCol="0">
            <a:spAutoFit/>
          </a:bodyPr>
          <a:lstStyle/>
          <a:p>
            <a:pPr>
              <a:lnSpc>
                <a:spcPct val="100000"/>
              </a:lnSpc>
              <a:spcBef>
                <a:spcPts val="95"/>
              </a:spcBef>
              <a:tabLst>
                <a:tab pos="1133475" algn="l"/>
              </a:tabLst>
            </a:pPr>
            <a:r>
              <a:rPr sz="2800" i="1" spc="-5" dirty="0">
                <a:latin typeface="Calibri"/>
                <a:cs typeface="Calibri"/>
              </a:rPr>
              <a:t>=</a:t>
            </a:r>
            <a:r>
              <a:rPr sz="2800" i="1" spc="10" dirty="0">
                <a:latin typeface="Calibri"/>
                <a:cs typeface="Calibri"/>
              </a:rPr>
              <a:t> </a:t>
            </a:r>
            <a:r>
              <a:rPr sz="2800" b="1" spc="-5" dirty="0">
                <a:latin typeface="Calibri"/>
                <a:cs typeface="Calibri"/>
              </a:rPr>
              <a:t>+</a:t>
            </a:r>
            <a:r>
              <a:rPr sz="2800" b="1" spc="15" dirty="0">
                <a:latin typeface="Calibri"/>
                <a:cs typeface="Calibri"/>
              </a:rPr>
              <a:t> </a:t>
            </a:r>
            <a:r>
              <a:rPr sz="2800" b="1" spc="-5" dirty="0">
                <a:latin typeface="Calibri"/>
                <a:cs typeface="Calibri"/>
              </a:rPr>
              <a:t>2,1	</a:t>
            </a:r>
            <a:r>
              <a:rPr sz="2800" i="1" spc="-5" dirty="0">
                <a:latin typeface="Calibri"/>
                <a:cs typeface="Calibri"/>
              </a:rPr>
              <a:t>(IRR=</a:t>
            </a:r>
            <a:r>
              <a:rPr sz="2800" i="1" spc="-60" dirty="0">
                <a:latin typeface="Calibri"/>
                <a:cs typeface="Calibri"/>
              </a:rPr>
              <a:t> </a:t>
            </a:r>
            <a:r>
              <a:rPr sz="2800" i="1" spc="-5" dirty="0">
                <a:latin typeface="Calibri"/>
                <a:cs typeface="Calibri"/>
              </a:rPr>
              <a:t>10,25%)</a:t>
            </a:r>
            <a:endParaRPr sz="2800">
              <a:latin typeface="Calibri"/>
              <a:cs typeface="Calibri"/>
            </a:endParaRPr>
          </a:p>
        </p:txBody>
      </p:sp>
      <p:sp>
        <p:nvSpPr>
          <p:cNvPr id="25" name="object 25"/>
          <p:cNvSpPr txBox="1"/>
          <p:nvPr/>
        </p:nvSpPr>
        <p:spPr>
          <a:xfrm>
            <a:off x="3228975" y="4739385"/>
            <a:ext cx="1438275" cy="772795"/>
          </a:xfrm>
          <a:prstGeom prst="rect">
            <a:avLst/>
          </a:prstGeom>
        </p:spPr>
        <p:txBody>
          <a:bodyPr vert="horz" wrap="square" lIns="0" tIns="12700" rIns="0" bIns="0" rtlCol="0">
            <a:spAutoFit/>
          </a:bodyPr>
          <a:lstStyle/>
          <a:p>
            <a:pPr marL="25400">
              <a:lnSpc>
                <a:spcPct val="100000"/>
              </a:lnSpc>
              <a:spcBef>
                <a:spcPts val="100"/>
              </a:spcBef>
            </a:pPr>
            <a:r>
              <a:rPr sz="2400" dirty="0">
                <a:latin typeface="Calibri"/>
                <a:cs typeface="Calibri"/>
              </a:rPr>
              <a:t>1 -</a:t>
            </a:r>
            <a:r>
              <a:rPr sz="2400" spc="-100" dirty="0">
                <a:latin typeface="Calibri"/>
                <a:cs typeface="Calibri"/>
              </a:rPr>
              <a:t> </a:t>
            </a:r>
            <a:r>
              <a:rPr sz="2400" spc="-5" dirty="0">
                <a:latin typeface="Calibri"/>
                <a:cs typeface="Calibri"/>
              </a:rPr>
              <a:t>(1,10)</a:t>
            </a:r>
            <a:r>
              <a:rPr sz="2400" spc="-7" baseline="24305" dirty="0">
                <a:latin typeface="Calibri"/>
                <a:cs typeface="Calibri"/>
              </a:rPr>
              <a:t>-15</a:t>
            </a:r>
            <a:endParaRPr sz="2400" baseline="24305">
              <a:latin typeface="Calibri"/>
              <a:cs typeface="Calibri"/>
            </a:endParaRPr>
          </a:p>
          <a:p>
            <a:pPr marL="254000">
              <a:lnSpc>
                <a:spcPct val="100000"/>
              </a:lnSpc>
              <a:spcBef>
                <a:spcPts val="120"/>
              </a:spcBef>
            </a:pPr>
            <a:r>
              <a:rPr sz="2400" spc="-5" dirty="0">
                <a:latin typeface="Calibri"/>
                <a:cs typeface="Calibri"/>
              </a:rPr>
              <a:t>0,10</a:t>
            </a:r>
            <a:endParaRPr sz="2400">
              <a:latin typeface="Calibri"/>
              <a:cs typeface="Calibri"/>
            </a:endParaRPr>
          </a:p>
        </p:txBody>
      </p:sp>
      <p:sp>
        <p:nvSpPr>
          <p:cNvPr id="26" name="object 26"/>
          <p:cNvSpPr/>
          <p:nvPr/>
        </p:nvSpPr>
        <p:spPr>
          <a:xfrm>
            <a:off x="533400" y="5816600"/>
            <a:ext cx="8305800" cy="12700"/>
          </a:xfrm>
          <a:custGeom>
            <a:avLst/>
            <a:gdLst/>
            <a:ahLst/>
            <a:cxnLst/>
            <a:rect l="l" t="t" r="r" b="b"/>
            <a:pathLst>
              <a:path w="8305800" h="12700">
                <a:moveTo>
                  <a:pt x="0" y="12700"/>
                </a:moveTo>
                <a:lnTo>
                  <a:pt x="8305800" y="12700"/>
                </a:lnTo>
                <a:lnTo>
                  <a:pt x="8305800" y="0"/>
                </a:lnTo>
                <a:lnTo>
                  <a:pt x="0" y="0"/>
                </a:lnTo>
                <a:lnTo>
                  <a:pt x="0" y="12700"/>
                </a:lnTo>
                <a:close/>
              </a:path>
            </a:pathLst>
          </a:custGeom>
          <a:solidFill>
            <a:srgbClr val="0000FF"/>
          </a:solidFill>
        </p:spPr>
        <p:txBody>
          <a:bodyPr wrap="square" lIns="0" tIns="0" rIns="0" bIns="0" rtlCol="0"/>
          <a:lstStyle/>
          <a:p>
            <a:endParaRPr/>
          </a:p>
        </p:txBody>
      </p:sp>
      <p:sp>
        <p:nvSpPr>
          <p:cNvPr id="27" name="object 27"/>
          <p:cNvSpPr/>
          <p:nvPr/>
        </p:nvSpPr>
        <p:spPr>
          <a:xfrm>
            <a:off x="533400" y="4699000"/>
            <a:ext cx="12700" cy="1117600"/>
          </a:xfrm>
          <a:custGeom>
            <a:avLst/>
            <a:gdLst/>
            <a:ahLst/>
            <a:cxnLst/>
            <a:rect l="l" t="t" r="r" b="b"/>
            <a:pathLst>
              <a:path w="12700" h="1117600">
                <a:moveTo>
                  <a:pt x="0" y="1117600"/>
                </a:moveTo>
                <a:lnTo>
                  <a:pt x="12700" y="1117600"/>
                </a:lnTo>
                <a:lnTo>
                  <a:pt x="12700" y="0"/>
                </a:lnTo>
                <a:lnTo>
                  <a:pt x="0" y="0"/>
                </a:lnTo>
                <a:lnTo>
                  <a:pt x="0" y="1117600"/>
                </a:lnTo>
                <a:close/>
              </a:path>
            </a:pathLst>
          </a:custGeom>
          <a:solidFill>
            <a:srgbClr val="0000FF"/>
          </a:solidFill>
        </p:spPr>
        <p:txBody>
          <a:bodyPr wrap="square" lIns="0" tIns="0" rIns="0" bIns="0" rtlCol="0"/>
          <a:lstStyle/>
          <a:p>
            <a:endParaRPr/>
          </a:p>
        </p:txBody>
      </p:sp>
      <p:sp>
        <p:nvSpPr>
          <p:cNvPr id="28" name="object 28"/>
          <p:cNvSpPr/>
          <p:nvPr/>
        </p:nvSpPr>
        <p:spPr>
          <a:xfrm>
            <a:off x="533400" y="4686300"/>
            <a:ext cx="8305800" cy="12700"/>
          </a:xfrm>
          <a:custGeom>
            <a:avLst/>
            <a:gdLst/>
            <a:ahLst/>
            <a:cxnLst/>
            <a:rect l="l" t="t" r="r" b="b"/>
            <a:pathLst>
              <a:path w="8305800" h="12700">
                <a:moveTo>
                  <a:pt x="0" y="12700"/>
                </a:moveTo>
                <a:lnTo>
                  <a:pt x="8305800" y="12700"/>
                </a:lnTo>
                <a:lnTo>
                  <a:pt x="8305800" y="0"/>
                </a:lnTo>
                <a:lnTo>
                  <a:pt x="0" y="0"/>
                </a:lnTo>
                <a:lnTo>
                  <a:pt x="0" y="12700"/>
                </a:lnTo>
                <a:close/>
              </a:path>
            </a:pathLst>
          </a:custGeom>
          <a:solidFill>
            <a:srgbClr val="0000FF"/>
          </a:solidFill>
        </p:spPr>
        <p:txBody>
          <a:bodyPr wrap="square" lIns="0" tIns="0" rIns="0" bIns="0" rtlCol="0"/>
          <a:lstStyle/>
          <a:p>
            <a:endParaRPr/>
          </a:p>
        </p:txBody>
      </p:sp>
      <p:sp>
        <p:nvSpPr>
          <p:cNvPr id="29" name="object 29"/>
          <p:cNvSpPr/>
          <p:nvPr/>
        </p:nvSpPr>
        <p:spPr>
          <a:xfrm>
            <a:off x="8826500" y="4699000"/>
            <a:ext cx="12700" cy="1117600"/>
          </a:xfrm>
          <a:custGeom>
            <a:avLst/>
            <a:gdLst/>
            <a:ahLst/>
            <a:cxnLst/>
            <a:rect l="l" t="t" r="r" b="b"/>
            <a:pathLst>
              <a:path w="12700" h="1117600">
                <a:moveTo>
                  <a:pt x="12700" y="0"/>
                </a:moveTo>
                <a:lnTo>
                  <a:pt x="0" y="0"/>
                </a:lnTo>
                <a:lnTo>
                  <a:pt x="0" y="1117600"/>
                </a:lnTo>
                <a:lnTo>
                  <a:pt x="12700" y="1117600"/>
                </a:lnTo>
                <a:lnTo>
                  <a:pt x="12700" y="0"/>
                </a:lnTo>
                <a:close/>
              </a:path>
            </a:pathLst>
          </a:custGeom>
          <a:solidFill>
            <a:srgbClr val="0000FF"/>
          </a:solidFill>
        </p:spPr>
        <p:txBody>
          <a:bodyPr wrap="square" lIns="0" tIns="0" rIns="0" bIns="0" rtlCol="0"/>
          <a:lstStyle/>
          <a:p>
            <a:endParaRPr/>
          </a:p>
        </p:txBody>
      </p:sp>
      <p:sp>
        <p:nvSpPr>
          <p:cNvPr id="30" name="object 30"/>
          <p:cNvSpPr/>
          <p:nvPr/>
        </p:nvSpPr>
        <p:spPr>
          <a:xfrm>
            <a:off x="558800" y="5778500"/>
            <a:ext cx="8255000" cy="25400"/>
          </a:xfrm>
          <a:custGeom>
            <a:avLst/>
            <a:gdLst/>
            <a:ahLst/>
            <a:cxnLst/>
            <a:rect l="l" t="t" r="r" b="b"/>
            <a:pathLst>
              <a:path w="8255000" h="25400">
                <a:moveTo>
                  <a:pt x="0" y="25400"/>
                </a:moveTo>
                <a:lnTo>
                  <a:pt x="8255000" y="25400"/>
                </a:lnTo>
                <a:lnTo>
                  <a:pt x="8255000" y="0"/>
                </a:lnTo>
                <a:lnTo>
                  <a:pt x="0" y="0"/>
                </a:lnTo>
                <a:lnTo>
                  <a:pt x="0" y="25400"/>
                </a:lnTo>
                <a:close/>
              </a:path>
            </a:pathLst>
          </a:custGeom>
          <a:solidFill>
            <a:srgbClr val="0000FF"/>
          </a:solidFill>
        </p:spPr>
        <p:txBody>
          <a:bodyPr wrap="square" lIns="0" tIns="0" rIns="0" bIns="0" rtlCol="0"/>
          <a:lstStyle/>
          <a:p>
            <a:endParaRPr/>
          </a:p>
        </p:txBody>
      </p:sp>
      <p:sp>
        <p:nvSpPr>
          <p:cNvPr id="31" name="object 31"/>
          <p:cNvSpPr/>
          <p:nvPr/>
        </p:nvSpPr>
        <p:spPr>
          <a:xfrm>
            <a:off x="558800" y="4737100"/>
            <a:ext cx="25400" cy="1041400"/>
          </a:xfrm>
          <a:custGeom>
            <a:avLst/>
            <a:gdLst/>
            <a:ahLst/>
            <a:cxnLst/>
            <a:rect l="l" t="t" r="r" b="b"/>
            <a:pathLst>
              <a:path w="25400" h="1041400">
                <a:moveTo>
                  <a:pt x="0" y="1041400"/>
                </a:moveTo>
                <a:lnTo>
                  <a:pt x="25400" y="1041400"/>
                </a:lnTo>
                <a:lnTo>
                  <a:pt x="25400" y="0"/>
                </a:lnTo>
                <a:lnTo>
                  <a:pt x="0" y="0"/>
                </a:lnTo>
                <a:lnTo>
                  <a:pt x="0" y="1041400"/>
                </a:lnTo>
                <a:close/>
              </a:path>
            </a:pathLst>
          </a:custGeom>
          <a:solidFill>
            <a:srgbClr val="0000FF"/>
          </a:solidFill>
        </p:spPr>
        <p:txBody>
          <a:bodyPr wrap="square" lIns="0" tIns="0" rIns="0" bIns="0" rtlCol="0"/>
          <a:lstStyle/>
          <a:p>
            <a:endParaRPr/>
          </a:p>
        </p:txBody>
      </p:sp>
      <p:sp>
        <p:nvSpPr>
          <p:cNvPr id="32" name="object 32"/>
          <p:cNvSpPr/>
          <p:nvPr/>
        </p:nvSpPr>
        <p:spPr>
          <a:xfrm>
            <a:off x="558800" y="4711700"/>
            <a:ext cx="8255000" cy="25400"/>
          </a:xfrm>
          <a:custGeom>
            <a:avLst/>
            <a:gdLst/>
            <a:ahLst/>
            <a:cxnLst/>
            <a:rect l="l" t="t" r="r" b="b"/>
            <a:pathLst>
              <a:path w="8255000" h="25400">
                <a:moveTo>
                  <a:pt x="0" y="25400"/>
                </a:moveTo>
                <a:lnTo>
                  <a:pt x="8255000" y="25400"/>
                </a:lnTo>
                <a:lnTo>
                  <a:pt x="8255000" y="0"/>
                </a:lnTo>
                <a:lnTo>
                  <a:pt x="0" y="0"/>
                </a:lnTo>
                <a:lnTo>
                  <a:pt x="0" y="25400"/>
                </a:lnTo>
                <a:close/>
              </a:path>
            </a:pathLst>
          </a:custGeom>
          <a:solidFill>
            <a:srgbClr val="0000FF"/>
          </a:solidFill>
        </p:spPr>
        <p:txBody>
          <a:bodyPr wrap="square" lIns="0" tIns="0" rIns="0" bIns="0" rtlCol="0"/>
          <a:lstStyle/>
          <a:p>
            <a:endParaRPr/>
          </a:p>
        </p:txBody>
      </p:sp>
      <p:sp>
        <p:nvSpPr>
          <p:cNvPr id="33" name="object 33"/>
          <p:cNvSpPr/>
          <p:nvPr/>
        </p:nvSpPr>
        <p:spPr>
          <a:xfrm>
            <a:off x="8788400" y="4737100"/>
            <a:ext cx="25400" cy="1041400"/>
          </a:xfrm>
          <a:custGeom>
            <a:avLst/>
            <a:gdLst/>
            <a:ahLst/>
            <a:cxnLst/>
            <a:rect l="l" t="t" r="r" b="b"/>
            <a:pathLst>
              <a:path w="25400" h="1041400">
                <a:moveTo>
                  <a:pt x="25400" y="0"/>
                </a:moveTo>
                <a:lnTo>
                  <a:pt x="0" y="0"/>
                </a:lnTo>
                <a:lnTo>
                  <a:pt x="0" y="1041400"/>
                </a:lnTo>
                <a:lnTo>
                  <a:pt x="25400" y="1041400"/>
                </a:lnTo>
                <a:lnTo>
                  <a:pt x="25400" y="0"/>
                </a:lnTo>
                <a:close/>
              </a:path>
            </a:pathLst>
          </a:custGeom>
          <a:solidFill>
            <a:srgbClr val="0000FF"/>
          </a:solidFill>
        </p:spPr>
        <p:txBody>
          <a:bodyPr wrap="square" lIns="0" tIns="0" rIns="0" bIns="0" rtlCol="0"/>
          <a:lstStyle/>
          <a:p>
            <a:endParaRPr/>
          </a:p>
        </p:txBody>
      </p:sp>
      <p:sp>
        <p:nvSpPr>
          <p:cNvPr id="34" name="object 34"/>
          <p:cNvSpPr/>
          <p:nvPr/>
        </p:nvSpPr>
        <p:spPr>
          <a:xfrm>
            <a:off x="596900" y="5753100"/>
            <a:ext cx="8178800" cy="12700"/>
          </a:xfrm>
          <a:custGeom>
            <a:avLst/>
            <a:gdLst/>
            <a:ahLst/>
            <a:cxnLst/>
            <a:rect l="l" t="t" r="r" b="b"/>
            <a:pathLst>
              <a:path w="8178800" h="12700">
                <a:moveTo>
                  <a:pt x="0" y="12700"/>
                </a:moveTo>
                <a:lnTo>
                  <a:pt x="8178800" y="12700"/>
                </a:lnTo>
                <a:lnTo>
                  <a:pt x="8178800" y="0"/>
                </a:lnTo>
                <a:lnTo>
                  <a:pt x="0" y="0"/>
                </a:lnTo>
                <a:lnTo>
                  <a:pt x="0" y="12700"/>
                </a:lnTo>
                <a:close/>
              </a:path>
            </a:pathLst>
          </a:custGeom>
          <a:solidFill>
            <a:srgbClr val="0000FF"/>
          </a:solidFill>
        </p:spPr>
        <p:txBody>
          <a:bodyPr wrap="square" lIns="0" tIns="0" rIns="0" bIns="0" rtlCol="0"/>
          <a:lstStyle/>
          <a:p>
            <a:endParaRPr/>
          </a:p>
        </p:txBody>
      </p:sp>
      <p:sp>
        <p:nvSpPr>
          <p:cNvPr id="35" name="object 35"/>
          <p:cNvSpPr/>
          <p:nvPr/>
        </p:nvSpPr>
        <p:spPr>
          <a:xfrm>
            <a:off x="596900" y="4762500"/>
            <a:ext cx="12700" cy="990600"/>
          </a:xfrm>
          <a:custGeom>
            <a:avLst/>
            <a:gdLst/>
            <a:ahLst/>
            <a:cxnLst/>
            <a:rect l="l" t="t" r="r" b="b"/>
            <a:pathLst>
              <a:path w="12700" h="990600">
                <a:moveTo>
                  <a:pt x="0" y="990600"/>
                </a:moveTo>
                <a:lnTo>
                  <a:pt x="12700" y="990600"/>
                </a:lnTo>
                <a:lnTo>
                  <a:pt x="12700" y="0"/>
                </a:lnTo>
                <a:lnTo>
                  <a:pt x="0" y="0"/>
                </a:lnTo>
                <a:lnTo>
                  <a:pt x="0" y="990600"/>
                </a:lnTo>
                <a:close/>
              </a:path>
            </a:pathLst>
          </a:custGeom>
          <a:solidFill>
            <a:srgbClr val="0000FF"/>
          </a:solidFill>
        </p:spPr>
        <p:txBody>
          <a:bodyPr wrap="square" lIns="0" tIns="0" rIns="0" bIns="0" rtlCol="0"/>
          <a:lstStyle/>
          <a:p>
            <a:endParaRPr/>
          </a:p>
        </p:txBody>
      </p:sp>
      <p:sp>
        <p:nvSpPr>
          <p:cNvPr id="36" name="object 36"/>
          <p:cNvSpPr/>
          <p:nvPr/>
        </p:nvSpPr>
        <p:spPr>
          <a:xfrm>
            <a:off x="596900" y="4749800"/>
            <a:ext cx="8178800" cy="12700"/>
          </a:xfrm>
          <a:custGeom>
            <a:avLst/>
            <a:gdLst/>
            <a:ahLst/>
            <a:cxnLst/>
            <a:rect l="l" t="t" r="r" b="b"/>
            <a:pathLst>
              <a:path w="8178800" h="12700">
                <a:moveTo>
                  <a:pt x="0" y="12700"/>
                </a:moveTo>
                <a:lnTo>
                  <a:pt x="8178800" y="12700"/>
                </a:lnTo>
                <a:lnTo>
                  <a:pt x="8178800" y="0"/>
                </a:lnTo>
                <a:lnTo>
                  <a:pt x="0" y="0"/>
                </a:lnTo>
                <a:lnTo>
                  <a:pt x="0" y="12700"/>
                </a:lnTo>
                <a:close/>
              </a:path>
            </a:pathLst>
          </a:custGeom>
          <a:solidFill>
            <a:srgbClr val="0000FF"/>
          </a:solidFill>
        </p:spPr>
        <p:txBody>
          <a:bodyPr wrap="square" lIns="0" tIns="0" rIns="0" bIns="0" rtlCol="0"/>
          <a:lstStyle/>
          <a:p>
            <a:endParaRPr/>
          </a:p>
        </p:txBody>
      </p:sp>
      <p:sp>
        <p:nvSpPr>
          <p:cNvPr id="37" name="object 37"/>
          <p:cNvSpPr/>
          <p:nvPr/>
        </p:nvSpPr>
        <p:spPr>
          <a:xfrm>
            <a:off x="8763000" y="4762500"/>
            <a:ext cx="12700" cy="990600"/>
          </a:xfrm>
          <a:custGeom>
            <a:avLst/>
            <a:gdLst/>
            <a:ahLst/>
            <a:cxnLst/>
            <a:rect l="l" t="t" r="r" b="b"/>
            <a:pathLst>
              <a:path w="12700" h="990600">
                <a:moveTo>
                  <a:pt x="12700" y="0"/>
                </a:moveTo>
                <a:lnTo>
                  <a:pt x="0" y="0"/>
                </a:lnTo>
                <a:lnTo>
                  <a:pt x="0" y="990600"/>
                </a:lnTo>
                <a:lnTo>
                  <a:pt x="12700" y="990600"/>
                </a:lnTo>
                <a:lnTo>
                  <a:pt x="12700" y="0"/>
                </a:lnTo>
                <a:close/>
              </a:path>
            </a:pathLst>
          </a:custGeom>
          <a:solidFill>
            <a:srgbClr val="0000FF"/>
          </a:solidFill>
        </p:spPr>
        <p:txBody>
          <a:bodyPr wrap="square" lIns="0" tIns="0" rIns="0" bIns="0" rtlCol="0"/>
          <a:lstStyle/>
          <a:p>
            <a:endParaRP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20040"/>
            <a:ext cx="7239000" cy="958339"/>
          </a:xfrm>
          <a:prstGeom prst="rect">
            <a:avLst/>
          </a:prstGeom>
        </p:spPr>
        <p:txBody>
          <a:bodyPr vert="horz" wrap="square" lIns="0" tIns="217551" rIns="0" bIns="0" rtlCol="0">
            <a:spAutoFit/>
          </a:bodyPr>
          <a:lstStyle/>
          <a:p>
            <a:pPr marL="2486660" marR="5080" indent="-1530985">
              <a:lnSpc>
                <a:spcPct val="100000"/>
              </a:lnSpc>
              <a:spcBef>
                <a:spcPts val="105"/>
              </a:spcBef>
            </a:pPr>
            <a:r>
              <a:rPr sz="2400" spc="-5" dirty="0"/>
              <a:t>The </a:t>
            </a:r>
            <a:r>
              <a:rPr sz="2400" spc="-10" dirty="0"/>
              <a:t>conflict between </a:t>
            </a:r>
            <a:r>
              <a:rPr sz="2400" spc="-5" dirty="0"/>
              <a:t>economic </a:t>
            </a:r>
            <a:r>
              <a:rPr sz="2400" dirty="0"/>
              <a:t>and  </a:t>
            </a:r>
            <a:r>
              <a:rPr sz="2400" spc="-10" dirty="0"/>
              <a:t>accounting </a:t>
            </a:r>
            <a:r>
              <a:rPr sz="2400" spc="-15" dirty="0"/>
              <a:t>profit</a:t>
            </a:r>
            <a:endParaRPr sz="2400"/>
          </a:p>
        </p:txBody>
      </p:sp>
      <p:sp>
        <p:nvSpPr>
          <p:cNvPr id="3" name="object 3"/>
          <p:cNvSpPr txBox="1"/>
          <p:nvPr/>
        </p:nvSpPr>
        <p:spPr>
          <a:xfrm>
            <a:off x="599441" y="1447800"/>
            <a:ext cx="7553960" cy="2098010"/>
          </a:xfrm>
          <a:prstGeom prst="rect">
            <a:avLst/>
          </a:prstGeom>
        </p:spPr>
        <p:txBody>
          <a:bodyPr vert="horz" wrap="square" lIns="0" tIns="12700" rIns="0" bIns="0" rtlCol="0">
            <a:spAutoFit/>
          </a:bodyPr>
          <a:lstStyle/>
          <a:p>
            <a:pPr marL="25400" marR="17780">
              <a:lnSpc>
                <a:spcPct val="100000"/>
              </a:lnSpc>
              <a:spcBef>
                <a:spcPts val="100"/>
              </a:spcBef>
            </a:pPr>
            <a:r>
              <a:rPr sz="1800" dirty="0">
                <a:latin typeface="Calibri"/>
                <a:cs typeface="Calibri"/>
              </a:rPr>
              <a:t>Assume </a:t>
            </a:r>
            <a:r>
              <a:rPr sz="1800" spc="-5" dirty="0">
                <a:latin typeface="Calibri"/>
                <a:cs typeface="Calibri"/>
              </a:rPr>
              <a:t>that </a:t>
            </a:r>
            <a:r>
              <a:rPr sz="1800" dirty="0">
                <a:latin typeface="Calibri"/>
                <a:cs typeface="Calibri"/>
              </a:rPr>
              <a:t>the </a:t>
            </a:r>
            <a:r>
              <a:rPr sz="1800" spc="-10" dirty="0">
                <a:latin typeface="Calibri"/>
                <a:cs typeface="Calibri"/>
              </a:rPr>
              <a:t>inflation </a:t>
            </a:r>
            <a:r>
              <a:rPr sz="1800" spc="-5" dirty="0">
                <a:latin typeface="Calibri"/>
                <a:cs typeface="Calibri"/>
              </a:rPr>
              <a:t>is </a:t>
            </a:r>
            <a:r>
              <a:rPr sz="1800" dirty="0">
                <a:latin typeface="Calibri"/>
                <a:cs typeface="Calibri"/>
              </a:rPr>
              <a:t>3% and </a:t>
            </a:r>
            <a:r>
              <a:rPr sz="1800" spc="-5" dirty="0">
                <a:latin typeface="Calibri"/>
                <a:cs typeface="Calibri"/>
              </a:rPr>
              <a:t>that </a:t>
            </a:r>
            <a:r>
              <a:rPr sz="1800" dirty="0">
                <a:latin typeface="Calibri"/>
                <a:cs typeface="Calibri"/>
              </a:rPr>
              <a:t>the annual </a:t>
            </a:r>
            <a:r>
              <a:rPr sz="1800" spc="-5" dirty="0">
                <a:latin typeface="Calibri"/>
                <a:cs typeface="Calibri"/>
              </a:rPr>
              <a:t>cash </a:t>
            </a:r>
            <a:r>
              <a:rPr sz="1800" spc="-10" dirty="0">
                <a:latin typeface="Calibri"/>
                <a:cs typeface="Calibri"/>
              </a:rPr>
              <a:t>inflow </a:t>
            </a:r>
            <a:r>
              <a:rPr sz="1800" spc="-5" dirty="0">
                <a:latin typeface="Calibri"/>
                <a:cs typeface="Calibri"/>
              </a:rPr>
              <a:t>in </a:t>
            </a:r>
            <a:r>
              <a:rPr sz="1800" spc="-10" dirty="0">
                <a:latin typeface="Calibri"/>
                <a:cs typeface="Calibri"/>
              </a:rPr>
              <a:t>example </a:t>
            </a:r>
            <a:r>
              <a:rPr sz="1800" dirty="0">
                <a:latin typeface="Calibri"/>
                <a:cs typeface="Calibri"/>
              </a:rPr>
              <a:t>1 </a:t>
            </a:r>
            <a:r>
              <a:rPr sz="1800" spc="-10" dirty="0">
                <a:latin typeface="Calibri"/>
                <a:cs typeface="Calibri"/>
              </a:rPr>
              <a:t>was </a:t>
            </a:r>
            <a:r>
              <a:rPr sz="1800" spc="-5" dirty="0">
                <a:latin typeface="Calibri"/>
                <a:cs typeface="Calibri"/>
              </a:rPr>
              <a:t>given </a:t>
            </a:r>
            <a:r>
              <a:rPr sz="1800" dirty="0">
                <a:latin typeface="Calibri"/>
                <a:cs typeface="Calibri"/>
              </a:rPr>
              <a:t>in  </a:t>
            </a:r>
            <a:r>
              <a:rPr sz="1800" spc="-10" dirty="0">
                <a:latin typeface="Calibri"/>
                <a:cs typeface="Calibri"/>
              </a:rPr>
              <a:t>real </a:t>
            </a:r>
            <a:r>
              <a:rPr sz="1800" spc="-5" dirty="0">
                <a:latin typeface="Calibri"/>
                <a:cs typeface="Calibri"/>
              </a:rPr>
              <a:t>terms. </a:t>
            </a:r>
            <a:r>
              <a:rPr sz="1800" dirty="0">
                <a:latin typeface="Calibri"/>
                <a:cs typeface="Calibri"/>
              </a:rPr>
              <a:t>In </a:t>
            </a:r>
            <a:r>
              <a:rPr sz="1800" spc="-5" dirty="0">
                <a:latin typeface="Calibri"/>
                <a:cs typeface="Calibri"/>
              </a:rPr>
              <a:t>nominal </a:t>
            </a:r>
            <a:r>
              <a:rPr sz="1800" spc="-10" dirty="0">
                <a:latin typeface="Calibri"/>
                <a:cs typeface="Calibri"/>
              </a:rPr>
              <a:t>terms </a:t>
            </a:r>
            <a:r>
              <a:rPr sz="1800" dirty="0">
                <a:latin typeface="Calibri"/>
                <a:cs typeface="Calibri"/>
              </a:rPr>
              <a:t>the </a:t>
            </a:r>
            <a:r>
              <a:rPr sz="1800" spc="-10" dirty="0">
                <a:latin typeface="Calibri"/>
                <a:cs typeface="Calibri"/>
              </a:rPr>
              <a:t>required </a:t>
            </a:r>
            <a:r>
              <a:rPr sz="1800" spc="-25" dirty="0">
                <a:latin typeface="Calibri"/>
                <a:cs typeface="Calibri"/>
              </a:rPr>
              <a:t>rate </a:t>
            </a:r>
            <a:r>
              <a:rPr sz="1800" spc="-5" dirty="0">
                <a:latin typeface="Calibri"/>
                <a:cs typeface="Calibri"/>
              </a:rPr>
              <a:t>of </a:t>
            </a:r>
            <a:r>
              <a:rPr sz="1800" spc="-10" dirty="0">
                <a:latin typeface="Calibri"/>
                <a:cs typeface="Calibri"/>
              </a:rPr>
              <a:t>return would </a:t>
            </a:r>
            <a:r>
              <a:rPr sz="1800" dirty="0">
                <a:latin typeface="Calibri"/>
                <a:cs typeface="Calibri"/>
              </a:rPr>
              <a:t>then </a:t>
            </a:r>
            <a:r>
              <a:rPr sz="1800" spc="-5" dirty="0">
                <a:latin typeface="Calibri"/>
                <a:cs typeface="Calibri"/>
              </a:rPr>
              <a:t>be </a:t>
            </a:r>
            <a:r>
              <a:rPr sz="1800" dirty="0">
                <a:latin typeface="Calibri"/>
                <a:cs typeface="Calibri"/>
              </a:rPr>
              <a:t>the</a:t>
            </a:r>
            <a:r>
              <a:rPr sz="1800" spc="195" dirty="0">
                <a:latin typeface="Calibri"/>
                <a:cs typeface="Calibri"/>
              </a:rPr>
              <a:t> </a:t>
            </a:r>
            <a:r>
              <a:rPr sz="1800" spc="-10" dirty="0">
                <a:latin typeface="Calibri"/>
                <a:cs typeface="Calibri"/>
              </a:rPr>
              <a:t>following:</a:t>
            </a:r>
            <a:endParaRPr sz="1800">
              <a:latin typeface="Calibri"/>
              <a:cs typeface="Calibri"/>
            </a:endParaRPr>
          </a:p>
          <a:p>
            <a:pPr marL="939800">
              <a:lnSpc>
                <a:spcPct val="100000"/>
              </a:lnSpc>
              <a:spcBef>
                <a:spcPts val="1080"/>
              </a:spcBef>
            </a:pPr>
            <a:r>
              <a:rPr sz="1800" spc="-5" dirty="0">
                <a:solidFill>
                  <a:srgbClr val="FF0000"/>
                </a:solidFill>
                <a:latin typeface="Calibri"/>
                <a:cs typeface="Calibri"/>
              </a:rPr>
              <a:t>r</a:t>
            </a:r>
            <a:r>
              <a:rPr sz="1800" spc="-7" baseline="-20833" dirty="0">
                <a:solidFill>
                  <a:srgbClr val="FF0000"/>
                </a:solidFill>
                <a:latin typeface="Calibri"/>
                <a:cs typeface="Calibri"/>
              </a:rPr>
              <a:t>n </a:t>
            </a:r>
            <a:r>
              <a:rPr sz="1800" dirty="0">
                <a:solidFill>
                  <a:srgbClr val="FF0000"/>
                </a:solidFill>
                <a:latin typeface="Calibri"/>
                <a:cs typeface="Calibri"/>
              </a:rPr>
              <a:t>= </a:t>
            </a:r>
            <a:r>
              <a:rPr sz="1800" spc="-5" dirty="0">
                <a:solidFill>
                  <a:srgbClr val="FF0000"/>
                </a:solidFill>
                <a:latin typeface="Calibri"/>
                <a:cs typeface="Calibri"/>
              </a:rPr>
              <a:t>(1,10) (1,03) </a:t>
            </a:r>
            <a:r>
              <a:rPr sz="1800" dirty="0">
                <a:solidFill>
                  <a:srgbClr val="FF0000"/>
                </a:solidFill>
                <a:latin typeface="Calibri"/>
                <a:cs typeface="Calibri"/>
              </a:rPr>
              <a:t>- 1 =</a:t>
            </a:r>
            <a:r>
              <a:rPr sz="1800" spc="95" dirty="0">
                <a:solidFill>
                  <a:srgbClr val="FF0000"/>
                </a:solidFill>
                <a:latin typeface="Calibri"/>
                <a:cs typeface="Calibri"/>
              </a:rPr>
              <a:t> </a:t>
            </a:r>
            <a:r>
              <a:rPr sz="1800" spc="-5" dirty="0">
                <a:solidFill>
                  <a:srgbClr val="FF0000"/>
                </a:solidFill>
                <a:latin typeface="Calibri"/>
                <a:cs typeface="Calibri"/>
              </a:rPr>
              <a:t>13,3%</a:t>
            </a:r>
            <a:endParaRPr sz="1800">
              <a:latin typeface="Calibri"/>
              <a:cs typeface="Calibri"/>
            </a:endParaRPr>
          </a:p>
          <a:p>
            <a:pPr marL="25400">
              <a:lnSpc>
                <a:spcPct val="100000"/>
              </a:lnSpc>
              <a:spcBef>
                <a:spcPts val="1080"/>
              </a:spcBef>
            </a:pPr>
            <a:r>
              <a:rPr sz="1800" spc="-10" dirty="0">
                <a:latin typeface="Calibri"/>
                <a:cs typeface="Calibri"/>
              </a:rPr>
              <a:t>Accordingly </a:t>
            </a:r>
            <a:r>
              <a:rPr sz="1800" dirty="0">
                <a:latin typeface="Calibri"/>
                <a:cs typeface="Calibri"/>
              </a:rPr>
              <a:t>the </a:t>
            </a:r>
            <a:r>
              <a:rPr sz="1800" spc="-5" dirty="0">
                <a:latin typeface="Calibri"/>
                <a:cs typeface="Calibri"/>
              </a:rPr>
              <a:t>cash </a:t>
            </a:r>
            <a:r>
              <a:rPr sz="1800" spc="-10" dirty="0">
                <a:latin typeface="Calibri"/>
                <a:cs typeface="Calibri"/>
              </a:rPr>
              <a:t>inflows would </a:t>
            </a:r>
            <a:r>
              <a:rPr sz="1800" spc="-5" dirty="0">
                <a:latin typeface="Calibri"/>
                <a:cs typeface="Calibri"/>
              </a:rPr>
              <a:t>be </a:t>
            </a:r>
            <a:r>
              <a:rPr sz="1800" b="1" dirty="0">
                <a:latin typeface="Calibri"/>
                <a:cs typeface="Calibri"/>
              </a:rPr>
              <a:t>20,6 </a:t>
            </a:r>
            <a:r>
              <a:rPr sz="1800" spc="-10" dirty="0">
                <a:latin typeface="Calibri"/>
                <a:cs typeface="Calibri"/>
              </a:rPr>
              <a:t>year </a:t>
            </a:r>
            <a:r>
              <a:rPr sz="1800" dirty="0">
                <a:latin typeface="Calibri"/>
                <a:cs typeface="Calibri"/>
              </a:rPr>
              <a:t>1, </a:t>
            </a:r>
            <a:r>
              <a:rPr sz="1800" b="1" dirty="0">
                <a:latin typeface="Calibri"/>
                <a:cs typeface="Calibri"/>
              </a:rPr>
              <a:t>21,2 </a:t>
            </a:r>
            <a:r>
              <a:rPr sz="1800" spc="-10" dirty="0">
                <a:latin typeface="Calibri"/>
                <a:cs typeface="Calibri"/>
              </a:rPr>
              <a:t>year </a:t>
            </a:r>
            <a:r>
              <a:rPr sz="1800" dirty="0">
                <a:latin typeface="Calibri"/>
                <a:cs typeface="Calibri"/>
              </a:rPr>
              <a:t>2</a:t>
            </a:r>
            <a:r>
              <a:rPr sz="1800" spc="150" dirty="0">
                <a:latin typeface="Calibri"/>
                <a:cs typeface="Calibri"/>
              </a:rPr>
              <a:t> </a:t>
            </a:r>
            <a:r>
              <a:rPr sz="1800" spc="-15" dirty="0">
                <a:latin typeface="Calibri"/>
                <a:cs typeface="Calibri"/>
              </a:rPr>
              <a:t>etc.</a:t>
            </a:r>
            <a:endParaRPr sz="1800">
              <a:latin typeface="Calibri"/>
              <a:cs typeface="Calibri"/>
            </a:endParaRPr>
          </a:p>
          <a:p>
            <a:pPr marL="939800">
              <a:lnSpc>
                <a:spcPct val="100000"/>
              </a:lnSpc>
              <a:spcBef>
                <a:spcPts val="1080"/>
              </a:spcBef>
              <a:tabLst>
                <a:tab pos="2768600" algn="l"/>
              </a:tabLst>
            </a:pPr>
            <a:r>
              <a:rPr sz="1800" spc="-5" dirty="0">
                <a:solidFill>
                  <a:srgbClr val="FF0000"/>
                </a:solidFill>
                <a:latin typeface="Calibri"/>
                <a:cs typeface="Calibri"/>
              </a:rPr>
              <a:t>P</a:t>
            </a:r>
            <a:r>
              <a:rPr sz="1800" spc="-7" baseline="-20833" dirty="0">
                <a:solidFill>
                  <a:srgbClr val="FF0000"/>
                </a:solidFill>
                <a:latin typeface="Calibri"/>
                <a:cs typeface="Calibri"/>
              </a:rPr>
              <a:t>n3  </a:t>
            </a:r>
            <a:r>
              <a:rPr sz="1800" dirty="0">
                <a:solidFill>
                  <a:srgbClr val="FF0000"/>
                </a:solidFill>
                <a:latin typeface="Calibri"/>
                <a:cs typeface="Calibri"/>
              </a:rPr>
              <a:t>=  20</a:t>
            </a:r>
            <a:r>
              <a:rPr sz="1800" spc="-110" dirty="0">
                <a:solidFill>
                  <a:srgbClr val="FF0000"/>
                </a:solidFill>
                <a:latin typeface="Calibri"/>
                <a:cs typeface="Calibri"/>
              </a:rPr>
              <a:t> </a:t>
            </a:r>
            <a:r>
              <a:rPr sz="1800" spc="-5" dirty="0">
                <a:solidFill>
                  <a:srgbClr val="FF0000"/>
                </a:solidFill>
                <a:latin typeface="Calibri"/>
                <a:cs typeface="Calibri"/>
              </a:rPr>
              <a:t>(1,03)</a:t>
            </a:r>
            <a:r>
              <a:rPr sz="1800" spc="-7" baseline="25462" dirty="0">
                <a:solidFill>
                  <a:srgbClr val="FF0000"/>
                </a:solidFill>
                <a:latin typeface="Calibri"/>
                <a:cs typeface="Calibri"/>
              </a:rPr>
              <a:t>3  </a:t>
            </a:r>
            <a:r>
              <a:rPr sz="1800" spc="82" baseline="25462" dirty="0">
                <a:solidFill>
                  <a:srgbClr val="FF0000"/>
                </a:solidFill>
                <a:latin typeface="Calibri"/>
                <a:cs typeface="Calibri"/>
              </a:rPr>
              <a:t> </a:t>
            </a:r>
            <a:r>
              <a:rPr sz="1800" dirty="0">
                <a:solidFill>
                  <a:srgbClr val="FF0000"/>
                </a:solidFill>
                <a:latin typeface="Calibri"/>
                <a:cs typeface="Calibri"/>
              </a:rPr>
              <a:t>=	</a:t>
            </a:r>
            <a:r>
              <a:rPr sz="1800" spc="-5" dirty="0">
                <a:solidFill>
                  <a:srgbClr val="FF0000"/>
                </a:solidFill>
                <a:latin typeface="Calibri"/>
                <a:cs typeface="Calibri"/>
              </a:rPr>
              <a:t>21,9</a:t>
            </a:r>
            <a:endParaRPr sz="1800">
              <a:latin typeface="Calibri"/>
              <a:cs typeface="Calibri"/>
            </a:endParaRPr>
          </a:p>
        </p:txBody>
      </p:sp>
      <p:sp>
        <p:nvSpPr>
          <p:cNvPr id="4" name="object 4"/>
          <p:cNvSpPr txBox="1"/>
          <p:nvPr/>
        </p:nvSpPr>
        <p:spPr>
          <a:xfrm>
            <a:off x="690168" y="4484878"/>
            <a:ext cx="3733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150</a:t>
            </a:r>
            <a:endParaRPr sz="1800">
              <a:latin typeface="Calibri"/>
              <a:cs typeface="Calibri"/>
            </a:endParaRPr>
          </a:p>
        </p:txBody>
      </p:sp>
      <p:sp>
        <p:nvSpPr>
          <p:cNvPr id="5" name="object 5"/>
          <p:cNvSpPr/>
          <p:nvPr/>
        </p:nvSpPr>
        <p:spPr>
          <a:xfrm>
            <a:off x="840486" y="4161282"/>
            <a:ext cx="7620000" cy="0"/>
          </a:xfrm>
          <a:custGeom>
            <a:avLst/>
            <a:gdLst/>
            <a:ahLst/>
            <a:cxnLst/>
            <a:rect l="l" t="t" r="r" b="b"/>
            <a:pathLst>
              <a:path w="7620000">
                <a:moveTo>
                  <a:pt x="0" y="0"/>
                </a:moveTo>
                <a:lnTo>
                  <a:pt x="7620000" y="0"/>
                </a:lnTo>
              </a:path>
            </a:pathLst>
          </a:custGeom>
          <a:ln w="38100">
            <a:solidFill>
              <a:srgbClr val="000000"/>
            </a:solidFill>
          </a:ln>
        </p:spPr>
        <p:txBody>
          <a:bodyPr wrap="square" lIns="0" tIns="0" rIns="0" bIns="0" rtlCol="0"/>
          <a:lstStyle/>
          <a:p>
            <a:endParaRPr/>
          </a:p>
        </p:txBody>
      </p:sp>
      <p:sp>
        <p:nvSpPr>
          <p:cNvPr id="6" name="object 6"/>
          <p:cNvSpPr/>
          <p:nvPr/>
        </p:nvSpPr>
        <p:spPr>
          <a:xfrm>
            <a:off x="84033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7" name="object 7"/>
          <p:cNvSpPr/>
          <p:nvPr/>
        </p:nvSpPr>
        <p:spPr>
          <a:xfrm>
            <a:off x="53553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8" name="object 8"/>
          <p:cNvSpPr/>
          <p:nvPr/>
        </p:nvSpPr>
        <p:spPr>
          <a:xfrm>
            <a:off x="48219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9" name="object 9"/>
          <p:cNvSpPr/>
          <p:nvPr/>
        </p:nvSpPr>
        <p:spPr>
          <a:xfrm>
            <a:off x="58887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0" name="object 10"/>
          <p:cNvSpPr/>
          <p:nvPr/>
        </p:nvSpPr>
        <p:spPr>
          <a:xfrm>
            <a:off x="68031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1" name="object 11"/>
          <p:cNvSpPr/>
          <p:nvPr/>
        </p:nvSpPr>
        <p:spPr>
          <a:xfrm>
            <a:off x="73365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2" name="object 12"/>
          <p:cNvSpPr/>
          <p:nvPr/>
        </p:nvSpPr>
        <p:spPr>
          <a:xfrm>
            <a:off x="79461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3" name="object 13"/>
          <p:cNvSpPr/>
          <p:nvPr/>
        </p:nvSpPr>
        <p:spPr>
          <a:xfrm>
            <a:off x="42885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4" name="object 14"/>
          <p:cNvSpPr/>
          <p:nvPr/>
        </p:nvSpPr>
        <p:spPr>
          <a:xfrm>
            <a:off x="37551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5" name="object 15"/>
          <p:cNvSpPr/>
          <p:nvPr/>
        </p:nvSpPr>
        <p:spPr>
          <a:xfrm>
            <a:off x="32217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6" name="object 16"/>
          <p:cNvSpPr/>
          <p:nvPr/>
        </p:nvSpPr>
        <p:spPr>
          <a:xfrm>
            <a:off x="63459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7" name="object 17"/>
          <p:cNvSpPr/>
          <p:nvPr/>
        </p:nvSpPr>
        <p:spPr>
          <a:xfrm>
            <a:off x="26883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8" name="object 18"/>
          <p:cNvSpPr/>
          <p:nvPr/>
        </p:nvSpPr>
        <p:spPr>
          <a:xfrm>
            <a:off x="21549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9" name="object 19"/>
          <p:cNvSpPr/>
          <p:nvPr/>
        </p:nvSpPr>
        <p:spPr>
          <a:xfrm>
            <a:off x="1621536"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20" name="object 20"/>
          <p:cNvSpPr/>
          <p:nvPr/>
        </p:nvSpPr>
        <p:spPr>
          <a:xfrm>
            <a:off x="1164336"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21" name="object 21"/>
          <p:cNvSpPr/>
          <p:nvPr/>
        </p:nvSpPr>
        <p:spPr>
          <a:xfrm>
            <a:off x="783336" y="4161282"/>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000000"/>
          </a:solidFill>
        </p:spPr>
        <p:txBody>
          <a:bodyPr wrap="square" lIns="0" tIns="0" rIns="0" bIns="0" rtlCol="0"/>
          <a:lstStyle/>
          <a:p>
            <a:endParaRPr/>
          </a:p>
        </p:txBody>
      </p:sp>
      <p:sp>
        <p:nvSpPr>
          <p:cNvPr id="22" name="object 22"/>
          <p:cNvSpPr txBox="1"/>
          <p:nvPr/>
        </p:nvSpPr>
        <p:spPr>
          <a:xfrm>
            <a:off x="994968"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20</a:t>
            </a:r>
            <a:r>
              <a:rPr sz="1600" spc="-5" dirty="0">
                <a:latin typeface="Calibri"/>
                <a:cs typeface="Calibri"/>
              </a:rPr>
              <a:t>,6</a:t>
            </a:r>
            <a:endParaRPr sz="1600">
              <a:latin typeface="Calibri"/>
              <a:cs typeface="Calibri"/>
            </a:endParaRPr>
          </a:p>
        </p:txBody>
      </p:sp>
      <p:sp>
        <p:nvSpPr>
          <p:cNvPr id="23" name="object 23"/>
          <p:cNvSpPr txBox="1"/>
          <p:nvPr/>
        </p:nvSpPr>
        <p:spPr>
          <a:xfrm>
            <a:off x="1539262" y="3519932"/>
            <a:ext cx="83566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21,2</a:t>
            </a:r>
            <a:r>
              <a:rPr sz="1600" spc="325" dirty="0">
                <a:latin typeface="Calibri"/>
                <a:cs typeface="Calibri"/>
              </a:rPr>
              <a:t> </a:t>
            </a:r>
            <a:r>
              <a:rPr sz="1600" spc="-10" dirty="0">
                <a:latin typeface="Calibri"/>
                <a:cs typeface="Calibri"/>
              </a:rPr>
              <a:t>21,9</a:t>
            </a:r>
            <a:endParaRPr sz="1600">
              <a:latin typeface="Calibri"/>
              <a:cs typeface="Calibri"/>
            </a:endParaRPr>
          </a:p>
        </p:txBody>
      </p:sp>
      <p:sp>
        <p:nvSpPr>
          <p:cNvPr id="24" name="object 24"/>
          <p:cNvSpPr txBox="1"/>
          <p:nvPr/>
        </p:nvSpPr>
        <p:spPr>
          <a:xfrm>
            <a:off x="2489816"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5" dirty="0">
                <a:latin typeface="Calibri"/>
                <a:cs typeface="Calibri"/>
              </a:rPr>
              <a:t>2</a:t>
            </a:r>
            <a:r>
              <a:rPr sz="1600" spc="-10" dirty="0">
                <a:latin typeface="Calibri"/>
                <a:cs typeface="Calibri"/>
              </a:rPr>
              <a:t>2</a:t>
            </a:r>
            <a:r>
              <a:rPr sz="1600" spc="-5" dirty="0">
                <a:latin typeface="Calibri"/>
                <a:cs typeface="Calibri"/>
              </a:rPr>
              <a:t>,5</a:t>
            </a:r>
            <a:endParaRPr sz="1600">
              <a:latin typeface="Calibri"/>
              <a:cs typeface="Calibri"/>
            </a:endParaRPr>
          </a:p>
        </p:txBody>
      </p:sp>
      <p:sp>
        <p:nvSpPr>
          <p:cNvPr id="25" name="object 25"/>
          <p:cNvSpPr txBox="1"/>
          <p:nvPr/>
        </p:nvSpPr>
        <p:spPr>
          <a:xfrm>
            <a:off x="3080729"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5" dirty="0">
                <a:latin typeface="Calibri"/>
                <a:cs typeface="Calibri"/>
              </a:rPr>
              <a:t>2</a:t>
            </a:r>
            <a:r>
              <a:rPr sz="1600" spc="-10" dirty="0">
                <a:latin typeface="Calibri"/>
                <a:cs typeface="Calibri"/>
              </a:rPr>
              <a:t>3</a:t>
            </a:r>
            <a:r>
              <a:rPr sz="1600" spc="-5" dirty="0">
                <a:latin typeface="Calibri"/>
                <a:cs typeface="Calibri"/>
              </a:rPr>
              <a:t>,2</a:t>
            </a:r>
            <a:endParaRPr sz="1600">
              <a:latin typeface="Calibri"/>
              <a:cs typeface="Calibri"/>
            </a:endParaRPr>
          </a:p>
        </p:txBody>
      </p:sp>
      <p:sp>
        <p:nvSpPr>
          <p:cNvPr id="26" name="object 26"/>
          <p:cNvSpPr txBox="1"/>
          <p:nvPr/>
        </p:nvSpPr>
        <p:spPr>
          <a:xfrm>
            <a:off x="3578809"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5" dirty="0">
                <a:latin typeface="Calibri"/>
                <a:cs typeface="Calibri"/>
              </a:rPr>
              <a:t>2</a:t>
            </a:r>
            <a:r>
              <a:rPr sz="1600" spc="-10" dirty="0">
                <a:latin typeface="Calibri"/>
                <a:cs typeface="Calibri"/>
              </a:rPr>
              <a:t>3</a:t>
            </a:r>
            <a:r>
              <a:rPr sz="1600" spc="-5" dirty="0">
                <a:latin typeface="Calibri"/>
                <a:cs typeface="Calibri"/>
              </a:rPr>
              <a:t>,9</a:t>
            </a:r>
            <a:endParaRPr sz="1600">
              <a:latin typeface="Calibri"/>
              <a:cs typeface="Calibri"/>
            </a:endParaRPr>
          </a:p>
        </p:txBody>
      </p:sp>
      <p:sp>
        <p:nvSpPr>
          <p:cNvPr id="27" name="object 27"/>
          <p:cNvSpPr txBox="1"/>
          <p:nvPr/>
        </p:nvSpPr>
        <p:spPr>
          <a:xfrm>
            <a:off x="4122900" y="3519932"/>
            <a:ext cx="382905" cy="269240"/>
          </a:xfrm>
          <a:prstGeom prst="rect">
            <a:avLst/>
          </a:prstGeom>
        </p:spPr>
        <p:txBody>
          <a:bodyPr vert="horz" wrap="square" lIns="0" tIns="12065" rIns="0" bIns="0" rtlCol="0">
            <a:spAutoFit/>
          </a:bodyPr>
          <a:lstStyle/>
          <a:p>
            <a:pPr marL="12700">
              <a:lnSpc>
                <a:spcPct val="100000"/>
              </a:lnSpc>
              <a:spcBef>
                <a:spcPts val="95"/>
              </a:spcBef>
            </a:pPr>
            <a:r>
              <a:rPr sz="1600" spc="-15" dirty="0">
                <a:latin typeface="Calibri"/>
                <a:cs typeface="Calibri"/>
              </a:rPr>
              <a:t>2</a:t>
            </a:r>
            <a:r>
              <a:rPr sz="1600" spc="-10" dirty="0">
                <a:latin typeface="Calibri"/>
                <a:cs typeface="Calibri"/>
              </a:rPr>
              <a:t>4</a:t>
            </a:r>
            <a:r>
              <a:rPr sz="1600" spc="-5" dirty="0">
                <a:latin typeface="Calibri"/>
                <a:cs typeface="Calibri"/>
              </a:rPr>
              <a:t>,6</a:t>
            </a:r>
            <a:endParaRPr sz="1600">
              <a:latin typeface="Calibri"/>
              <a:cs typeface="Calibri"/>
            </a:endParaRPr>
          </a:p>
        </p:txBody>
      </p:sp>
      <p:sp>
        <p:nvSpPr>
          <p:cNvPr id="28" name="object 28"/>
          <p:cNvSpPr txBox="1"/>
          <p:nvPr/>
        </p:nvSpPr>
        <p:spPr>
          <a:xfrm>
            <a:off x="4620980"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5" dirty="0">
                <a:latin typeface="Calibri"/>
                <a:cs typeface="Calibri"/>
              </a:rPr>
              <a:t>2</a:t>
            </a:r>
            <a:r>
              <a:rPr sz="1600" spc="-10" dirty="0">
                <a:latin typeface="Calibri"/>
                <a:cs typeface="Calibri"/>
              </a:rPr>
              <a:t>5</a:t>
            </a:r>
            <a:r>
              <a:rPr sz="1600" spc="-5" dirty="0">
                <a:latin typeface="Calibri"/>
                <a:cs typeface="Calibri"/>
              </a:rPr>
              <a:t>,4</a:t>
            </a:r>
            <a:endParaRPr sz="1600">
              <a:latin typeface="Calibri"/>
              <a:cs typeface="Calibri"/>
            </a:endParaRPr>
          </a:p>
        </p:txBody>
      </p:sp>
      <p:sp>
        <p:nvSpPr>
          <p:cNvPr id="29" name="object 29"/>
          <p:cNvSpPr txBox="1"/>
          <p:nvPr/>
        </p:nvSpPr>
        <p:spPr>
          <a:xfrm>
            <a:off x="5166085"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26</a:t>
            </a:r>
            <a:r>
              <a:rPr sz="1600" spc="-5" dirty="0">
                <a:latin typeface="Calibri"/>
                <a:cs typeface="Calibri"/>
              </a:rPr>
              <a:t>,1</a:t>
            </a:r>
            <a:endParaRPr sz="1600">
              <a:latin typeface="Calibri"/>
              <a:cs typeface="Calibri"/>
            </a:endParaRPr>
          </a:p>
        </p:txBody>
      </p:sp>
      <p:sp>
        <p:nvSpPr>
          <p:cNvPr id="30" name="object 30"/>
          <p:cNvSpPr txBox="1"/>
          <p:nvPr/>
        </p:nvSpPr>
        <p:spPr>
          <a:xfrm>
            <a:off x="5803772" y="3519932"/>
            <a:ext cx="836294"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Calibri"/>
                <a:cs typeface="Calibri"/>
              </a:rPr>
              <a:t>26,9</a:t>
            </a:r>
            <a:r>
              <a:rPr sz="1600" spc="295" dirty="0">
                <a:latin typeface="Calibri"/>
                <a:cs typeface="Calibri"/>
              </a:rPr>
              <a:t> </a:t>
            </a:r>
            <a:r>
              <a:rPr sz="1600" spc="-5" dirty="0">
                <a:latin typeface="Calibri"/>
                <a:cs typeface="Calibri"/>
              </a:rPr>
              <a:t>27,7</a:t>
            </a:r>
            <a:endParaRPr sz="1600">
              <a:latin typeface="Calibri"/>
              <a:cs typeface="Calibri"/>
            </a:endParaRPr>
          </a:p>
        </p:txBody>
      </p:sp>
      <p:sp>
        <p:nvSpPr>
          <p:cNvPr id="31" name="object 31"/>
          <p:cNvSpPr txBox="1"/>
          <p:nvPr/>
        </p:nvSpPr>
        <p:spPr>
          <a:xfrm>
            <a:off x="6755130"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28</a:t>
            </a:r>
            <a:r>
              <a:rPr sz="1600" spc="-5" dirty="0">
                <a:latin typeface="Calibri"/>
                <a:cs typeface="Calibri"/>
              </a:rPr>
              <a:t>,5</a:t>
            </a:r>
            <a:endParaRPr sz="1600">
              <a:latin typeface="Calibri"/>
              <a:cs typeface="Calibri"/>
            </a:endParaRPr>
          </a:p>
        </p:txBody>
      </p:sp>
      <p:sp>
        <p:nvSpPr>
          <p:cNvPr id="32" name="object 32"/>
          <p:cNvSpPr txBox="1"/>
          <p:nvPr/>
        </p:nvSpPr>
        <p:spPr>
          <a:xfrm>
            <a:off x="7253478"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29</a:t>
            </a:r>
            <a:r>
              <a:rPr sz="1600" spc="-5" dirty="0">
                <a:latin typeface="Calibri"/>
                <a:cs typeface="Calibri"/>
              </a:rPr>
              <a:t>,4</a:t>
            </a:r>
            <a:endParaRPr sz="1600">
              <a:latin typeface="Calibri"/>
              <a:cs typeface="Calibri"/>
            </a:endParaRPr>
          </a:p>
        </p:txBody>
      </p:sp>
      <p:sp>
        <p:nvSpPr>
          <p:cNvPr id="33" name="object 33"/>
          <p:cNvSpPr txBox="1"/>
          <p:nvPr/>
        </p:nvSpPr>
        <p:spPr>
          <a:xfrm>
            <a:off x="7798785"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30</a:t>
            </a:r>
            <a:r>
              <a:rPr sz="1600" spc="-5" dirty="0">
                <a:latin typeface="Calibri"/>
                <a:cs typeface="Calibri"/>
              </a:rPr>
              <a:t>,3</a:t>
            </a:r>
            <a:endParaRPr sz="1600">
              <a:latin typeface="Calibri"/>
              <a:cs typeface="Calibri"/>
            </a:endParaRPr>
          </a:p>
        </p:txBody>
      </p:sp>
      <p:sp>
        <p:nvSpPr>
          <p:cNvPr id="34" name="object 34"/>
          <p:cNvSpPr txBox="1"/>
          <p:nvPr/>
        </p:nvSpPr>
        <p:spPr>
          <a:xfrm>
            <a:off x="8297067"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32</a:t>
            </a:r>
            <a:r>
              <a:rPr sz="1600" spc="-5" dirty="0">
                <a:latin typeface="Calibri"/>
                <a:cs typeface="Calibri"/>
              </a:rPr>
              <a:t>,4</a:t>
            </a:r>
            <a:endParaRPr sz="1600">
              <a:latin typeface="Calibri"/>
              <a:cs typeface="Calibri"/>
            </a:endParaRPr>
          </a:p>
        </p:txBody>
      </p:sp>
      <p:sp>
        <p:nvSpPr>
          <p:cNvPr id="35" name="object 35"/>
          <p:cNvSpPr txBox="1"/>
          <p:nvPr/>
        </p:nvSpPr>
        <p:spPr>
          <a:xfrm>
            <a:off x="633069" y="5422188"/>
            <a:ext cx="585470" cy="299720"/>
          </a:xfrm>
          <a:prstGeom prst="rect">
            <a:avLst/>
          </a:prstGeom>
        </p:spPr>
        <p:txBody>
          <a:bodyPr vert="horz" wrap="square" lIns="0" tIns="12700" rIns="0" bIns="0" rtlCol="0">
            <a:spAutoFit/>
          </a:bodyPr>
          <a:lstStyle/>
          <a:p>
            <a:pPr>
              <a:lnSpc>
                <a:spcPct val="100000"/>
              </a:lnSpc>
              <a:spcBef>
                <a:spcPts val="100"/>
              </a:spcBef>
            </a:pPr>
            <a:r>
              <a:rPr sz="1800" b="1" spc="-5" dirty="0">
                <a:latin typeface="Calibri"/>
                <a:cs typeface="Calibri"/>
              </a:rPr>
              <a:t>NPV</a:t>
            </a:r>
            <a:r>
              <a:rPr sz="1800" b="1" spc="-75" dirty="0">
                <a:latin typeface="Calibri"/>
                <a:cs typeface="Calibri"/>
              </a:rPr>
              <a:t> </a:t>
            </a:r>
            <a:r>
              <a:rPr sz="1800" dirty="0">
                <a:latin typeface="Calibri"/>
                <a:cs typeface="Calibri"/>
              </a:rPr>
              <a:t>=</a:t>
            </a:r>
            <a:endParaRPr sz="1800">
              <a:latin typeface="Calibri"/>
              <a:cs typeface="Calibri"/>
            </a:endParaRPr>
          </a:p>
        </p:txBody>
      </p:sp>
      <p:sp>
        <p:nvSpPr>
          <p:cNvPr id="36" name="object 36"/>
          <p:cNvSpPr/>
          <p:nvPr/>
        </p:nvSpPr>
        <p:spPr>
          <a:xfrm>
            <a:off x="422148" y="6037579"/>
            <a:ext cx="8382000" cy="12700"/>
          </a:xfrm>
          <a:custGeom>
            <a:avLst/>
            <a:gdLst/>
            <a:ahLst/>
            <a:cxnLst/>
            <a:rect l="l" t="t" r="r" b="b"/>
            <a:pathLst>
              <a:path w="8382000" h="12700">
                <a:moveTo>
                  <a:pt x="0" y="12700"/>
                </a:moveTo>
                <a:lnTo>
                  <a:pt x="8382000" y="12700"/>
                </a:lnTo>
                <a:lnTo>
                  <a:pt x="8382000" y="0"/>
                </a:lnTo>
                <a:lnTo>
                  <a:pt x="0" y="0"/>
                </a:lnTo>
                <a:lnTo>
                  <a:pt x="0" y="12700"/>
                </a:lnTo>
                <a:close/>
              </a:path>
            </a:pathLst>
          </a:custGeom>
          <a:solidFill>
            <a:srgbClr val="0000FF"/>
          </a:solidFill>
        </p:spPr>
        <p:txBody>
          <a:bodyPr wrap="square" lIns="0" tIns="0" rIns="0" bIns="0" rtlCol="0"/>
          <a:lstStyle/>
          <a:p>
            <a:endParaRPr/>
          </a:p>
        </p:txBody>
      </p:sp>
      <p:sp>
        <p:nvSpPr>
          <p:cNvPr id="37" name="object 37"/>
          <p:cNvSpPr/>
          <p:nvPr/>
        </p:nvSpPr>
        <p:spPr>
          <a:xfrm>
            <a:off x="422148" y="5148579"/>
            <a:ext cx="12700" cy="889000"/>
          </a:xfrm>
          <a:custGeom>
            <a:avLst/>
            <a:gdLst/>
            <a:ahLst/>
            <a:cxnLst/>
            <a:rect l="l" t="t" r="r" b="b"/>
            <a:pathLst>
              <a:path w="12700" h="889000">
                <a:moveTo>
                  <a:pt x="0" y="889000"/>
                </a:moveTo>
                <a:lnTo>
                  <a:pt x="12700" y="889000"/>
                </a:lnTo>
                <a:lnTo>
                  <a:pt x="12700" y="0"/>
                </a:lnTo>
                <a:lnTo>
                  <a:pt x="0" y="0"/>
                </a:lnTo>
                <a:lnTo>
                  <a:pt x="0" y="889000"/>
                </a:lnTo>
                <a:close/>
              </a:path>
            </a:pathLst>
          </a:custGeom>
          <a:solidFill>
            <a:srgbClr val="0000FF"/>
          </a:solidFill>
        </p:spPr>
        <p:txBody>
          <a:bodyPr wrap="square" lIns="0" tIns="0" rIns="0" bIns="0" rtlCol="0"/>
          <a:lstStyle/>
          <a:p>
            <a:endParaRPr/>
          </a:p>
        </p:txBody>
      </p:sp>
      <p:sp>
        <p:nvSpPr>
          <p:cNvPr id="38" name="object 38"/>
          <p:cNvSpPr/>
          <p:nvPr/>
        </p:nvSpPr>
        <p:spPr>
          <a:xfrm>
            <a:off x="422148" y="5135879"/>
            <a:ext cx="8382000" cy="12700"/>
          </a:xfrm>
          <a:custGeom>
            <a:avLst/>
            <a:gdLst/>
            <a:ahLst/>
            <a:cxnLst/>
            <a:rect l="l" t="t" r="r" b="b"/>
            <a:pathLst>
              <a:path w="8382000" h="12700">
                <a:moveTo>
                  <a:pt x="0" y="12700"/>
                </a:moveTo>
                <a:lnTo>
                  <a:pt x="8382000" y="12700"/>
                </a:lnTo>
                <a:lnTo>
                  <a:pt x="8382000" y="0"/>
                </a:lnTo>
                <a:lnTo>
                  <a:pt x="0" y="0"/>
                </a:lnTo>
                <a:lnTo>
                  <a:pt x="0" y="12700"/>
                </a:lnTo>
                <a:close/>
              </a:path>
            </a:pathLst>
          </a:custGeom>
          <a:solidFill>
            <a:srgbClr val="0000FF"/>
          </a:solidFill>
        </p:spPr>
        <p:txBody>
          <a:bodyPr wrap="square" lIns="0" tIns="0" rIns="0" bIns="0" rtlCol="0"/>
          <a:lstStyle/>
          <a:p>
            <a:endParaRPr/>
          </a:p>
        </p:txBody>
      </p:sp>
      <p:sp>
        <p:nvSpPr>
          <p:cNvPr id="39" name="object 39"/>
          <p:cNvSpPr/>
          <p:nvPr/>
        </p:nvSpPr>
        <p:spPr>
          <a:xfrm>
            <a:off x="8791447" y="5148579"/>
            <a:ext cx="12700" cy="889000"/>
          </a:xfrm>
          <a:custGeom>
            <a:avLst/>
            <a:gdLst/>
            <a:ahLst/>
            <a:cxnLst/>
            <a:rect l="l" t="t" r="r" b="b"/>
            <a:pathLst>
              <a:path w="12700" h="889000">
                <a:moveTo>
                  <a:pt x="12700" y="0"/>
                </a:moveTo>
                <a:lnTo>
                  <a:pt x="0" y="0"/>
                </a:lnTo>
                <a:lnTo>
                  <a:pt x="0" y="889000"/>
                </a:lnTo>
                <a:lnTo>
                  <a:pt x="12700" y="889000"/>
                </a:lnTo>
                <a:lnTo>
                  <a:pt x="12700" y="0"/>
                </a:lnTo>
                <a:close/>
              </a:path>
            </a:pathLst>
          </a:custGeom>
          <a:solidFill>
            <a:srgbClr val="0000FF"/>
          </a:solidFill>
        </p:spPr>
        <p:txBody>
          <a:bodyPr wrap="square" lIns="0" tIns="0" rIns="0" bIns="0" rtlCol="0"/>
          <a:lstStyle/>
          <a:p>
            <a:endParaRPr/>
          </a:p>
        </p:txBody>
      </p:sp>
      <p:sp>
        <p:nvSpPr>
          <p:cNvPr id="40" name="object 40"/>
          <p:cNvSpPr/>
          <p:nvPr/>
        </p:nvSpPr>
        <p:spPr>
          <a:xfrm>
            <a:off x="447548" y="5999479"/>
            <a:ext cx="8331200" cy="25400"/>
          </a:xfrm>
          <a:custGeom>
            <a:avLst/>
            <a:gdLst/>
            <a:ahLst/>
            <a:cxnLst/>
            <a:rect l="l" t="t" r="r" b="b"/>
            <a:pathLst>
              <a:path w="8331200" h="25400">
                <a:moveTo>
                  <a:pt x="0" y="25400"/>
                </a:moveTo>
                <a:lnTo>
                  <a:pt x="8331200" y="25400"/>
                </a:lnTo>
                <a:lnTo>
                  <a:pt x="8331200" y="0"/>
                </a:lnTo>
                <a:lnTo>
                  <a:pt x="0" y="0"/>
                </a:lnTo>
                <a:lnTo>
                  <a:pt x="0" y="25400"/>
                </a:lnTo>
                <a:close/>
              </a:path>
            </a:pathLst>
          </a:custGeom>
          <a:solidFill>
            <a:srgbClr val="0000FF"/>
          </a:solidFill>
        </p:spPr>
        <p:txBody>
          <a:bodyPr wrap="square" lIns="0" tIns="0" rIns="0" bIns="0" rtlCol="0"/>
          <a:lstStyle/>
          <a:p>
            <a:endParaRPr/>
          </a:p>
        </p:txBody>
      </p:sp>
      <p:sp>
        <p:nvSpPr>
          <p:cNvPr id="41" name="object 41"/>
          <p:cNvSpPr/>
          <p:nvPr/>
        </p:nvSpPr>
        <p:spPr>
          <a:xfrm>
            <a:off x="447548" y="5186679"/>
            <a:ext cx="25400" cy="812800"/>
          </a:xfrm>
          <a:custGeom>
            <a:avLst/>
            <a:gdLst/>
            <a:ahLst/>
            <a:cxnLst/>
            <a:rect l="l" t="t" r="r" b="b"/>
            <a:pathLst>
              <a:path w="25400" h="812800">
                <a:moveTo>
                  <a:pt x="0" y="812800"/>
                </a:moveTo>
                <a:lnTo>
                  <a:pt x="25400" y="812800"/>
                </a:lnTo>
                <a:lnTo>
                  <a:pt x="25400" y="0"/>
                </a:lnTo>
                <a:lnTo>
                  <a:pt x="0" y="0"/>
                </a:lnTo>
                <a:lnTo>
                  <a:pt x="0" y="812800"/>
                </a:lnTo>
                <a:close/>
              </a:path>
            </a:pathLst>
          </a:custGeom>
          <a:solidFill>
            <a:srgbClr val="0000FF"/>
          </a:solidFill>
        </p:spPr>
        <p:txBody>
          <a:bodyPr wrap="square" lIns="0" tIns="0" rIns="0" bIns="0" rtlCol="0"/>
          <a:lstStyle/>
          <a:p>
            <a:endParaRPr/>
          </a:p>
        </p:txBody>
      </p:sp>
      <p:sp>
        <p:nvSpPr>
          <p:cNvPr id="42" name="object 42"/>
          <p:cNvSpPr/>
          <p:nvPr/>
        </p:nvSpPr>
        <p:spPr>
          <a:xfrm>
            <a:off x="447548" y="5161279"/>
            <a:ext cx="8331200" cy="25400"/>
          </a:xfrm>
          <a:custGeom>
            <a:avLst/>
            <a:gdLst/>
            <a:ahLst/>
            <a:cxnLst/>
            <a:rect l="l" t="t" r="r" b="b"/>
            <a:pathLst>
              <a:path w="8331200" h="25400">
                <a:moveTo>
                  <a:pt x="0" y="25400"/>
                </a:moveTo>
                <a:lnTo>
                  <a:pt x="8331200" y="25400"/>
                </a:lnTo>
                <a:lnTo>
                  <a:pt x="8331200" y="0"/>
                </a:lnTo>
                <a:lnTo>
                  <a:pt x="0" y="0"/>
                </a:lnTo>
                <a:lnTo>
                  <a:pt x="0" y="25400"/>
                </a:lnTo>
                <a:close/>
              </a:path>
            </a:pathLst>
          </a:custGeom>
          <a:solidFill>
            <a:srgbClr val="0000FF"/>
          </a:solidFill>
        </p:spPr>
        <p:txBody>
          <a:bodyPr wrap="square" lIns="0" tIns="0" rIns="0" bIns="0" rtlCol="0"/>
          <a:lstStyle/>
          <a:p>
            <a:endParaRPr/>
          </a:p>
        </p:txBody>
      </p:sp>
      <p:sp>
        <p:nvSpPr>
          <p:cNvPr id="43" name="object 43"/>
          <p:cNvSpPr/>
          <p:nvPr/>
        </p:nvSpPr>
        <p:spPr>
          <a:xfrm>
            <a:off x="8753347" y="5186679"/>
            <a:ext cx="25400" cy="812800"/>
          </a:xfrm>
          <a:custGeom>
            <a:avLst/>
            <a:gdLst/>
            <a:ahLst/>
            <a:cxnLst/>
            <a:rect l="l" t="t" r="r" b="b"/>
            <a:pathLst>
              <a:path w="25400" h="812800">
                <a:moveTo>
                  <a:pt x="25400" y="0"/>
                </a:moveTo>
                <a:lnTo>
                  <a:pt x="0" y="0"/>
                </a:lnTo>
                <a:lnTo>
                  <a:pt x="0" y="812800"/>
                </a:lnTo>
                <a:lnTo>
                  <a:pt x="25400" y="812800"/>
                </a:lnTo>
                <a:lnTo>
                  <a:pt x="25400" y="0"/>
                </a:lnTo>
                <a:close/>
              </a:path>
            </a:pathLst>
          </a:custGeom>
          <a:solidFill>
            <a:srgbClr val="0000FF"/>
          </a:solidFill>
        </p:spPr>
        <p:txBody>
          <a:bodyPr wrap="square" lIns="0" tIns="0" rIns="0" bIns="0" rtlCol="0"/>
          <a:lstStyle/>
          <a:p>
            <a:endParaRPr/>
          </a:p>
        </p:txBody>
      </p:sp>
      <p:sp>
        <p:nvSpPr>
          <p:cNvPr id="44" name="object 44"/>
          <p:cNvSpPr/>
          <p:nvPr/>
        </p:nvSpPr>
        <p:spPr>
          <a:xfrm>
            <a:off x="485648" y="5974079"/>
            <a:ext cx="8255000" cy="12700"/>
          </a:xfrm>
          <a:custGeom>
            <a:avLst/>
            <a:gdLst/>
            <a:ahLst/>
            <a:cxnLst/>
            <a:rect l="l" t="t" r="r" b="b"/>
            <a:pathLst>
              <a:path w="8255000" h="12700">
                <a:moveTo>
                  <a:pt x="0" y="12700"/>
                </a:moveTo>
                <a:lnTo>
                  <a:pt x="8255000" y="12700"/>
                </a:lnTo>
                <a:lnTo>
                  <a:pt x="8255000" y="0"/>
                </a:lnTo>
                <a:lnTo>
                  <a:pt x="0" y="0"/>
                </a:lnTo>
                <a:lnTo>
                  <a:pt x="0" y="12700"/>
                </a:lnTo>
                <a:close/>
              </a:path>
            </a:pathLst>
          </a:custGeom>
          <a:solidFill>
            <a:srgbClr val="0000FF"/>
          </a:solidFill>
        </p:spPr>
        <p:txBody>
          <a:bodyPr wrap="square" lIns="0" tIns="0" rIns="0" bIns="0" rtlCol="0"/>
          <a:lstStyle/>
          <a:p>
            <a:endParaRPr/>
          </a:p>
        </p:txBody>
      </p:sp>
      <p:sp>
        <p:nvSpPr>
          <p:cNvPr id="45" name="object 45"/>
          <p:cNvSpPr/>
          <p:nvPr/>
        </p:nvSpPr>
        <p:spPr>
          <a:xfrm>
            <a:off x="485648" y="5212079"/>
            <a:ext cx="12700" cy="762000"/>
          </a:xfrm>
          <a:custGeom>
            <a:avLst/>
            <a:gdLst/>
            <a:ahLst/>
            <a:cxnLst/>
            <a:rect l="l" t="t" r="r" b="b"/>
            <a:pathLst>
              <a:path w="12700" h="762000">
                <a:moveTo>
                  <a:pt x="0" y="762000"/>
                </a:moveTo>
                <a:lnTo>
                  <a:pt x="12700" y="762000"/>
                </a:lnTo>
                <a:lnTo>
                  <a:pt x="12700" y="0"/>
                </a:lnTo>
                <a:lnTo>
                  <a:pt x="0" y="0"/>
                </a:lnTo>
                <a:lnTo>
                  <a:pt x="0" y="762000"/>
                </a:lnTo>
                <a:close/>
              </a:path>
            </a:pathLst>
          </a:custGeom>
          <a:solidFill>
            <a:srgbClr val="0000FF"/>
          </a:solidFill>
        </p:spPr>
        <p:txBody>
          <a:bodyPr wrap="square" lIns="0" tIns="0" rIns="0" bIns="0" rtlCol="0"/>
          <a:lstStyle/>
          <a:p>
            <a:endParaRPr/>
          </a:p>
        </p:txBody>
      </p:sp>
      <p:sp>
        <p:nvSpPr>
          <p:cNvPr id="46" name="object 46"/>
          <p:cNvSpPr/>
          <p:nvPr/>
        </p:nvSpPr>
        <p:spPr>
          <a:xfrm>
            <a:off x="485648" y="5199379"/>
            <a:ext cx="8255000" cy="12700"/>
          </a:xfrm>
          <a:custGeom>
            <a:avLst/>
            <a:gdLst/>
            <a:ahLst/>
            <a:cxnLst/>
            <a:rect l="l" t="t" r="r" b="b"/>
            <a:pathLst>
              <a:path w="8255000" h="12700">
                <a:moveTo>
                  <a:pt x="0" y="12700"/>
                </a:moveTo>
                <a:lnTo>
                  <a:pt x="8255000" y="12700"/>
                </a:lnTo>
                <a:lnTo>
                  <a:pt x="8255000" y="0"/>
                </a:lnTo>
                <a:lnTo>
                  <a:pt x="0" y="0"/>
                </a:lnTo>
                <a:lnTo>
                  <a:pt x="0" y="12700"/>
                </a:lnTo>
                <a:close/>
              </a:path>
            </a:pathLst>
          </a:custGeom>
          <a:solidFill>
            <a:srgbClr val="0000FF"/>
          </a:solidFill>
        </p:spPr>
        <p:txBody>
          <a:bodyPr wrap="square" lIns="0" tIns="0" rIns="0" bIns="0" rtlCol="0"/>
          <a:lstStyle/>
          <a:p>
            <a:endParaRPr/>
          </a:p>
        </p:txBody>
      </p:sp>
      <p:sp>
        <p:nvSpPr>
          <p:cNvPr id="47" name="object 47"/>
          <p:cNvSpPr/>
          <p:nvPr/>
        </p:nvSpPr>
        <p:spPr>
          <a:xfrm>
            <a:off x="8727947" y="5212079"/>
            <a:ext cx="12700" cy="762000"/>
          </a:xfrm>
          <a:custGeom>
            <a:avLst/>
            <a:gdLst/>
            <a:ahLst/>
            <a:cxnLst/>
            <a:rect l="l" t="t" r="r" b="b"/>
            <a:pathLst>
              <a:path w="12700" h="762000">
                <a:moveTo>
                  <a:pt x="12700" y="0"/>
                </a:moveTo>
                <a:lnTo>
                  <a:pt x="0" y="0"/>
                </a:lnTo>
                <a:lnTo>
                  <a:pt x="0" y="762000"/>
                </a:lnTo>
                <a:lnTo>
                  <a:pt x="12700" y="762000"/>
                </a:lnTo>
                <a:lnTo>
                  <a:pt x="12700" y="0"/>
                </a:lnTo>
                <a:close/>
              </a:path>
            </a:pathLst>
          </a:custGeom>
          <a:solidFill>
            <a:srgbClr val="0000FF"/>
          </a:solidFill>
        </p:spPr>
        <p:txBody>
          <a:bodyPr wrap="square" lIns="0" tIns="0" rIns="0" bIns="0" rtlCol="0"/>
          <a:lstStyle/>
          <a:p>
            <a:endParaRPr/>
          </a:p>
        </p:txBody>
      </p:sp>
      <p:sp>
        <p:nvSpPr>
          <p:cNvPr id="48" name="object 48"/>
          <p:cNvSpPr txBox="1"/>
          <p:nvPr/>
        </p:nvSpPr>
        <p:spPr>
          <a:xfrm>
            <a:off x="1612011" y="5319776"/>
            <a:ext cx="6139815" cy="452120"/>
          </a:xfrm>
          <a:prstGeom prst="rect">
            <a:avLst/>
          </a:prstGeom>
        </p:spPr>
        <p:txBody>
          <a:bodyPr vert="horz" wrap="square" lIns="0" tIns="12065" rIns="0" bIns="0" rtlCol="0">
            <a:spAutoFit/>
          </a:bodyPr>
          <a:lstStyle/>
          <a:p>
            <a:pPr marL="25400">
              <a:lnSpc>
                <a:spcPct val="100000"/>
              </a:lnSpc>
              <a:spcBef>
                <a:spcPts val="95"/>
              </a:spcBef>
              <a:tabLst>
                <a:tab pos="5050790" algn="l"/>
                <a:tab pos="5390515" algn="l"/>
              </a:tabLst>
            </a:pPr>
            <a:r>
              <a:rPr sz="2000" dirty="0">
                <a:latin typeface="Calibri"/>
                <a:cs typeface="Calibri"/>
              </a:rPr>
              <a:t>20,6(1,133)</a:t>
            </a:r>
            <a:r>
              <a:rPr sz="1950" baseline="25641" dirty="0">
                <a:latin typeface="Calibri"/>
                <a:cs typeface="Calibri"/>
              </a:rPr>
              <a:t>-1 </a:t>
            </a:r>
            <a:r>
              <a:rPr sz="2000" dirty="0">
                <a:latin typeface="Calibri"/>
                <a:cs typeface="Calibri"/>
              </a:rPr>
              <a:t>+ 21,2(1,133)</a:t>
            </a:r>
            <a:r>
              <a:rPr sz="1950" baseline="25641" dirty="0">
                <a:latin typeface="Calibri"/>
                <a:cs typeface="Calibri"/>
              </a:rPr>
              <a:t>-2  </a:t>
            </a:r>
            <a:r>
              <a:rPr sz="2000" spc="-5" dirty="0">
                <a:latin typeface="Calibri"/>
                <a:cs typeface="Calibri"/>
              </a:rPr>
              <a:t>..…</a:t>
            </a:r>
            <a:r>
              <a:rPr sz="2000" spc="-300" dirty="0">
                <a:latin typeface="Calibri"/>
                <a:cs typeface="Calibri"/>
              </a:rPr>
              <a:t> </a:t>
            </a:r>
            <a:r>
              <a:rPr sz="2000" dirty="0">
                <a:latin typeface="Calibri"/>
                <a:cs typeface="Calibri"/>
              </a:rPr>
              <a:t>+</a:t>
            </a:r>
            <a:r>
              <a:rPr sz="2000" spc="20" dirty="0">
                <a:latin typeface="Calibri"/>
                <a:cs typeface="Calibri"/>
              </a:rPr>
              <a:t> </a:t>
            </a:r>
            <a:r>
              <a:rPr sz="2000" dirty="0">
                <a:latin typeface="Calibri"/>
                <a:cs typeface="Calibri"/>
              </a:rPr>
              <a:t>32,4(1,133)</a:t>
            </a:r>
            <a:r>
              <a:rPr sz="1950" baseline="25641" dirty="0">
                <a:latin typeface="Calibri"/>
                <a:cs typeface="Calibri"/>
              </a:rPr>
              <a:t>-15	</a:t>
            </a:r>
            <a:r>
              <a:rPr sz="4200" i="1" spc="-7" baseline="-2976" dirty="0">
                <a:latin typeface="Calibri"/>
                <a:cs typeface="Calibri"/>
              </a:rPr>
              <a:t>=	</a:t>
            </a:r>
            <a:r>
              <a:rPr sz="4200" b="1" spc="-7" baseline="-2976" dirty="0">
                <a:latin typeface="Calibri"/>
                <a:cs typeface="Calibri"/>
              </a:rPr>
              <a:t>+</a:t>
            </a:r>
            <a:r>
              <a:rPr sz="4200" b="1" spc="-67" baseline="-2976" dirty="0">
                <a:latin typeface="Calibri"/>
                <a:cs typeface="Calibri"/>
              </a:rPr>
              <a:t> </a:t>
            </a:r>
            <a:r>
              <a:rPr sz="4200" b="1" spc="-7" baseline="-2976" dirty="0">
                <a:latin typeface="Calibri"/>
                <a:cs typeface="Calibri"/>
              </a:rPr>
              <a:t>2,1</a:t>
            </a:r>
            <a:endParaRPr sz="4200" baseline="-2976">
              <a:latin typeface="Calibri"/>
              <a:cs typeface="Calibri"/>
            </a:endParaRPr>
          </a:p>
        </p:txBody>
      </p:sp>
      <p:sp>
        <p:nvSpPr>
          <p:cNvPr id="49" name="object 49"/>
          <p:cNvSpPr txBox="1"/>
          <p:nvPr/>
        </p:nvSpPr>
        <p:spPr>
          <a:xfrm>
            <a:off x="1000150" y="6287820"/>
            <a:ext cx="54349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The </a:t>
            </a:r>
            <a:r>
              <a:rPr sz="1800" spc="-10" dirty="0">
                <a:latin typeface="Calibri"/>
                <a:cs typeface="Calibri"/>
              </a:rPr>
              <a:t>NPV </a:t>
            </a:r>
            <a:r>
              <a:rPr sz="1800" spc="-5" dirty="0">
                <a:latin typeface="Calibri"/>
                <a:cs typeface="Calibri"/>
              </a:rPr>
              <a:t>will be </a:t>
            </a:r>
            <a:r>
              <a:rPr sz="1800" dirty="0">
                <a:latin typeface="Calibri"/>
                <a:cs typeface="Calibri"/>
              </a:rPr>
              <a:t>the same </a:t>
            </a:r>
            <a:r>
              <a:rPr sz="1800" spc="-5" dirty="0">
                <a:latin typeface="Calibri"/>
                <a:cs typeface="Calibri"/>
              </a:rPr>
              <a:t>if </a:t>
            </a:r>
            <a:r>
              <a:rPr sz="1800" spc="-10" dirty="0">
                <a:latin typeface="Calibri"/>
                <a:cs typeface="Calibri"/>
              </a:rPr>
              <a:t>we </a:t>
            </a:r>
            <a:r>
              <a:rPr sz="1800" spc="-5" dirty="0">
                <a:latin typeface="Calibri"/>
                <a:cs typeface="Calibri"/>
              </a:rPr>
              <a:t>use nominal or </a:t>
            </a:r>
            <a:r>
              <a:rPr sz="1800" spc="-10" dirty="0">
                <a:latin typeface="Calibri"/>
                <a:cs typeface="Calibri"/>
              </a:rPr>
              <a:t>real</a:t>
            </a:r>
            <a:r>
              <a:rPr sz="1800" spc="145" dirty="0">
                <a:latin typeface="Calibri"/>
                <a:cs typeface="Calibri"/>
              </a:rPr>
              <a:t> </a:t>
            </a:r>
            <a:r>
              <a:rPr sz="1800" spc="-5" dirty="0">
                <a:latin typeface="Calibri"/>
                <a:cs typeface="Calibri"/>
              </a:rPr>
              <a:t>values.</a:t>
            </a:r>
            <a:endParaRPr sz="18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638"/>
            <a:ext cx="8229600" cy="997068"/>
          </a:xfrm>
          <a:prstGeom prst="rect">
            <a:avLst/>
          </a:prstGeom>
        </p:spPr>
        <p:txBody>
          <a:bodyPr vert="horz" wrap="square" lIns="0" tIns="12065" rIns="0" bIns="0" rtlCol="0">
            <a:spAutoFit/>
          </a:bodyPr>
          <a:lstStyle/>
          <a:p>
            <a:pPr marL="2052955" marR="5080" indent="-1908175">
              <a:lnSpc>
                <a:spcPct val="100000"/>
              </a:lnSpc>
              <a:spcBef>
                <a:spcPts val="95"/>
              </a:spcBef>
            </a:pPr>
            <a:r>
              <a:rPr sz="3200" spc="-5" dirty="0"/>
              <a:t>The </a:t>
            </a:r>
            <a:r>
              <a:rPr sz="3200" spc="-15" dirty="0"/>
              <a:t>conflict between </a:t>
            </a:r>
            <a:r>
              <a:rPr sz="3200" spc="-10" dirty="0"/>
              <a:t>economic </a:t>
            </a:r>
            <a:r>
              <a:rPr sz="3200" spc="-5" dirty="0"/>
              <a:t>and  </a:t>
            </a:r>
            <a:r>
              <a:rPr sz="3200" spc="-10" dirty="0"/>
              <a:t>accounting </a:t>
            </a:r>
            <a:r>
              <a:rPr sz="3200" spc="-15" dirty="0"/>
              <a:t>profit</a:t>
            </a:r>
          </a:p>
        </p:txBody>
      </p:sp>
      <p:sp>
        <p:nvSpPr>
          <p:cNvPr id="3" name="object 3"/>
          <p:cNvSpPr txBox="1"/>
          <p:nvPr/>
        </p:nvSpPr>
        <p:spPr>
          <a:xfrm>
            <a:off x="612140" y="1084834"/>
            <a:ext cx="7541260" cy="574040"/>
          </a:xfrm>
          <a:prstGeom prst="rect">
            <a:avLst/>
          </a:prstGeom>
        </p:spPr>
        <p:txBody>
          <a:bodyPr vert="horz" wrap="square" lIns="0" tIns="12700" rIns="0" bIns="0" rtlCol="0">
            <a:spAutoFit/>
          </a:bodyPr>
          <a:lstStyle/>
          <a:p>
            <a:pPr marL="12700" marR="5080">
              <a:lnSpc>
                <a:spcPct val="100000"/>
              </a:lnSpc>
              <a:spcBef>
                <a:spcPts val="100"/>
              </a:spcBef>
            </a:pPr>
            <a:r>
              <a:rPr sz="1800" spc="-10" smtClean="0">
                <a:latin typeface="Calibri"/>
                <a:cs typeface="Calibri"/>
              </a:rPr>
              <a:t>How </a:t>
            </a:r>
            <a:r>
              <a:rPr sz="1800" spc="-10" dirty="0">
                <a:latin typeface="Calibri"/>
                <a:cs typeface="Calibri"/>
              </a:rPr>
              <a:t>profitable </a:t>
            </a:r>
            <a:r>
              <a:rPr sz="1800" spc="-5" dirty="0">
                <a:latin typeface="Calibri"/>
                <a:cs typeface="Calibri"/>
              </a:rPr>
              <a:t>is </a:t>
            </a:r>
            <a:r>
              <a:rPr sz="1800" dirty="0">
                <a:latin typeface="Calibri"/>
                <a:cs typeface="Calibri"/>
              </a:rPr>
              <a:t>the </a:t>
            </a:r>
            <a:r>
              <a:rPr sz="1800" spc="-5" dirty="0">
                <a:latin typeface="Calibri"/>
                <a:cs typeface="Calibri"/>
              </a:rPr>
              <a:t>new </a:t>
            </a:r>
            <a:r>
              <a:rPr sz="1800" spc="-10" dirty="0">
                <a:latin typeface="Calibri"/>
                <a:cs typeface="Calibri"/>
              </a:rPr>
              <a:t>power plant from </a:t>
            </a:r>
            <a:r>
              <a:rPr sz="1800" dirty="0">
                <a:latin typeface="Calibri"/>
                <a:cs typeface="Calibri"/>
              </a:rPr>
              <a:t>an </a:t>
            </a:r>
            <a:r>
              <a:rPr sz="1800" spc="-10" dirty="0">
                <a:latin typeface="Calibri"/>
                <a:cs typeface="Calibri"/>
              </a:rPr>
              <a:t>accounting perspective? </a:t>
            </a:r>
            <a:r>
              <a:rPr sz="1800" dirty="0">
                <a:latin typeface="Calibri"/>
                <a:cs typeface="Calibri"/>
              </a:rPr>
              <a:t>Assume </a:t>
            </a:r>
            <a:r>
              <a:rPr sz="1800" spc="-5" dirty="0">
                <a:latin typeface="Calibri"/>
                <a:cs typeface="Calibri"/>
              </a:rPr>
              <a:t>linear  </a:t>
            </a:r>
            <a:r>
              <a:rPr sz="1800" spc="-10" dirty="0">
                <a:latin typeface="Calibri"/>
                <a:cs typeface="Calibri"/>
              </a:rPr>
              <a:t>depreciation </a:t>
            </a:r>
            <a:r>
              <a:rPr sz="1800" dirty="0">
                <a:latin typeface="Calibri"/>
                <a:cs typeface="Calibri"/>
              </a:rPr>
              <a:t>and </a:t>
            </a:r>
            <a:r>
              <a:rPr sz="1800" spc="-5" dirty="0">
                <a:latin typeface="Calibri"/>
                <a:cs typeface="Calibri"/>
              </a:rPr>
              <a:t>no</a:t>
            </a:r>
            <a:r>
              <a:rPr sz="1800" spc="35" dirty="0">
                <a:latin typeface="Calibri"/>
                <a:cs typeface="Calibri"/>
              </a:rPr>
              <a:t> </a:t>
            </a:r>
            <a:r>
              <a:rPr sz="1800" spc="-10" dirty="0">
                <a:latin typeface="Calibri"/>
                <a:cs typeface="Calibri"/>
              </a:rPr>
              <a:t>inflation!</a:t>
            </a:r>
            <a:endParaRPr sz="1800">
              <a:latin typeface="Calibri"/>
              <a:cs typeface="Calibri"/>
            </a:endParaRPr>
          </a:p>
        </p:txBody>
      </p:sp>
      <p:sp>
        <p:nvSpPr>
          <p:cNvPr id="4" name="object 4"/>
          <p:cNvSpPr txBox="1"/>
          <p:nvPr/>
        </p:nvSpPr>
        <p:spPr>
          <a:xfrm>
            <a:off x="3368675" y="1892935"/>
            <a:ext cx="2393315" cy="454659"/>
          </a:xfrm>
          <a:prstGeom prst="rect">
            <a:avLst/>
          </a:prstGeom>
        </p:spPr>
        <p:txBody>
          <a:bodyPr vert="horz" wrap="square" lIns="0" tIns="12065" rIns="0" bIns="0" rtlCol="0">
            <a:spAutoFit/>
          </a:bodyPr>
          <a:lstStyle/>
          <a:p>
            <a:pPr>
              <a:lnSpc>
                <a:spcPts val="1689"/>
              </a:lnSpc>
              <a:spcBef>
                <a:spcPts val="95"/>
              </a:spcBef>
            </a:pPr>
            <a:r>
              <a:rPr sz="1600" spc="-10" dirty="0">
                <a:latin typeface="Calibri"/>
                <a:cs typeface="Calibri"/>
              </a:rPr>
              <a:t>year </a:t>
            </a:r>
            <a:r>
              <a:rPr sz="1600" spc="-5" dirty="0">
                <a:latin typeface="Calibri"/>
                <a:cs typeface="Calibri"/>
              </a:rPr>
              <a:t>1 </a:t>
            </a:r>
            <a:r>
              <a:rPr sz="1600" spc="-10" dirty="0">
                <a:latin typeface="Calibri"/>
                <a:cs typeface="Calibri"/>
              </a:rPr>
              <a:t>(20-10)(1-0)/150 </a:t>
            </a:r>
            <a:r>
              <a:rPr sz="1600" spc="-5" dirty="0">
                <a:latin typeface="Calibri"/>
                <a:cs typeface="Calibri"/>
              </a:rPr>
              <a:t>=</a:t>
            </a:r>
            <a:r>
              <a:rPr sz="1600" spc="70" dirty="0">
                <a:latin typeface="Calibri"/>
                <a:cs typeface="Calibri"/>
              </a:rPr>
              <a:t> </a:t>
            </a:r>
            <a:r>
              <a:rPr sz="1600" spc="-5" dirty="0">
                <a:latin typeface="Calibri"/>
                <a:cs typeface="Calibri"/>
              </a:rPr>
              <a:t>6,7</a:t>
            </a:r>
            <a:endParaRPr sz="1600">
              <a:latin typeface="Calibri"/>
              <a:cs typeface="Calibri"/>
            </a:endParaRPr>
          </a:p>
          <a:p>
            <a:pPr>
              <a:lnSpc>
                <a:spcPts val="1689"/>
              </a:lnSpc>
            </a:pPr>
            <a:r>
              <a:rPr sz="1600" spc="-10" dirty="0">
                <a:latin typeface="Calibri"/>
                <a:cs typeface="Calibri"/>
              </a:rPr>
              <a:t>year </a:t>
            </a:r>
            <a:r>
              <a:rPr sz="1600" spc="-5" dirty="0">
                <a:latin typeface="Calibri"/>
                <a:cs typeface="Calibri"/>
              </a:rPr>
              <a:t>2</a:t>
            </a:r>
            <a:r>
              <a:rPr sz="1600" spc="-15" dirty="0">
                <a:latin typeface="Calibri"/>
                <a:cs typeface="Calibri"/>
              </a:rPr>
              <a:t> </a:t>
            </a:r>
            <a:r>
              <a:rPr sz="1600" spc="-5" dirty="0">
                <a:latin typeface="Calibri"/>
                <a:cs typeface="Calibri"/>
              </a:rPr>
              <a:t>(20-10)(1-0)/140=7,1</a:t>
            </a:r>
            <a:endParaRPr sz="1600">
              <a:latin typeface="Calibri"/>
              <a:cs typeface="Calibri"/>
            </a:endParaRPr>
          </a:p>
        </p:txBody>
      </p:sp>
      <p:graphicFrame>
        <p:nvGraphicFramePr>
          <p:cNvPr id="5" name="object 5"/>
          <p:cNvGraphicFramePr>
            <a:graphicFrameLocks noGrp="1"/>
          </p:cNvGraphicFramePr>
          <p:nvPr/>
        </p:nvGraphicFramePr>
        <p:xfrm>
          <a:off x="593090" y="2732404"/>
          <a:ext cx="8024493" cy="811225"/>
        </p:xfrm>
        <a:graphic>
          <a:graphicData uri="http://schemas.openxmlformats.org/drawingml/2006/table">
            <a:tbl>
              <a:tblPr firstRow="1" bandRow="1">
                <a:tableStyleId>{2D5ABB26-0587-4C30-8999-92F81FD0307C}</a:tableStyleId>
              </a:tblPr>
              <a:tblGrid>
                <a:gridCol w="1180465"/>
                <a:gridCol w="426084"/>
                <a:gridCol w="393700"/>
                <a:gridCol w="419100"/>
                <a:gridCol w="419735"/>
                <a:gridCol w="508635"/>
                <a:gridCol w="509270"/>
                <a:gridCol w="509270"/>
                <a:gridCol w="508635"/>
                <a:gridCol w="509270"/>
                <a:gridCol w="509270"/>
                <a:gridCol w="508635"/>
                <a:gridCol w="509270"/>
                <a:gridCol w="509270"/>
                <a:gridCol w="603884"/>
              </a:tblGrid>
              <a:tr h="228600">
                <a:tc>
                  <a:txBody>
                    <a:bodyPr/>
                    <a:lstStyle/>
                    <a:p>
                      <a:pPr marR="238760" algn="r">
                        <a:lnSpc>
                          <a:spcPts val="1510"/>
                        </a:lnSpc>
                      </a:pPr>
                      <a:r>
                        <a:rPr sz="1800" b="1" dirty="0">
                          <a:latin typeface="Calibri"/>
                          <a:cs typeface="Calibri"/>
                        </a:rPr>
                        <a:t>1</a:t>
                      </a:r>
                      <a:endParaRPr sz="1800">
                        <a:latin typeface="Calibri"/>
                        <a:cs typeface="Calibri"/>
                      </a:endParaRPr>
                    </a:p>
                  </a:txBody>
                  <a:tcPr marL="0" marR="0" marT="0" marB="0">
                    <a:lnB w="19050">
                      <a:solidFill>
                        <a:srgbClr val="000000"/>
                      </a:solidFill>
                      <a:prstDash val="solid"/>
                    </a:lnB>
                  </a:tcPr>
                </a:tc>
                <a:tc>
                  <a:txBody>
                    <a:bodyPr/>
                    <a:lstStyle/>
                    <a:p>
                      <a:pPr marL="172085">
                        <a:lnSpc>
                          <a:spcPts val="1510"/>
                        </a:lnSpc>
                      </a:pPr>
                      <a:r>
                        <a:rPr sz="1800" b="1" dirty="0">
                          <a:latin typeface="Calibri"/>
                          <a:cs typeface="Calibri"/>
                        </a:rPr>
                        <a:t>2</a:t>
                      </a:r>
                      <a:endParaRPr sz="1800">
                        <a:latin typeface="Calibri"/>
                        <a:cs typeface="Calibri"/>
                      </a:endParaRPr>
                    </a:p>
                  </a:txBody>
                  <a:tcPr marL="0" marR="0" marT="0" marB="0">
                    <a:lnB w="19050">
                      <a:solidFill>
                        <a:srgbClr val="000000"/>
                      </a:solidFill>
                      <a:prstDash val="solid"/>
                    </a:lnB>
                  </a:tcPr>
                </a:tc>
                <a:tc>
                  <a:txBody>
                    <a:bodyPr/>
                    <a:lstStyle/>
                    <a:p>
                      <a:pPr marL="73025" algn="ctr">
                        <a:lnSpc>
                          <a:spcPts val="1510"/>
                        </a:lnSpc>
                      </a:pPr>
                      <a:r>
                        <a:rPr sz="1800" b="1" dirty="0">
                          <a:latin typeface="Calibri"/>
                          <a:cs typeface="Calibri"/>
                        </a:rPr>
                        <a:t>3</a:t>
                      </a:r>
                      <a:endParaRPr sz="1800">
                        <a:latin typeface="Calibri"/>
                        <a:cs typeface="Calibri"/>
                      </a:endParaRPr>
                    </a:p>
                  </a:txBody>
                  <a:tcPr marL="0" marR="0" marT="0" marB="0">
                    <a:lnB w="19050">
                      <a:solidFill>
                        <a:srgbClr val="000000"/>
                      </a:solidFill>
                      <a:prstDash val="solid"/>
                    </a:lnB>
                  </a:tcPr>
                </a:tc>
                <a:tc>
                  <a:txBody>
                    <a:bodyPr/>
                    <a:lstStyle/>
                    <a:p>
                      <a:pPr marL="17145" algn="ctr">
                        <a:lnSpc>
                          <a:spcPts val="1510"/>
                        </a:lnSpc>
                      </a:pPr>
                      <a:r>
                        <a:rPr sz="1800" b="1" dirty="0">
                          <a:latin typeface="Calibri"/>
                          <a:cs typeface="Calibri"/>
                        </a:rPr>
                        <a:t>4</a:t>
                      </a:r>
                      <a:endParaRPr sz="1800">
                        <a:latin typeface="Calibri"/>
                        <a:cs typeface="Calibri"/>
                      </a:endParaRPr>
                    </a:p>
                  </a:txBody>
                  <a:tcPr marL="0" marR="0" marT="0" marB="0">
                    <a:lnB w="19050">
                      <a:solidFill>
                        <a:srgbClr val="000000"/>
                      </a:solidFill>
                      <a:prstDash val="solid"/>
                    </a:lnB>
                  </a:tcPr>
                </a:tc>
                <a:tc>
                  <a:txBody>
                    <a:bodyPr/>
                    <a:lstStyle/>
                    <a:p>
                      <a:pPr marL="170815">
                        <a:lnSpc>
                          <a:spcPts val="1510"/>
                        </a:lnSpc>
                      </a:pPr>
                      <a:r>
                        <a:rPr sz="1800" b="1" dirty="0">
                          <a:latin typeface="Calibri"/>
                          <a:cs typeface="Calibri"/>
                        </a:rPr>
                        <a:t>5</a:t>
                      </a:r>
                      <a:endParaRPr sz="1800">
                        <a:latin typeface="Calibri"/>
                        <a:cs typeface="Calibri"/>
                      </a:endParaRPr>
                    </a:p>
                  </a:txBody>
                  <a:tcPr marL="0" marR="0" marT="0" marB="0">
                    <a:lnB w="19050">
                      <a:solidFill>
                        <a:srgbClr val="000000"/>
                      </a:solidFill>
                      <a:prstDash val="solid"/>
                    </a:lnB>
                  </a:tcPr>
                </a:tc>
                <a:tc>
                  <a:txBody>
                    <a:bodyPr/>
                    <a:lstStyle/>
                    <a:p>
                      <a:pPr marL="234315">
                        <a:lnSpc>
                          <a:spcPts val="1510"/>
                        </a:lnSpc>
                      </a:pPr>
                      <a:r>
                        <a:rPr sz="1800" b="1" dirty="0">
                          <a:latin typeface="Calibri"/>
                          <a:cs typeface="Calibri"/>
                        </a:rPr>
                        <a:t>6</a:t>
                      </a:r>
                      <a:endParaRPr sz="1800">
                        <a:latin typeface="Calibri"/>
                        <a:cs typeface="Calibri"/>
                      </a:endParaRPr>
                    </a:p>
                  </a:txBody>
                  <a:tcPr marL="0" marR="0" marT="0" marB="0">
                    <a:lnB w="19050">
                      <a:solidFill>
                        <a:srgbClr val="000000"/>
                      </a:solidFill>
                      <a:prstDash val="solid"/>
                    </a:lnB>
                  </a:tcPr>
                </a:tc>
                <a:tc>
                  <a:txBody>
                    <a:bodyPr/>
                    <a:lstStyle/>
                    <a:p>
                      <a:pPr marL="154940">
                        <a:lnSpc>
                          <a:spcPts val="1510"/>
                        </a:lnSpc>
                      </a:pPr>
                      <a:r>
                        <a:rPr sz="1800" b="1" dirty="0">
                          <a:latin typeface="Calibri"/>
                          <a:cs typeface="Calibri"/>
                        </a:rPr>
                        <a:t>7</a:t>
                      </a:r>
                      <a:endParaRPr sz="1800">
                        <a:latin typeface="Calibri"/>
                        <a:cs typeface="Calibri"/>
                      </a:endParaRPr>
                    </a:p>
                  </a:txBody>
                  <a:tcPr marL="0" marR="0" marT="0" marB="0">
                    <a:lnB w="19050">
                      <a:solidFill>
                        <a:srgbClr val="000000"/>
                      </a:solidFill>
                      <a:prstDash val="solid"/>
                    </a:lnB>
                  </a:tcPr>
                </a:tc>
                <a:tc>
                  <a:txBody>
                    <a:bodyPr/>
                    <a:lstStyle/>
                    <a:p>
                      <a:pPr marL="233679">
                        <a:lnSpc>
                          <a:spcPts val="1510"/>
                        </a:lnSpc>
                      </a:pPr>
                      <a:r>
                        <a:rPr sz="1800" b="1" dirty="0">
                          <a:latin typeface="Calibri"/>
                          <a:cs typeface="Calibri"/>
                        </a:rPr>
                        <a:t>8</a:t>
                      </a:r>
                      <a:endParaRPr sz="1800">
                        <a:latin typeface="Calibri"/>
                        <a:cs typeface="Calibri"/>
                      </a:endParaRPr>
                    </a:p>
                  </a:txBody>
                  <a:tcPr marL="0" marR="0" marT="0" marB="0">
                    <a:lnB w="19050">
                      <a:solidFill>
                        <a:srgbClr val="000000"/>
                      </a:solidFill>
                      <a:prstDash val="solid"/>
                    </a:lnB>
                  </a:tcPr>
                </a:tc>
                <a:tc>
                  <a:txBody>
                    <a:bodyPr/>
                    <a:lstStyle/>
                    <a:p>
                      <a:pPr marL="19685" algn="ctr">
                        <a:lnSpc>
                          <a:spcPts val="1510"/>
                        </a:lnSpc>
                      </a:pPr>
                      <a:r>
                        <a:rPr sz="1800" b="1" dirty="0">
                          <a:latin typeface="Calibri"/>
                          <a:cs typeface="Calibri"/>
                        </a:rPr>
                        <a:t>9</a:t>
                      </a:r>
                      <a:endParaRPr sz="1800">
                        <a:latin typeface="Calibri"/>
                        <a:cs typeface="Calibri"/>
                      </a:endParaRPr>
                    </a:p>
                  </a:txBody>
                  <a:tcPr marL="0" marR="0" marT="0" marB="0">
                    <a:lnB w="19050">
                      <a:solidFill>
                        <a:srgbClr val="000000"/>
                      </a:solidFill>
                      <a:prstDash val="solid"/>
                    </a:lnB>
                  </a:tcPr>
                </a:tc>
                <a:tc>
                  <a:txBody>
                    <a:bodyPr/>
                    <a:lstStyle/>
                    <a:p>
                      <a:pPr marR="11430" algn="ctr">
                        <a:lnSpc>
                          <a:spcPts val="1510"/>
                        </a:lnSpc>
                      </a:pPr>
                      <a:r>
                        <a:rPr sz="1800" b="1" dirty="0">
                          <a:latin typeface="Calibri"/>
                          <a:cs typeface="Calibri"/>
                        </a:rPr>
                        <a:t>10</a:t>
                      </a:r>
                      <a:endParaRPr sz="1800">
                        <a:latin typeface="Calibri"/>
                        <a:cs typeface="Calibri"/>
                      </a:endParaRPr>
                    </a:p>
                  </a:txBody>
                  <a:tcPr marL="0" marR="0" marT="0" marB="0">
                    <a:lnB w="19050">
                      <a:solidFill>
                        <a:srgbClr val="000000"/>
                      </a:solidFill>
                      <a:prstDash val="solid"/>
                    </a:lnB>
                  </a:tcPr>
                </a:tc>
                <a:tc>
                  <a:txBody>
                    <a:bodyPr/>
                    <a:lstStyle/>
                    <a:p>
                      <a:pPr marL="165100">
                        <a:lnSpc>
                          <a:spcPts val="1510"/>
                        </a:lnSpc>
                      </a:pPr>
                      <a:r>
                        <a:rPr sz="1800" b="1" dirty="0">
                          <a:latin typeface="Calibri"/>
                          <a:cs typeface="Calibri"/>
                        </a:rPr>
                        <a:t>11</a:t>
                      </a:r>
                      <a:endParaRPr sz="1800">
                        <a:latin typeface="Calibri"/>
                        <a:cs typeface="Calibri"/>
                      </a:endParaRPr>
                    </a:p>
                  </a:txBody>
                  <a:tcPr marL="0" marR="0" marT="0" marB="0">
                    <a:lnB w="19050">
                      <a:solidFill>
                        <a:srgbClr val="000000"/>
                      </a:solidFill>
                      <a:prstDash val="solid"/>
                    </a:lnB>
                  </a:tcPr>
                </a:tc>
                <a:tc>
                  <a:txBody>
                    <a:bodyPr/>
                    <a:lstStyle/>
                    <a:p>
                      <a:pPr marL="22225" algn="ctr">
                        <a:lnSpc>
                          <a:spcPts val="1510"/>
                        </a:lnSpc>
                      </a:pPr>
                      <a:r>
                        <a:rPr sz="1800" b="1" dirty="0">
                          <a:latin typeface="Calibri"/>
                          <a:cs typeface="Calibri"/>
                        </a:rPr>
                        <a:t>12</a:t>
                      </a:r>
                      <a:endParaRPr sz="1800">
                        <a:latin typeface="Calibri"/>
                        <a:cs typeface="Calibri"/>
                      </a:endParaRPr>
                    </a:p>
                  </a:txBody>
                  <a:tcPr marL="0" marR="0" marT="0" marB="0">
                    <a:lnB w="19050">
                      <a:solidFill>
                        <a:srgbClr val="000000"/>
                      </a:solidFill>
                      <a:prstDash val="solid"/>
                    </a:lnB>
                  </a:tcPr>
                </a:tc>
                <a:tc>
                  <a:txBody>
                    <a:bodyPr/>
                    <a:lstStyle/>
                    <a:p>
                      <a:pPr marL="134620">
                        <a:lnSpc>
                          <a:spcPts val="1510"/>
                        </a:lnSpc>
                      </a:pPr>
                      <a:r>
                        <a:rPr sz="1800" b="1" dirty="0">
                          <a:latin typeface="Calibri"/>
                          <a:cs typeface="Calibri"/>
                        </a:rPr>
                        <a:t>13</a:t>
                      </a:r>
                      <a:endParaRPr sz="1800">
                        <a:latin typeface="Calibri"/>
                        <a:cs typeface="Calibri"/>
                      </a:endParaRPr>
                    </a:p>
                  </a:txBody>
                  <a:tcPr marL="0" marR="0" marT="0" marB="0">
                    <a:lnB w="19050">
                      <a:solidFill>
                        <a:srgbClr val="000000"/>
                      </a:solidFill>
                      <a:prstDash val="solid"/>
                    </a:lnB>
                  </a:tcPr>
                </a:tc>
                <a:tc>
                  <a:txBody>
                    <a:bodyPr/>
                    <a:lstStyle/>
                    <a:p>
                      <a:pPr marL="118745">
                        <a:lnSpc>
                          <a:spcPts val="1510"/>
                        </a:lnSpc>
                      </a:pPr>
                      <a:r>
                        <a:rPr sz="1800" b="1" dirty="0">
                          <a:latin typeface="Calibri"/>
                          <a:cs typeface="Calibri"/>
                        </a:rPr>
                        <a:t>14</a:t>
                      </a:r>
                      <a:endParaRPr sz="1800">
                        <a:latin typeface="Calibri"/>
                        <a:cs typeface="Calibri"/>
                      </a:endParaRPr>
                    </a:p>
                  </a:txBody>
                  <a:tcPr marL="0" marR="0" marT="0" marB="0">
                    <a:lnB w="19050">
                      <a:solidFill>
                        <a:srgbClr val="000000"/>
                      </a:solidFill>
                      <a:prstDash val="solid"/>
                    </a:lnB>
                  </a:tcPr>
                </a:tc>
                <a:tc>
                  <a:txBody>
                    <a:bodyPr/>
                    <a:lstStyle/>
                    <a:p>
                      <a:pPr marR="53975" algn="ctr">
                        <a:lnSpc>
                          <a:spcPts val="1510"/>
                        </a:lnSpc>
                      </a:pPr>
                      <a:r>
                        <a:rPr sz="1800" b="1" dirty="0">
                          <a:latin typeface="Calibri"/>
                          <a:cs typeface="Calibri"/>
                        </a:rPr>
                        <a:t>15</a:t>
                      </a:r>
                      <a:endParaRPr sz="1800">
                        <a:latin typeface="Calibri"/>
                        <a:cs typeface="Calibri"/>
                      </a:endParaRPr>
                    </a:p>
                  </a:txBody>
                  <a:tcPr marL="0" marR="0" marT="0" marB="0">
                    <a:lnB w="19050">
                      <a:solidFill>
                        <a:srgbClr val="000000"/>
                      </a:solidFill>
                      <a:prstDash val="solid"/>
                    </a:lnB>
                  </a:tcPr>
                </a:tc>
              </a:tr>
              <a:tr h="301066">
                <a:tc>
                  <a:txBody>
                    <a:bodyPr/>
                    <a:lstStyle/>
                    <a:p>
                      <a:pPr marL="31750">
                        <a:lnSpc>
                          <a:spcPct val="100000"/>
                        </a:lnSpc>
                        <a:spcBef>
                          <a:spcPts val="100"/>
                        </a:spcBef>
                      </a:pPr>
                      <a:r>
                        <a:rPr sz="1800" spc="-10" dirty="0">
                          <a:latin typeface="Calibri"/>
                          <a:cs typeface="Calibri"/>
                        </a:rPr>
                        <a:t>ROI </a:t>
                      </a:r>
                      <a:r>
                        <a:rPr sz="1800" spc="-5" dirty="0">
                          <a:latin typeface="Calibri"/>
                          <a:cs typeface="Calibri"/>
                        </a:rPr>
                        <a:t>(%)</a:t>
                      </a:r>
                      <a:r>
                        <a:rPr sz="1800" spc="365" dirty="0">
                          <a:latin typeface="Calibri"/>
                          <a:cs typeface="Calibri"/>
                        </a:rPr>
                        <a:t> </a:t>
                      </a:r>
                      <a:r>
                        <a:rPr sz="1800" spc="-5" dirty="0">
                          <a:latin typeface="Calibri"/>
                          <a:cs typeface="Calibri"/>
                        </a:rPr>
                        <a:t>6,7</a:t>
                      </a:r>
                      <a:endParaRPr sz="1800">
                        <a:latin typeface="Calibri"/>
                        <a:cs typeface="Calibri"/>
                      </a:endParaRPr>
                    </a:p>
                  </a:txBody>
                  <a:tcPr marL="0" marR="0" marT="12700" marB="0">
                    <a:lnT w="19050">
                      <a:solidFill>
                        <a:srgbClr val="000000"/>
                      </a:solidFill>
                      <a:prstDash val="solid"/>
                    </a:lnT>
                  </a:tcPr>
                </a:tc>
                <a:tc>
                  <a:txBody>
                    <a:bodyPr/>
                    <a:lstStyle/>
                    <a:p>
                      <a:pPr marL="85725">
                        <a:lnSpc>
                          <a:spcPct val="100000"/>
                        </a:lnSpc>
                        <a:spcBef>
                          <a:spcPts val="100"/>
                        </a:spcBef>
                      </a:pPr>
                      <a:r>
                        <a:rPr sz="1800" spc="-5" dirty="0">
                          <a:latin typeface="Calibri"/>
                          <a:cs typeface="Calibri"/>
                        </a:rPr>
                        <a:t>7,1</a:t>
                      </a:r>
                      <a:endParaRPr sz="1800">
                        <a:latin typeface="Calibri"/>
                        <a:cs typeface="Calibri"/>
                      </a:endParaRPr>
                    </a:p>
                  </a:txBody>
                  <a:tcPr marL="0" marR="0" marT="12700" marB="0">
                    <a:lnT w="19050">
                      <a:solidFill>
                        <a:srgbClr val="000000"/>
                      </a:solidFill>
                      <a:prstDash val="solid"/>
                    </a:lnT>
                  </a:tcPr>
                </a:tc>
                <a:tc>
                  <a:txBody>
                    <a:bodyPr/>
                    <a:lstStyle/>
                    <a:p>
                      <a:pPr algn="ctr">
                        <a:lnSpc>
                          <a:spcPct val="100000"/>
                        </a:lnSpc>
                        <a:spcBef>
                          <a:spcPts val="100"/>
                        </a:spcBef>
                      </a:pPr>
                      <a:r>
                        <a:rPr sz="1800" spc="-5" dirty="0">
                          <a:latin typeface="Calibri"/>
                          <a:cs typeface="Calibri"/>
                        </a:rPr>
                        <a:t>7,7</a:t>
                      </a:r>
                      <a:endParaRPr sz="1800">
                        <a:latin typeface="Calibri"/>
                        <a:cs typeface="Calibri"/>
                      </a:endParaRPr>
                    </a:p>
                  </a:txBody>
                  <a:tcPr marL="0" marR="0" marT="12700" marB="0">
                    <a:lnT w="19050">
                      <a:solidFill>
                        <a:srgbClr val="000000"/>
                      </a:solidFill>
                      <a:prstDash val="solid"/>
                    </a:lnT>
                  </a:tcPr>
                </a:tc>
                <a:tc>
                  <a:txBody>
                    <a:bodyPr/>
                    <a:lstStyle/>
                    <a:p>
                      <a:pPr marR="17145" algn="ctr">
                        <a:lnSpc>
                          <a:spcPct val="100000"/>
                        </a:lnSpc>
                        <a:spcBef>
                          <a:spcPts val="100"/>
                        </a:spcBef>
                      </a:pPr>
                      <a:r>
                        <a:rPr sz="1800" spc="-5" dirty="0">
                          <a:latin typeface="Calibri"/>
                          <a:cs typeface="Calibri"/>
                        </a:rPr>
                        <a:t>8,3</a:t>
                      </a:r>
                      <a:endParaRPr sz="1800">
                        <a:latin typeface="Calibri"/>
                        <a:cs typeface="Calibri"/>
                      </a:endParaRPr>
                    </a:p>
                  </a:txBody>
                  <a:tcPr marL="0" marR="0" marT="12700" marB="0">
                    <a:lnT w="19050">
                      <a:solidFill>
                        <a:srgbClr val="000000"/>
                      </a:solidFill>
                      <a:prstDash val="solid"/>
                    </a:lnT>
                  </a:tcPr>
                </a:tc>
                <a:tc>
                  <a:txBody>
                    <a:bodyPr/>
                    <a:lstStyle/>
                    <a:p>
                      <a:pPr marL="78105">
                        <a:lnSpc>
                          <a:spcPct val="100000"/>
                        </a:lnSpc>
                        <a:spcBef>
                          <a:spcPts val="100"/>
                        </a:spcBef>
                      </a:pPr>
                      <a:r>
                        <a:rPr sz="1800" dirty="0">
                          <a:latin typeface="Calibri"/>
                          <a:cs typeface="Calibri"/>
                        </a:rPr>
                        <a:t>9,1</a:t>
                      </a:r>
                      <a:endParaRPr sz="1800">
                        <a:latin typeface="Calibri"/>
                        <a:cs typeface="Calibri"/>
                      </a:endParaRPr>
                    </a:p>
                  </a:txBody>
                  <a:tcPr marL="0" marR="0" marT="12700" marB="0">
                    <a:lnT w="19050">
                      <a:solidFill>
                        <a:srgbClr val="000000"/>
                      </a:solidFill>
                      <a:prstDash val="solid"/>
                    </a:lnT>
                  </a:tcPr>
                </a:tc>
                <a:tc>
                  <a:txBody>
                    <a:bodyPr/>
                    <a:lstStyle/>
                    <a:p>
                      <a:pPr marL="52705">
                        <a:lnSpc>
                          <a:spcPct val="100000"/>
                        </a:lnSpc>
                        <a:spcBef>
                          <a:spcPts val="100"/>
                        </a:spcBef>
                      </a:pPr>
                      <a:r>
                        <a:rPr sz="1800" spc="-5" dirty="0">
                          <a:latin typeface="Calibri"/>
                          <a:cs typeface="Calibri"/>
                        </a:rPr>
                        <a:t>10,0</a:t>
                      </a:r>
                      <a:endParaRPr sz="1800">
                        <a:latin typeface="Calibri"/>
                        <a:cs typeface="Calibri"/>
                      </a:endParaRPr>
                    </a:p>
                  </a:txBody>
                  <a:tcPr marL="0" marR="0" marT="12700" marB="0">
                    <a:lnT w="19050">
                      <a:solidFill>
                        <a:srgbClr val="000000"/>
                      </a:solidFill>
                      <a:prstDash val="solid"/>
                    </a:lnT>
                  </a:tcPr>
                </a:tc>
                <a:tc>
                  <a:txBody>
                    <a:bodyPr/>
                    <a:lstStyle/>
                    <a:p>
                      <a:pPr marL="52069">
                        <a:lnSpc>
                          <a:spcPct val="100000"/>
                        </a:lnSpc>
                        <a:spcBef>
                          <a:spcPts val="100"/>
                        </a:spcBef>
                      </a:pPr>
                      <a:r>
                        <a:rPr sz="1800" spc="-5" dirty="0">
                          <a:latin typeface="Calibri"/>
                          <a:cs typeface="Calibri"/>
                        </a:rPr>
                        <a:t>11,1</a:t>
                      </a:r>
                      <a:endParaRPr sz="1800">
                        <a:latin typeface="Calibri"/>
                        <a:cs typeface="Calibri"/>
                      </a:endParaRPr>
                    </a:p>
                  </a:txBody>
                  <a:tcPr marL="0" marR="0" marT="12700" marB="0">
                    <a:lnT w="19050">
                      <a:solidFill>
                        <a:srgbClr val="000000"/>
                      </a:solidFill>
                      <a:prstDash val="solid"/>
                    </a:lnT>
                  </a:tcPr>
                </a:tc>
                <a:tc>
                  <a:txBody>
                    <a:bodyPr/>
                    <a:lstStyle/>
                    <a:p>
                      <a:pPr marL="52705">
                        <a:lnSpc>
                          <a:spcPct val="100000"/>
                        </a:lnSpc>
                        <a:spcBef>
                          <a:spcPts val="100"/>
                        </a:spcBef>
                      </a:pPr>
                      <a:r>
                        <a:rPr sz="1800" spc="-5" dirty="0">
                          <a:latin typeface="Calibri"/>
                          <a:cs typeface="Calibri"/>
                        </a:rPr>
                        <a:t>12,5</a:t>
                      </a:r>
                      <a:endParaRPr sz="1800">
                        <a:latin typeface="Calibri"/>
                        <a:cs typeface="Calibri"/>
                      </a:endParaRPr>
                    </a:p>
                  </a:txBody>
                  <a:tcPr marL="0" marR="0" marT="12700" marB="0">
                    <a:lnT w="19050">
                      <a:solidFill>
                        <a:srgbClr val="000000"/>
                      </a:solidFill>
                      <a:prstDash val="solid"/>
                    </a:lnT>
                  </a:tcPr>
                </a:tc>
                <a:tc>
                  <a:txBody>
                    <a:bodyPr/>
                    <a:lstStyle/>
                    <a:p>
                      <a:pPr algn="ctr">
                        <a:lnSpc>
                          <a:spcPct val="100000"/>
                        </a:lnSpc>
                        <a:spcBef>
                          <a:spcPts val="100"/>
                        </a:spcBef>
                      </a:pPr>
                      <a:r>
                        <a:rPr sz="1800" spc="-5" dirty="0">
                          <a:latin typeface="Calibri"/>
                          <a:cs typeface="Calibri"/>
                        </a:rPr>
                        <a:t>14,3</a:t>
                      </a:r>
                      <a:endParaRPr sz="1800">
                        <a:latin typeface="Calibri"/>
                        <a:cs typeface="Calibri"/>
                      </a:endParaRPr>
                    </a:p>
                  </a:txBody>
                  <a:tcPr marL="0" marR="0" marT="12700" marB="0">
                    <a:lnT w="19050">
                      <a:solidFill>
                        <a:srgbClr val="000000"/>
                      </a:solidFill>
                      <a:prstDash val="solid"/>
                    </a:lnT>
                  </a:tcPr>
                </a:tc>
                <a:tc>
                  <a:txBody>
                    <a:bodyPr/>
                    <a:lstStyle/>
                    <a:p>
                      <a:pPr algn="ctr">
                        <a:lnSpc>
                          <a:spcPct val="100000"/>
                        </a:lnSpc>
                        <a:spcBef>
                          <a:spcPts val="100"/>
                        </a:spcBef>
                      </a:pPr>
                      <a:r>
                        <a:rPr sz="1800" spc="-5" dirty="0">
                          <a:latin typeface="Calibri"/>
                          <a:cs typeface="Calibri"/>
                        </a:rPr>
                        <a:t>16,7</a:t>
                      </a:r>
                      <a:endParaRPr sz="1800">
                        <a:latin typeface="Calibri"/>
                        <a:cs typeface="Calibri"/>
                      </a:endParaRPr>
                    </a:p>
                  </a:txBody>
                  <a:tcPr marL="0" marR="0" marT="12700" marB="0">
                    <a:lnT w="19050">
                      <a:solidFill>
                        <a:srgbClr val="000000"/>
                      </a:solidFill>
                      <a:prstDash val="solid"/>
                    </a:lnT>
                  </a:tcPr>
                </a:tc>
                <a:tc>
                  <a:txBody>
                    <a:bodyPr/>
                    <a:lstStyle/>
                    <a:p>
                      <a:pPr marL="52705">
                        <a:lnSpc>
                          <a:spcPct val="100000"/>
                        </a:lnSpc>
                        <a:spcBef>
                          <a:spcPts val="100"/>
                        </a:spcBef>
                      </a:pPr>
                      <a:r>
                        <a:rPr sz="1800" spc="-5" dirty="0">
                          <a:latin typeface="Calibri"/>
                          <a:cs typeface="Calibri"/>
                        </a:rPr>
                        <a:t>20,0</a:t>
                      </a:r>
                      <a:endParaRPr sz="1800">
                        <a:latin typeface="Calibri"/>
                        <a:cs typeface="Calibri"/>
                      </a:endParaRPr>
                    </a:p>
                  </a:txBody>
                  <a:tcPr marL="0" marR="0" marT="12700" marB="0">
                    <a:lnT w="19050">
                      <a:solidFill>
                        <a:srgbClr val="000000"/>
                      </a:solidFill>
                      <a:prstDash val="solid"/>
                    </a:lnT>
                  </a:tcPr>
                </a:tc>
                <a:tc>
                  <a:txBody>
                    <a:bodyPr/>
                    <a:lstStyle/>
                    <a:p>
                      <a:pPr algn="ctr">
                        <a:lnSpc>
                          <a:spcPct val="100000"/>
                        </a:lnSpc>
                        <a:spcBef>
                          <a:spcPts val="100"/>
                        </a:spcBef>
                      </a:pPr>
                      <a:r>
                        <a:rPr sz="1800" spc="-5" dirty="0">
                          <a:latin typeface="Calibri"/>
                          <a:cs typeface="Calibri"/>
                        </a:rPr>
                        <a:t>25,0</a:t>
                      </a:r>
                      <a:endParaRPr sz="1800">
                        <a:latin typeface="Calibri"/>
                        <a:cs typeface="Calibri"/>
                      </a:endParaRPr>
                    </a:p>
                  </a:txBody>
                  <a:tcPr marL="0" marR="0" marT="12700" marB="0">
                    <a:lnT w="19050">
                      <a:solidFill>
                        <a:srgbClr val="000000"/>
                      </a:solidFill>
                      <a:prstDash val="solid"/>
                    </a:lnT>
                  </a:tcPr>
                </a:tc>
                <a:tc>
                  <a:txBody>
                    <a:bodyPr/>
                    <a:lstStyle/>
                    <a:p>
                      <a:pPr marR="45085" algn="r">
                        <a:lnSpc>
                          <a:spcPct val="100000"/>
                        </a:lnSpc>
                        <a:spcBef>
                          <a:spcPts val="100"/>
                        </a:spcBef>
                      </a:pPr>
                      <a:r>
                        <a:rPr sz="1800" dirty="0">
                          <a:latin typeface="Calibri"/>
                          <a:cs typeface="Calibri"/>
                        </a:rPr>
                        <a:t>33</a:t>
                      </a:r>
                      <a:r>
                        <a:rPr sz="1800" spc="-10" dirty="0">
                          <a:latin typeface="Calibri"/>
                          <a:cs typeface="Calibri"/>
                        </a:rPr>
                        <a:t>,</a:t>
                      </a:r>
                      <a:r>
                        <a:rPr sz="1800" dirty="0">
                          <a:latin typeface="Calibri"/>
                          <a:cs typeface="Calibri"/>
                        </a:rPr>
                        <a:t>3</a:t>
                      </a:r>
                      <a:endParaRPr sz="1800">
                        <a:latin typeface="Calibri"/>
                        <a:cs typeface="Calibri"/>
                      </a:endParaRPr>
                    </a:p>
                  </a:txBody>
                  <a:tcPr marL="0" marR="0" marT="12700" marB="0">
                    <a:lnT w="19050">
                      <a:solidFill>
                        <a:srgbClr val="000000"/>
                      </a:solidFill>
                      <a:prstDash val="solid"/>
                    </a:lnT>
                  </a:tcPr>
                </a:tc>
                <a:tc>
                  <a:txBody>
                    <a:bodyPr/>
                    <a:lstStyle/>
                    <a:p>
                      <a:pPr marL="52705">
                        <a:lnSpc>
                          <a:spcPct val="100000"/>
                        </a:lnSpc>
                        <a:spcBef>
                          <a:spcPts val="100"/>
                        </a:spcBef>
                      </a:pPr>
                      <a:r>
                        <a:rPr sz="1800" spc="-5" dirty="0">
                          <a:latin typeface="Calibri"/>
                          <a:cs typeface="Calibri"/>
                        </a:rPr>
                        <a:t>50,0</a:t>
                      </a:r>
                      <a:endParaRPr sz="1800">
                        <a:latin typeface="Calibri"/>
                        <a:cs typeface="Calibri"/>
                      </a:endParaRPr>
                    </a:p>
                  </a:txBody>
                  <a:tcPr marL="0" marR="0" marT="12700" marB="0">
                    <a:lnT w="19050">
                      <a:solidFill>
                        <a:srgbClr val="000000"/>
                      </a:solidFill>
                      <a:prstDash val="solid"/>
                    </a:lnT>
                  </a:tcPr>
                </a:tc>
                <a:tc>
                  <a:txBody>
                    <a:bodyPr/>
                    <a:lstStyle/>
                    <a:p>
                      <a:pPr marL="20320" algn="ctr">
                        <a:lnSpc>
                          <a:spcPct val="100000"/>
                        </a:lnSpc>
                        <a:spcBef>
                          <a:spcPts val="100"/>
                        </a:spcBef>
                      </a:pPr>
                      <a:r>
                        <a:rPr sz="1800" spc="-5" dirty="0">
                          <a:latin typeface="Calibri"/>
                          <a:cs typeface="Calibri"/>
                        </a:rPr>
                        <a:t>100,0</a:t>
                      </a:r>
                      <a:endParaRPr sz="1800">
                        <a:latin typeface="Calibri"/>
                        <a:cs typeface="Calibri"/>
                      </a:endParaRPr>
                    </a:p>
                  </a:txBody>
                  <a:tcPr marL="0" marR="0" marT="12700" marB="0">
                    <a:lnT w="19050">
                      <a:solidFill>
                        <a:srgbClr val="000000"/>
                      </a:solidFill>
                      <a:prstDash val="solid"/>
                    </a:lnT>
                  </a:tcPr>
                </a:tc>
              </a:tr>
              <a:tr h="281559">
                <a:tc>
                  <a:txBody>
                    <a:bodyPr/>
                    <a:lstStyle/>
                    <a:p>
                      <a:pPr marL="31750">
                        <a:lnSpc>
                          <a:spcPts val="2115"/>
                        </a:lnSpc>
                        <a:tabLst>
                          <a:tab pos="760095" algn="l"/>
                        </a:tabLst>
                      </a:pPr>
                      <a:r>
                        <a:rPr sz="1800" spc="-35" dirty="0">
                          <a:latin typeface="Calibri"/>
                          <a:cs typeface="Calibri"/>
                        </a:rPr>
                        <a:t>EVA	</a:t>
                      </a:r>
                      <a:r>
                        <a:rPr sz="2000" dirty="0">
                          <a:latin typeface="Calibri"/>
                          <a:cs typeface="Calibri"/>
                        </a:rPr>
                        <a:t>-5</a:t>
                      </a:r>
                      <a:endParaRPr sz="2000">
                        <a:latin typeface="Calibri"/>
                        <a:cs typeface="Calibri"/>
                      </a:endParaRPr>
                    </a:p>
                  </a:txBody>
                  <a:tcPr marL="0" marR="0" marT="0" marB="0"/>
                </a:tc>
                <a:tc>
                  <a:txBody>
                    <a:bodyPr/>
                    <a:lstStyle/>
                    <a:p>
                      <a:pPr marL="71755">
                        <a:lnSpc>
                          <a:spcPts val="2115"/>
                        </a:lnSpc>
                      </a:pPr>
                      <a:r>
                        <a:rPr sz="2000" dirty="0">
                          <a:latin typeface="Calibri"/>
                          <a:cs typeface="Calibri"/>
                        </a:rPr>
                        <a:t>-4</a:t>
                      </a:r>
                      <a:endParaRPr sz="2000">
                        <a:latin typeface="Calibri"/>
                        <a:cs typeface="Calibri"/>
                      </a:endParaRPr>
                    </a:p>
                  </a:txBody>
                  <a:tcPr marL="0" marR="0" marT="0" marB="0"/>
                </a:tc>
                <a:tc>
                  <a:txBody>
                    <a:bodyPr/>
                    <a:lstStyle/>
                    <a:p>
                      <a:pPr marR="15240" algn="ctr">
                        <a:lnSpc>
                          <a:spcPts val="2115"/>
                        </a:lnSpc>
                      </a:pPr>
                      <a:r>
                        <a:rPr sz="2000" dirty="0">
                          <a:latin typeface="Calibri"/>
                          <a:cs typeface="Calibri"/>
                        </a:rPr>
                        <a:t>-3</a:t>
                      </a:r>
                      <a:endParaRPr sz="2000">
                        <a:latin typeface="Calibri"/>
                        <a:cs typeface="Calibri"/>
                      </a:endParaRPr>
                    </a:p>
                  </a:txBody>
                  <a:tcPr marL="0" marR="0" marT="0" marB="0"/>
                </a:tc>
                <a:tc>
                  <a:txBody>
                    <a:bodyPr/>
                    <a:lstStyle/>
                    <a:p>
                      <a:pPr marL="34925" algn="ctr">
                        <a:lnSpc>
                          <a:spcPts val="2115"/>
                        </a:lnSpc>
                      </a:pPr>
                      <a:r>
                        <a:rPr sz="2000" dirty="0">
                          <a:latin typeface="Calibri"/>
                          <a:cs typeface="Calibri"/>
                        </a:rPr>
                        <a:t>-2</a:t>
                      </a:r>
                      <a:endParaRPr sz="2000">
                        <a:latin typeface="Calibri"/>
                        <a:cs typeface="Calibri"/>
                      </a:endParaRPr>
                    </a:p>
                  </a:txBody>
                  <a:tcPr marL="0" marR="0" marT="0" marB="0"/>
                </a:tc>
                <a:tc>
                  <a:txBody>
                    <a:bodyPr/>
                    <a:lstStyle/>
                    <a:p>
                      <a:pPr marL="81280">
                        <a:lnSpc>
                          <a:spcPts val="2115"/>
                        </a:lnSpc>
                      </a:pPr>
                      <a:r>
                        <a:rPr sz="2000" dirty="0">
                          <a:latin typeface="Calibri"/>
                          <a:cs typeface="Calibri"/>
                        </a:rPr>
                        <a:t>-1</a:t>
                      </a:r>
                      <a:endParaRPr sz="2000">
                        <a:latin typeface="Calibri"/>
                        <a:cs typeface="Calibri"/>
                      </a:endParaRPr>
                    </a:p>
                  </a:txBody>
                  <a:tcPr marL="0" marR="0" marT="0" marB="0"/>
                </a:tc>
                <a:tc>
                  <a:txBody>
                    <a:bodyPr/>
                    <a:lstStyle/>
                    <a:p>
                      <a:pPr marL="97155">
                        <a:lnSpc>
                          <a:spcPts val="2115"/>
                        </a:lnSpc>
                      </a:pPr>
                      <a:r>
                        <a:rPr sz="2000" dirty="0">
                          <a:latin typeface="Symbol"/>
                          <a:cs typeface="Symbol"/>
                        </a:rPr>
                        <a:t></a:t>
                      </a:r>
                      <a:r>
                        <a:rPr sz="2000" dirty="0">
                          <a:latin typeface="Calibri"/>
                          <a:cs typeface="Calibri"/>
                        </a:rPr>
                        <a:t>0</a:t>
                      </a:r>
                      <a:endParaRPr sz="2000">
                        <a:latin typeface="Calibri"/>
                        <a:cs typeface="Calibri"/>
                      </a:endParaRPr>
                    </a:p>
                  </a:txBody>
                  <a:tcPr marL="0" marR="0" marT="0" marB="0"/>
                </a:tc>
                <a:tc>
                  <a:txBody>
                    <a:bodyPr/>
                    <a:lstStyle/>
                    <a:p>
                      <a:pPr marL="85090">
                        <a:lnSpc>
                          <a:spcPts val="2115"/>
                        </a:lnSpc>
                      </a:pPr>
                      <a:r>
                        <a:rPr sz="2000" dirty="0">
                          <a:latin typeface="Calibri"/>
                          <a:cs typeface="Calibri"/>
                        </a:rPr>
                        <a:t>+1</a:t>
                      </a:r>
                      <a:endParaRPr sz="2000">
                        <a:latin typeface="Calibri"/>
                        <a:cs typeface="Calibri"/>
                      </a:endParaRPr>
                    </a:p>
                  </a:txBody>
                  <a:tcPr marL="0" marR="0" marT="0" marB="0"/>
                </a:tc>
                <a:tc>
                  <a:txBody>
                    <a:bodyPr/>
                    <a:lstStyle/>
                    <a:p>
                      <a:pPr marL="116205">
                        <a:lnSpc>
                          <a:spcPts val="2115"/>
                        </a:lnSpc>
                      </a:pPr>
                      <a:r>
                        <a:rPr sz="2000" spc="-5" dirty="0">
                          <a:latin typeface="Calibri"/>
                          <a:cs typeface="Calibri"/>
                        </a:rPr>
                        <a:t>+2</a:t>
                      </a:r>
                      <a:endParaRPr sz="2000">
                        <a:latin typeface="Calibri"/>
                        <a:cs typeface="Calibri"/>
                      </a:endParaRPr>
                    </a:p>
                  </a:txBody>
                  <a:tcPr marL="0" marR="0" marT="0" marB="0"/>
                </a:tc>
                <a:tc>
                  <a:txBody>
                    <a:bodyPr/>
                    <a:lstStyle/>
                    <a:p>
                      <a:pPr marL="44450" algn="ctr">
                        <a:lnSpc>
                          <a:spcPts val="2115"/>
                        </a:lnSpc>
                      </a:pPr>
                      <a:r>
                        <a:rPr sz="2000" spc="-5" dirty="0">
                          <a:latin typeface="Calibri"/>
                          <a:cs typeface="Calibri"/>
                        </a:rPr>
                        <a:t>+3</a:t>
                      </a:r>
                      <a:endParaRPr sz="2000">
                        <a:latin typeface="Calibri"/>
                        <a:cs typeface="Calibri"/>
                      </a:endParaRPr>
                    </a:p>
                  </a:txBody>
                  <a:tcPr marL="0" marR="0" marT="0" marB="0"/>
                </a:tc>
                <a:tc>
                  <a:txBody>
                    <a:bodyPr/>
                    <a:lstStyle/>
                    <a:p>
                      <a:pPr algn="ctr">
                        <a:lnSpc>
                          <a:spcPts val="2115"/>
                        </a:lnSpc>
                      </a:pPr>
                      <a:r>
                        <a:rPr sz="2000" spc="-5" dirty="0">
                          <a:latin typeface="Calibri"/>
                          <a:cs typeface="Calibri"/>
                        </a:rPr>
                        <a:t>+4</a:t>
                      </a:r>
                      <a:endParaRPr sz="2000">
                        <a:latin typeface="Calibri"/>
                        <a:cs typeface="Calibri"/>
                      </a:endParaRPr>
                    </a:p>
                  </a:txBody>
                  <a:tcPr marL="0" marR="0" marT="0" marB="0"/>
                </a:tc>
                <a:tc>
                  <a:txBody>
                    <a:bodyPr/>
                    <a:lstStyle/>
                    <a:p>
                      <a:pPr marL="99060">
                        <a:lnSpc>
                          <a:spcPts val="2115"/>
                        </a:lnSpc>
                      </a:pPr>
                      <a:r>
                        <a:rPr sz="2000" spc="-5" dirty="0">
                          <a:latin typeface="Calibri"/>
                          <a:cs typeface="Calibri"/>
                        </a:rPr>
                        <a:t>+5</a:t>
                      </a:r>
                      <a:endParaRPr sz="2000">
                        <a:latin typeface="Calibri"/>
                        <a:cs typeface="Calibri"/>
                      </a:endParaRPr>
                    </a:p>
                  </a:txBody>
                  <a:tcPr marL="0" marR="0" marT="0" marB="0"/>
                </a:tc>
                <a:tc>
                  <a:txBody>
                    <a:bodyPr/>
                    <a:lstStyle/>
                    <a:p>
                      <a:pPr marL="8890" algn="ctr">
                        <a:lnSpc>
                          <a:spcPts val="2115"/>
                        </a:lnSpc>
                      </a:pPr>
                      <a:r>
                        <a:rPr sz="2000" dirty="0">
                          <a:latin typeface="Calibri"/>
                          <a:cs typeface="Calibri"/>
                        </a:rPr>
                        <a:t>+6</a:t>
                      </a:r>
                      <a:endParaRPr sz="2000">
                        <a:latin typeface="Calibri"/>
                        <a:cs typeface="Calibri"/>
                      </a:endParaRPr>
                    </a:p>
                  </a:txBody>
                  <a:tcPr marL="0" marR="0" marT="0" marB="0"/>
                </a:tc>
                <a:tc>
                  <a:txBody>
                    <a:bodyPr/>
                    <a:lstStyle/>
                    <a:p>
                      <a:pPr marR="81915" algn="r">
                        <a:lnSpc>
                          <a:spcPts val="2115"/>
                        </a:lnSpc>
                      </a:pPr>
                      <a:r>
                        <a:rPr sz="2000" spc="-5" dirty="0">
                          <a:latin typeface="Calibri"/>
                          <a:cs typeface="Calibri"/>
                        </a:rPr>
                        <a:t>+7</a:t>
                      </a:r>
                      <a:endParaRPr sz="2000">
                        <a:latin typeface="Calibri"/>
                        <a:cs typeface="Calibri"/>
                      </a:endParaRPr>
                    </a:p>
                  </a:txBody>
                  <a:tcPr marL="0" marR="0" marT="0" marB="0"/>
                </a:tc>
                <a:tc>
                  <a:txBody>
                    <a:bodyPr/>
                    <a:lstStyle/>
                    <a:p>
                      <a:pPr marL="138430">
                        <a:lnSpc>
                          <a:spcPts val="2115"/>
                        </a:lnSpc>
                      </a:pPr>
                      <a:r>
                        <a:rPr sz="2000" spc="-5" dirty="0">
                          <a:latin typeface="Calibri"/>
                          <a:cs typeface="Calibri"/>
                        </a:rPr>
                        <a:t>+8</a:t>
                      </a:r>
                      <a:endParaRPr sz="2000">
                        <a:latin typeface="Calibri"/>
                        <a:cs typeface="Calibri"/>
                      </a:endParaRPr>
                    </a:p>
                  </a:txBody>
                  <a:tcPr marL="0" marR="0" marT="0" marB="0"/>
                </a:tc>
                <a:tc>
                  <a:txBody>
                    <a:bodyPr/>
                    <a:lstStyle/>
                    <a:p>
                      <a:pPr marR="111760" algn="ctr">
                        <a:lnSpc>
                          <a:spcPts val="2115"/>
                        </a:lnSpc>
                      </a:pPr>
                      <a:r>
                        <a:rPr sz="2000" spc="-5" dirty="0">
                          <a:latin typeface="Calibri"/>
                          <a:cs typeface="Calibri"/>
                        </a:rPr>
                        <a:t>+9</a:t>
                      </a:r>
                      <a:endParaRPr sz="2000">
                        <a:latin typeface="Calibri"/>
                        <a:cs typeface="Calibri"/>
                      </a:endParaRPr>
                    </a:p>
                  </a:txBody>
                  <a:tcPr marL="0" marR="0" marT="0" marB="0"/>
                </a:tc>
              </a:tr>
            </a:tbl>
          </a:graphicData>
        </a:graphic>
      </p:graphicFrame>
      <p:sp>
        <p:nvSpPr>
          <p:cNvPr id="6" name="object 6"/>
          <p:cNvSpPr/>
          <p:nvPr/>
        </p:nvSpPr>
        <p:spPr>
          <a:xfrm>
            <a:off x="837438" y="5106161"/>
            <a:ext cx="7691755" cy="0"/>
          </a:xfrm>
          <a:custGeom>
            <a:avLst/>
            <a:gdLst/>
            <a:ahLst/>
            <a:cxnLst/>
            <a:rect l="l" t="t" r="r" b="b"/>
            <a:pathLst>
              <a:path w="7691755">
                <a:moveTo>
                  <a:pt x="0" y="0"/>
                </a:moveTo>
                <a:lnTo>
                  <a:pt x="7691628" y="0"/>
                </a:lnTo>
              </a:path>
            </a:pathLst>
          </a:custGeom>
          <a:ln w="38100">
            <a:solidFill>
              <a:srgbClr val="C0504D"/>
            </a:solidFill>
          </a:ln>
        </p:spPr>
        <p:txBody>
          <a:bodyPr wrap="square" lIns="0" tIns="0" rIns="0" bIns="0" rtlCol="0"/>
          <a:lstStyle/>
          <a:p>
            <a:endParaRPr/>
          </a:p>
        </p:txBody>
      </p:sp>
      <p:sp>
        <p:nvSpPr>
          <p:cNvPr id="7" name="object 7"/>
          <p:cNvSpPr/>
          <p:nvPr/>
        </p:nvSpPr>
        <p:spPr>
          <a:xfrm>
            <a:off x="8471916"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8" name="object 8"/>
          <p:cNvSpPr/>
          <p:nvPr/>
        </p:nvSpPr>
        <p:spPr>
          <a:xfrm>
            <a:off x="5394959"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9" name="object 9"/>
          <p:cNvSpPr/>
          <p:nvPr/>
        </p:nvSpPr>
        <p:spPr>
          <a:xfrm>
            <a:off x="5908547"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10" name="object 10"/>
          <p:cNvSpPr/>
          <p:nvPr/>
        </p:nvSpPr>
        <p:spPr>
          <a:xfrm>
            <a:off x="6420611"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4" y="95250"/>
                </a:lnTo>
                <a:lnTo>
                  <a:pt x="57150" y="0"/>
                </a:lnTo>
                <a:close/>
              </a:path>
              <a:path w="114300" h="381000">
                <a:moveTo>
                  <a:pt x="104774" y="95250"/>
                </a:moveTo>
                <a:lnTo>
                  <a:pt x="76200" y="95250"/>
                </a:lnTo>
                <a:lnTo>
                  <a:pt x="76200" y="114300"/>
                </a:lnTo>
                <a:lnTo>
                  <a:pt x="114299" y="114300"/>
                </a:lnTo>
                <a:lnTo>
                  <a:pt x="104774" y="95250"/>
                </a:lnTo>
                <a:close/>
              </a:path>
            </a:pathLst>
          </a:custGeom>
          <a:solidFill>
            <a:srgbClr val="C0504D"/>
          </a:solidFill>
        </p:spPr>
        <p:txBody>
          <a:bodyPr wrap="square" lIns="0" tIns="0" rIns="0" bIns="0" rtlCol="0"/>
          <a:lstStyle/>
          <a:p>
            <a:endParaRPr/>
          </a:p>
        </p:txBody>
      </p:sp>
      <p:sp>
        <p:nvSpPr>
          <p:cNvPr id="11" name="object 11"/>
          <p:cNvSpPr/>
          <p:nvPr/>
        </p:nvSpPr>
        <p:spPr>
          <a:xfrm>
            <a:off x="6934200"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12" name="object 12"/>
          <p:cNvSpPr/>
          <p:nvPr/>
        </p:nvSpPr>
        <p:spPr>
          <a:xfrm>
            <a:off x="7446264"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13" name="object 13"/>
          <p:cNvSpPr/>
          <p:nvPr/>
        </p:nvSpPr>
        <p:spPr>
          <a:xfrm>
            <a:off x="7959852"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14" name="object 14"/>
          <p:cNvSpPr/>
          <p:nvPr/>
        </p:nvSpPr>
        <p:spPr>
          <a:xfrm>
            <a:off x="4882896"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15" name="object 15"/>
          <p:cNvSpPr/>
          <p:nvPr/>
        </p:nvSpPr>
        <p:spPr>
          <a:xfrm>
            <a:off x="4369308"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16" name="object 16"/>
          <p:cNvSpPr/>
          <p:nvPr/>
        </p:nvSpPr>
        <p:spPr>
          <a:xfrm>
            <a:off x="3343655" y="5106161"/>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C0504D"/>
          </a:solidFill>
        </p:spPr>
        <p:txBody>
          <a:bodyPr wrap="square" lIns="0" tIns="0" rIns="0" bIns="0" rtlCol="0"/>
          <a:lstStyle/>
          <a:p>
            <a:endParaRPr/>
          </a:p>
        </p:txBody>
      </p:sp>
      <p:sp>
        <p:nvSpPr>
          <p:cNvPr id="17" name="object 17"/>
          <p:cNvSpPr/>
          <p:nvPr/>
        </p:nvSpPr>
        <p:spPr>
          <a:xfrm>
            <a:off x="2831592" y="5106161"/>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C0504D"/>
          </a:solidFill>
        </p:spPr>
        <p:txBody>
          <a:bodyPr wrap="square" lIns="0" tIns="0" rIns="0" bIns="0" rtlCol="0"/>
          <a:lstStyle/>
          <a:p>
            <a:endParaRPr/>
          </a:p>
        </p:txBody>
      </p:sp>
      <p:sp>
        <p:nvSpPr>
          <p:cNvPr id="18" name="object 18"/>
          <p:cNvSpPr/>
          <p:nvPr/>
        </p:nvSpPr>
        <p:spPr>
          <a:xfrm>
            <a:off x="2318004" y="5106161"/>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C0504D"/>
          </a:solidFill>
        </p:spPr>
        <p:txBody>
          <a:bodyPr wrap="square" lIns="0" tIns="0" rIns="0" bIns="0" rtlCol="0"/>
          <a:lstStyle/>
          <a:p>
            <a:endParaRPr/>
          </a:p>
        </p:txBody>
      </p:sp>
      <p:sp>
        <p:nvSpPr>
          <p:cNvPr id="19" name="object 19"/>
          <p:cNvSpPr/>
          <p:nvPr/>
        </p:nvSpPr>
        <p:spPr>
          <a:xfrm>
            <a:off x="1805939" y="5106161"/>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C0504D"/>
          </a:solidFill>
        </p:spPr>
        <p:txBody>
          <a:bodyPr wrap="square" lIns="0" tIns="0" rIns="0" bIns="0" rtlCol="0"/>
          <a:lstStyle/>
          <a:p>
            <a:endParaRPr/>
          </a:p>
        </p:txBody>
      </p:sp>
      <p:sp>
        <p:nvSpPr>
          <p:cNvPr id="20" name="object 20"/>
          <p:cNvSpPr/>
          <p:nvPr/>
        </p:nvSpPr>
        <p:spPr>
          <a:xfrm>
            <a:off x="1292352" y="5106161"/>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C0504D"/>
          </a:solidFill>
        </p:spPr>
        <p:txBody>
          <a:bodyPr wrap="square" lIns="0" tIns="0" rIns="0" bIns="0" rtlCol="0"/>
          <a:lstStyle/>
          <a:p>
            <a:endParaRPr/>
          </a:p>
        </p:txBody>
      </p:sp>
      <p:sp>
        <p:nvSpPr>
          <p:cNvPr id="21" name="object 21"/>
          <p:cNvSpPr txBox="1"/>
          <p:nvPr/>
        </p:nvSpPr>
        <p:spPr>
          <a:xfrm>
            <a:off x="777240" y="6115303"/>
            <a:ext cx="586105" cy="299720"/>
          </a:xfrm>
          <a:prstGeom prst="rect">
            <a:avLst/>
          </a:prstGeom>
        </p:spPr>
        <p:txBody>
          <a:bodyPr vert="horz" wrap="square" lIns="0" tIns="12700" rIns="0" bIns="0" rtlCol="0">
            <a:spAutoFit/>
          </a:bodyPr>
          <a:lstStyle/>
          <a:p>
            <a:pPr>
              <a:lnSpc>
                <a:spcPct val="100000"/>
              </a:lnSpc>
              <a:spcBef>
                <a:spcPts val="100"/>
              </a:spcBef>
            </a:pPr>
            <a:r>
              <a:rPr sz="1800" b="1" spc="-5" dirty="0">
                <a:latin typeface="Calibri"/>
                <a:cs typeface="Calibri"/>
              </a:rPr>
              <a:t>NPV</a:t>
            </a:r>
            <a:r>
              <a:rPr sz="1800" b="1" spc="-75" dirty="0">
                <a:latin typeface="Calibri"/>
                <a:cs typeface="Calibri"/>
              </a:rPr>
              <a:t> </a:t>
            </a:r>
            <a:r>
              <a:rPr sz="1800" dirty="0">
                <a:latin typeface="Calibri"/>
                <a:cs typeface="Calibri"/>
              </a:rPr>
              <a:t>=</a:t>
            </a:r>
            <a:endParaRPr sz="1800">
              <a:latin typeface="Calibri"/>
              <a:cs typeface="Calibri"/>
            </a:endParaRPr>
          </a:p>
        </p:txBody>
      </p:sp>
      <p:sp>
        <p:nvSpPr>
          <p:cNvPr id="22" name="object 22"/>
          <p:cNvSpPr txBox="1"/>
          <p:nvPr/>
        </p:nvSpPr>
        <p:spPr>
          <a:xfrm>
            <a:off x="1313052" y="5464250"/>
            <a:ext cx="6518909" cy="1000760"/>
          </a:xfrm>
          <a:prstGeom prst="rect">
            <a:avLst/>
          </a:prstGeom>
        </p:spPr>
        <p:txBody>
          <a:bodyPr vert="horz" wrap="square" lIns="0" tIns="12700" rIns="0" bIns="0" rtlCol="0">
            <a:spAutoFit/>
          </a:bodyPr>
          <a:lstStyle/>
          <a:p>
            <a:pPr marL="38100">
              <a:lnSpc>
                <a:spcPct val="100000"/>
              </a:lnSpc>
              <a:spcBef>
                <a:spcPts val="100"/>
              </a:spcBef>
              <a:tabLst>
                <a:tab pos="467359" algn="l"/>
                <a:tab pos="1054735" algn="l"/>
                <a:tab pos="1537335" algn="l"/>
                <a:tab pos="1951989" algn="l"/>
              </a:tabLst>
            </a:pPr>
            <a:r>
              <a:rPr sz="1800" dirty="0">
                <a:solidFill>
                  <a:srgbClr val="C0504D"/>
                </a:solidFill>
                <a:latin typeface="Calibri"/>
                <a:cs typeface="Calibri"/>
              </a:rPr>
              <a:t>5	4	3	2	1</a:t>
            </a:r>
            <a:endParaRPr sz="1800">
              <a:latin typeface="Calibri"/>
              <a:cs typeface="Calibri"/>
            </a:endParaRPr>
          </a:p>
          <a:p>
            <a:pPr>
              <a:lnSpc>
                <a:spcPct val="100000"/>
              </a:lnSpc>
              <a:spcBef>
                <a:spcPts val="20"/>
              </a:spcBef>
            </a:pPr>
            <a:endParaRPr sz="1750">
              <a:latin typeface="Calibri"/>
              <a:cs typeface="Calibri"/>
            </a:endParaRPr>
          </a:p>
          <a:p>
            <a:pPr marL="454659">
              <a:lnSpc>
                <a:spcPct val="100000"/>
              </a:lnSpc>
              <a:tabLst>
                <a:tab pos="5484495" algn="l"/>
              </a:tabLst>
            </a:pPr>
            <a:r>
              <a:rPr sz="2000" dirty="0">
                <a:latin typeface="Calibri"/>
                <a:cs typeface="Calibri"/>
              </a:rPr>
              <a:t>-5(1,10)</a:t>
            </a:r>
            <a:r>
              <a:rPr sz="1950" baseline="25641" dirty="0">
                <a:latin typeface="Calibri"/>
                <a:cs typeface="Calibri"/>
              </a:rPr>
              <a:t>-1 </a:t>
            </a:r>
            <a:r>
              <a:rPr sz="2000" dirty="0">
                <a:latin typeface="Calibri"/>
                <a:cs typeface="Calibri"/>
              </a:rPr>
              <a:t>- 4 (1,10)</a:t>
            </a:r>
            <a:r>
              <a:rPr sz="1950" baseline="25641" dirty="0">
                <a:latin typeface="Calibri"/>
                <a:cs typeface="Calibri"/>
              </a:rPr>
              <a:t>-2  </a:t>
            </a:r>
            <a:r>
              <a:rPr sz="2000" spc="-5" dirty="0">
                <a:latin typeface="Calibri"/>
                <a:cs typeface="Calibri"/>
              </a:rPr>
              <a:t>.…+ </a:t>
            </a:r>
            <a:r>
              <a:rPr sz="2000" dirty="0">
                <a:latin typeface="Calibri"/>
                <a:cs typeface="Calibri"/>
              </a:rPr>
              <a:t>8 </a:t>
            </a:r>
            <a:r>
              <a:rPr sz="2000" spc="5" dirty="0">
                <a:latin typeface="Calibri"/>
                <a:cs typeface="Calibri"/>
              </a:rPr>
              <a:t>(1,10)</a:t>
            </a:r>
            <a:r>
              <a:rPr sz="1950" spc="7" baseline="25641" dirty="0">
                <a:latin typeface="Calibri"/>
                <a:cs typeface="Calibri"/>
              </a:rPr>
              <a:t>-14 </a:t>
            </a:r>
            <a:r>
              <a:rPr sz="2000" dirty="0">
                <a:latin typeface="Calibri"/>
                <a:cs typeface="Calibri"/>
              </a:rPr>
              <a:t>+</a:t>
            </a:r>
            <a:r>
              <a:rPr sz="2000" spc="-175" dirty="0">
                <a:latin typeface="Calibri"/>
                <a:cs typeface="Calibri"/>
              </a:rPr>
              <a:t> </a:t>
            </a:r>
            <a:r>
              <a:rPr sz="2000" dirty="0">
                <a:latin typeface="Calibri"/>
                <a:cs typeface="Calibri"/>
              </a:rPr>
              <a:t>9</a:t>
            </a:r>
            <a:r>
              <a:rPr sz="2000" spc="10" dirty="0">
                <a:latin typeface="Calibri"/>
                <a:cs typeface="Calibri"/>
              </a:rPr>
              <a:t> </a:t>
            </a:r>
            <a:r>
              <a:rPr sz="2000" spc="5" dirty="0">
                <a:latin typeface="Calibri"/>
                <a:cs typeface="Calibri"/>
              </a:rPr>
              <a:t>(1,10)</a:t>
            </a:r>
            <a:r>
              <a:rPr sz="1950" spc="7" baseline="25641" dirty="0">
                <a:latin typeface="Calibri"/>
                <a:cs typeface="Calibri"/>
              </a:rPr>
              <a:t>-15	</a:t>
            </a:r>
            <a:r>
              <a:rPr sz="4200" i="1" spc="-7" baseline="-2976" dirty="0">
                <a:latin typeface="Calibri"/>
                <a:cs typeface="Calibri"/>
              </a:rPr>
              <a:t>= </a:t>
            </a:r>
            <a:r>
              <a:rPr sz="4200" b="1" spc="-7" baseline="-2976" dirty="0">
                <a:latin typeface="Calibri"/>
                <a:cs typeface="Calibri"/>
              </a:rPr>
              <a:t>+</a:t>
            </a:r>
            <a:r>
              <a:rPr sz="4200" b="1" spc="-44" baseline="-2976" dirty="0">
                <a:latin typeface="Calibri"/>
                <a:cs typeface="Calibri"/>
              </a:rPr>
              <a:t> </a:t>
            </a:r>
            <a:r>
              <a:rPr sz="4200" b="1" spc="-7" baseline="-2976" dirty="0">
                <a:latin typeface="Calibri"/>
                <a:cs typeface="Calibri"/>
              </a:rPr>
              <a:t>2,1</a:t>
            </a:r>
            <a:endParaRPr sz="4200" baseline="-2976">
              <a:latin typeface="Calibri"/>
              <a:cs typeface="Calibri"/>
            </a:endParaRPr>
          </a:p>
        </p:txBody>
      </p:sp>
      <p:sp>
        <p:nvSpPr>
          <p:cNvPr id="23" name="object 23"/>
          <p:cNvSpPr/>
          <p:nvPr/>
        </p:nvSpPr>
        <p:spPr>
          <a:xfrm>
            <a:off x="495300" y="6731000"/>
            <a:ext cx="8382000" cy="12700"/>
          </a:xfrm>
          <a:custGeom>
            <a:avLst/>
            <a:gdLst/>
            <a:ahLst/>
            <a:cxnLst/>
            <a:rect l="l" t="t" r="r" b="b"/>
            <a:pathLst>
              <a:path w="8382000" h="12700">
                <a:moveTo>
                  <a:pt x="0" y="12700"/>
                </a:moveTo>
                <a:lnTo>
                  <a:pt x="8382000" y="12700"/>
                </a:lnTo>
                <a:lnTo>
                  <a:pt x="8382000" y="0"/>
                </a:lnTo>
                <a:lnTo>
                  <a:pt x="0" y="0"/>
                </a:lnTo>
                <a:lnTo>
                  <a:pt x="0" y="12700"/>
                </a:lnTo>
                <a:close/>
              </a:path>
            </a:pathLst>
          </a:custGeom>
          <a:solidFill>
            <a:srgbClr val="0000FF"/>
          </a:solidFill>
        </p:spPr>
        <p:txBody>
          <a:bodyPr wrap="square" lIns="0" tIns="0" rIns="0" bIns="0" rtlCol="0"/>
          <a:lstStyle/>
          <a:p>
            <a:endParaRPr/>
          </a:p>
        </p:txBody>
      </p:sp>
      <p:sp>
        <p:nvSpPr>
          <p:cNvPr id="24" name="object 24"/>
          <p:cNvSpPr/>
          <p:nvPr/>
        </p:nvSpPr>
        <p:spPr>
          <a:xfrm>
            <a:off x="495300" y="5842000"/>
            <a:ext cx="12700" cy="889000"/>
          </a:xfrm>
          <a:custGeom>
            <a:avLst/>
            <a:gdLst/>
            <a:ahLst/>
            <a:cxnLst/>
            <a:rect l="l" t="t" r="r" b="b"/>
            <a:pathLst>
              <a:path w="12700" h="889000">
                <a:moveTo>
                  <a:pt x="0" y="889000"/>
                </a:moveTo>
                <a:lnTo>
                  <a:pt x="12700" y="889000"/>
                </a:lnTo>
                <a:lnTo>
                  <a:pt x="12700" y="0"/>
                </a:lnTo>
                <a:lnTo>
                  <a:pt x="0" y="0"/>
                </a:lnTo>
                <a:lnTo>
                  <a:pt x="0" y="889000"/>
                </a:lnTo>
                <a:close/>
              </a:path>
            </a:pathLst>
          </a:custGeom>
          <a:solidFill>
            <a:srgbClr val="0000FF"/>
          </a:solidFill>
        </p:spPr>
        <p:txBody>
          <a:bodyPr wrap="square" lIns="0" tIns="0" rIns="0" bIns="0" rtlCol="0"/>
          <a:lstStyle/>
          <a:p>
            <a:endParaRPr/>
          </a:p>
        </p:txBody>
      </p:sp>
      <p:sp>
        <p:nvSpPr>
          <p:cNvPr id="25" name="object 25"/>
          <p:cNvSpPr/>
          <p:nvPr/>
        </p:nvSpPr>
        <p:spPr>
          <a:xfrm>
            <a:off x="495300" y="5829300"/>
            <a:ext cx="8382000" cy="12700"/>
          </a:xfrm>
          <a:custGeom>
            <a:avLst/>
            <a:gdLst/>
            <a:ahLst/>
            <a:cxnLst/>
            <a:rect l="l" t="t" r="r" b="b"/>
            <a:pathLst>
              <a:path w="8382000" h="12700">
                <a:moveTo>
                  <a:pt x="0" y="12700"/>
                </a:moveTo>
                <a:lnTo>
                  <a:pt x="8382000" y="12700"/>
                </a:lnTo>
                <a:lnTo>
                  <a:pt x="8382000" y="0"/>
                </a:lnTo>
                <a:lnTo>
                  <a:pt x="0" y="0"/>
                </a:lnTo>
                <a:lnTo>
                  <a:pt x="0" y="12700"/>
                </a:lnTo>
                <a:close/>
              </a:path>
            </a:pathLst>
          </a:custGeom>
          <a:solidFill>
            <a:srgbClr val="0000FF"/>
          </a:solidFill>
        </p:spPr>
        <p:txBody>
          <a:bodyPr wrap="square" lIns="0" tIns="0" rIns="0" bIns="0" rtlCol="0"/>
          <a:lstStyle/>
          <a:p>
            <a:endParaRPr/>
          </a:p>
        </p:txBody>
      </p:sp>
      <p:sp>
        <p:nvSpPr>
          <p:cNvPr id="26" name="object 26"/>
          <p:cNvSpPr/>
          <p:nvPr/>
        </p:nvSpPr>
        <p:spPr>
          <a:xfrm>
            <a:off x="8864600" y="5842000"/>
            <a:ext cx="12700" cy="889000"/>
          </a:xfrm>
          <a:custGeom>
            <a:avLst/>
            <a:gdLst/>
            <a:ahLst/>
            <a:cxnLst/>
            <a:rect l="l" t="t" r="r" b="b"/>
            <a:pathLst>
              <a:path w="12700" h="889000">
                <a:moveTo>
                  <a:pt x="12700" y="0"/>
                </a:moveTo>
                <a:lnTo>
                  <a:pt x="0" y="0"/>
                </a:lnTo>
                <a:lnTo>
                  <a:pt x="0" y="889000"/>
                </a:lnTo>
                <a:lnTo>
                  <a:pt x="12700" y="889000"/>
                </a:lnTo>
                <a:lnTo>
                  <a:pt x="12700" y="0"/>
                </a:lnTo>
                <a:close/>
              </a:path>
            </a:pathLst>
          </a:custGeom>
          <a:solidFill>
            <a:srgbClr val="0000FF"/>
          </a:solidFill>
        </p:spPr>
        <p:txBody>
          <a:bodyPr wrap="square" lIns="0" tIns="0" rIns="0" bIns="0" rtlCol="0"/>
          <a:lstStyle/>
          <a:p>
            <a:endParaRPr/>
          </a:p>
        </p:txBody>
      </p:sp>
      <p:sp>
        <p:nvSpPr>
          <p:cNvPr id="27" name="object 27"/>
          <p:cNvSpPr/>
          <p:nvPr/>
        </p:nvSpPr>
        <p:spPr>
          <a:xfrm>
            <a:off x="520700" y="6692900"/>
            <a:ext cx="8331200" cy="25400"/>
          </a:xfrm>
          <a:custGeom>
            <a:avLst/>
            <a:gdLst/>
            <a:ahLst/>
            <a:cxnLst/>
            <a:rect l="l" t="t" r="r" b="b"/>
            <a:pathLst>
              <a:path w="8331200" h="25400">
                <a:moveTo>
                  <a:pt x="0" y="25400"/>
                </a:moveTo>
                <a:lnTo>
                  <a:pt x="8331200" y="25400"/>
                </a:lnTo>
                <a:lnTo>
                  <a:pt x="8331200" y="0"/>
                </a:lnTo>
                <a:lnTo>
                  <a:pt x="0" y="0"/>
                </a:lnTo>
                <a:lnTo>
                  <a:pt x="0" y="25400"/>
                </a:lnTo>
                <a:close/>
              </a:path>
            </a:pathLst>
          </a:custGeom>
          <a:solidFill>
            <a:srgbClr val="0000FF"/>
          </a:solidFill>
        </p:spPr>
        <p:txBody>
          <a:bodyPr wrap="square" lIns="0" tIns="0" rIns="0" bIns="0" rtlCol="0"/>
          <a:lstStyle/>
          <a:p>
            <a:endParaRPr/>
          </a:p>
        </p:txBody>
      </p:sp>
      <p:sp>
        <p:nvSpPr>
          <p:cNvPr id="28" name="object 28"/>
          <p:cNvSpPr/>
          <p:nvPr/>
        </p:nvSpPr>
        <p:spPr>
          <a:xfrm>
            <a:off x="520700" y="5880100"/>
            <a:ext cx="25400" cy="812800"/>
          </a:xfrm>
          <a:custGeom>
            <a:avLst/>
            <a:gdLst/>
            <a:ahLst/>
            <a:cxnLst/>
            <a:rect l="l" t="t" r="r" b="b"/>
            <a:pathLst>
              <a:path w="25400" h="812800">
                <a:moveTo>
                  <a:pt x="0" y="812800"/>
                </a:moveTo>
                <a:lnTo>
                  <a:pt x="25400" y="812800"/>
                </a:lnTo>
                <a:lnTo>
                  <a:pt x="25400" y="0"/>
                </a:lnTo>
                <a:lnTo>
                  <a:pt x="0" y="0"/>
                </a:lnTo>
                <a:lnTo>
                  <a:pt x="0" y="812800"/>
                </a:lnTo>
                <a:close/>
              </a:path>
            </a:pathLst>
          </a:custGeom>
          <a:solidFill>
            <a:srgbClr val="0000FF"/>
          </a:solidFill>
        </p:spPr>
        <p:txBody>
          <a:bodyPr wrap="square" lIns="0" tIns="0" rIns="0" bIns="0" rtlCol="0"/>
          <a:lstStyle/>
          <a:p>
            <a:endParaRPr/>
          </a:p>
        </p:txBody>
      </p:sp>
      <p:sp>
        <p:nvSpPr>
          <p:cNvPr id="29" name="object 29"/>
          <p:cNvSpPr/>
          <p:nvPr/>
        </p:nvSpPr>
        <p:spPr>
          <a:xfrm>
            <a:off x="520700" y="5854700"/>
            <a:ext cx="8331200" cy="25400"/>
          </a:xfrm>
          <a:custGeom>
            <a:avLst/>
            <a:gdLst/>
            <a:ahLst/>
            <a:cxnLst/>
            <a:rect l="l" t="t" r="r" b="b"/>
            <a:pathLst>
              <a:path w="8331200" h="25400">
                <a:moveTo>
                  <a:pt x="0" y="25400"/>
                </a:moveTo>
                <a:lnTo>
                  <a:pt x="8331200" y="25400"/>
                </a:lnTo>
                <a:lnTo>
                  <a:pt x="8331200" y="0"/>
                </a:lnTo>
                <a:lnTo>
                  <a:pt x="0" y="0"/>
                </a:lnTo>
                <a:lnTo>
                  <a:pt x="0" y="25400"/>
                </a:lnTo>
                <a:close/>
              </a:path>
            </a:pathLst>
          </a:custGeom>
          <a:solidFill>
            <a:srgbClr val="0000FF"/>
          </a:solidFill>
        </p:spPr>
        <p:txBody>
          <a:bodyPr wrap="square" lIns="0" tIns="0" rIns="0" bIns="0" rtlCol="0"/>
          <a:lstStyle/>
          <a:p>
            <a:endParaRPr/>
          </a:p>
        </p:txBody>
      </p:sp>
      <p:sp>
        <p:nvSpPr>
          <p:cNvPr id="30" name="object 30"/>
          <p:cNvSpPr/>
          <p:nvPr/>
        </p:nvSpPr>
        <p:spPr>
          <a:xfrm>
            <a:off x="8826500" y="5880100"/>
            <a:ext cx="25400" cy="812800"/>
          </a:xfrm>
          <a:custGeom>
            <a:avLst/>
            <a:gdLst/>
            <a:ahLst/>
            <a:cxnLst/>
            <a:rect l="l" t="t" r="r" b="b"/>
            <a:pathLst>
              <a:path w="25400" h="812800">
                <a:moveTo>
                  <a:pt x="25400" y="0"/>
                </a:moveTo>
                <a:lnTo>
                  <a:pt x="0" y="0"/>
                </a:lnTo>
                <a:lnTo>
                  <a:pt x="0" y="812800"/>
                </a:lnTo>
                <a:lnTo>
                  <a:pt x="25400" y="812800"/>
                </a:lnTo>
                <a:lnTo>
                  <a:pt x="25400" y="0"/>
                </a:lnTo>
                <a:close/>
              </a:path>
            </a:pathLst>
          </a:custGeom>
          <a:solidFill>
            <a:srgbClr val="0000FF"/>
          </a:solidFill>
        </p:spPr>
        <p:txBody>
          <a:bodyPr wrap="square" lIns="0" tIns="0" rIns="0" bIns="0" rtlCol="0"/>
          <a:lstStyle/>
          <a:p>
            <a:endParaRPr/>
          </a:p>
        </p:txBody>
      </p:sp>
      <p:sp>
        <p:nvSpPr>
          <p:cNvPr id="31" name="object 31"/>
          <p:cNvSpPr/>
          <p:nvPr/>
        </p:nvSpPr>
        <p:spPr>
          <a:xfrm>
            <a:off x="558800" y="6667500"/>
            <a:ext cx="8255000" cy="12700"/>
          </a:xfrm>
          <a:custGeom>
            <a:avLst/>
            <a:gdLst/>
            <a:ahLst/>
            <a:cxnLst/>
            <a:rect l="l" t="t" r="r" b="b"/>
            <a:pathLst>
              <a:path w="8255000" h="12700">
                <a:moveTo>
                  <a:pt x="0" y="12700"/>
                </a:moveTo>
                <a:lnTo>
                  <a:pt x="8255000" y="12700"/>
                </a:lnTo>
                <a:lnTo>
                  <a:pt x="8255000" y="0"/>
                </a:lnTo>
                <a:lnTo>
                  <a:pt x="0" y="0"/>
                </a:lnTo>
                <a:lnTo>
                  <a:pt x="0" y="12700"/>
                </a:lnTo>
                <a:close/>
              </a:path>
            </a:pathLst>
          </a:custGeom>
          <a:solidFill>
            <a:srgbClr val="0000FF"/>
          </a:solidFill>
        </p:spPr>
        <p:txBody>
          <a:bodyPr wrap="square" lIns="0" tIns="0" rIns="0" bIns="0" rtlCol="0"/>
          <a:lstStyle/>
          <a:p>
            <a:endParaRPr/>
          </a:p>
        </p:txBody>
      </p:sp>
      <p:sp>
        <p:nvSpPr>
          <p:cNvPr id="32" name="object 32"/>
          <p:cNvSpPr/>
          <p:nvPr/>
        </p:nvSpPr>
        <p:spPr>
          <a:xfrm>
            <a:off x="558800" y="5905500"/>
            <a:ext cx="12700" cy="762000"/>
          </a:xfrm>
          <a:custGeom>
            <a:avLst/>
            <a:gdLst/>
            <a:ahLst/>
            <a:cxnLst/>
            <a:rect l="l" t="t" r="r" b="b"/>
            <a:pathLst>
              <a:path w="12700" h="762000">
                <a:moveTo>
                  <a:pt x="0" y="762000"/>
                </a:moveTo>
                <a:lnTo>
                  <a:pt x="12700" y="762000"/>
                </a:lnTo>
                <a:lnTo>
                  <a:pt x="12700" y="0"/>
                </a:lnTo>
                <a:lnTo>
                  <a:pt x="0" y="0"/>
                </a:lnTo>
                <a:lnTo>
                  <a:pt x="0" y="762000"/>
                </a:lnTo>
                <a:close/>
              </a:path>
            </a:pathLst>
          </a:custGeom>
          <a:solidFill>
            <a:srgbClr val="0000FF"/>
          </a:solidFill>
        </p:spPr>
        <p:txBody>
          <a:bodyPr wrap="square" lIns="0" tIns="0" rIns="0" bIns="0" rtlCol="0"/>
          <a:lstStyle/>
          <a:p>
            <a:endParaRPr/>
          </a:p>
        </p:txBody>
      </p:sp>
      <p:sp>
        <p:nvSpPr>
          <p:cNvPr id="33" name="object 33"/>
          <p:cNvSpPr/>
          <p:nvPr/>
        </p:nvSpPr>
        <p:spPr>
          <a:xfrm>
            <a:off x="558800" y="5892800"/>
            <a:ext cx="8255000" cy="12700"/>
          </a:xfrm>
          <a:custGeom>
            <a:avLst/>
            <a:gdLst/>
            <a:ahLst/>
            <a:cxnLst/>
            <a:rect l="l" t="t" r="r" b="b"/>
            <a:pathLst>
              <a:path w="8255000" h="12700">
                <a:moveTo>
                  <a:pt x="0" y="12700"/>
                </a:moveTo>
                <a:lnTo>
                  <a:pt x="8255000" y="12700"/>
                </a:lnTo>
                <a:lnTo>
                  <a:pt x="8255000" y="0"/>
                </a:lnTo>
                <a:lnTo>
                  <a:pt x="0" y="0"/>
                </a:lnTo>
                <a:lnTo>
                  <a:pt x="0" y="12700"/>
                </a:lnTo>
                <a:close/>
              </a:path>
            </a:pathLst>
          </a:custGeom>
          <a:solidFill>
            <a:srgbClr val="0000FF"/>
          </a:solidFill>
        </p:spPr>
        <p:txBody>
          <a:bodyPr wrap="square" lIns="0" tIns="0" rIns="0" bIns="0" rtlCol="0"/>
          <a:lstStyle/>
          <a:p>
            <a:endParaRPr/>
          </a:p>
        </p:txBody>
      </p:sp>
      <p:sp>
        <p:nvSpPr>
          <p:cNvPr id="34" name="object 34"/>
          <p:cNvSpPr/>
          <p:nvPr/>
        </p:nvSpPr>
        <p:spPr>
          <a:xfrm>
            <a:off x="8801100" y="5905500"/>
            <a:ext cx="12700" cy="762000"/>
          </a:xfrm>
          <a:custGeom>
            <a:avLst/>
            <a:gdLst/>
            <a:ahLst/>
            <a:cxnLst/>
            <a:rect l="l" t="t" r="r" b="b"/>
            <a:pathLst>
              <a:path w="12700" h="762000">
                <a:moveTo>
                  <a:pt x="12700" y="0"/>
                </a:moveTo>
                <a:lnTo>
                  <a:pt x="0" y="0"/>
                </a:lnTo>
                <a:lnTo>
                  <a:pt x="0" y="762000"/>
                </a:lnTo>
                <a:lnTo>
                  <a:pt x="12700" y="762000"/>
                </a:lnTo>
                <a:lnTo>
                  <a:pt x="12700" y="0"/>
                </a:lnTo>
                <a:close/>
              </a:path>
            </a:pathLst>
          </a:custGeom>
          <a:solidFill>
            <a:srgbClr val="0000FF"/>
          </a:solidFill>
        </p:spPr>
        <p:txBody>
          <a:bodyPr wrap="square" lIns="0" tIns="0" rIns="0" bIns="0" rtlCol="0"/>
          <a:lstStyle/>
          <a:p>
            <a:endParaRPr/>
          </a:p>
        </p:txBody>
      </p:sp>
      <p:sp>
        <p:nvSpPr>
          <p:cNvPr id="35" name="object 35"/>
          <p:cNvSpPr txBox="1"/>
          <p:nvPr/>
        </p:nvSpPr>
        <p:spPr>
          <a:xfrm>
            <a:off x="775614" y="1721307"/>
            <a:ext cx="2205990" cy="623570"/>
          </a:xfrm>
          <a:prstGeom prst="rect">
            <a:avLst/>
          </a:prstGeom>
        </p:spPr>
        <p:txBody>
          <a:bodyPr vert="horz" wrap="square" lIns="0" tIns="13335" rIns="0" bIns="0" rtlCol="0">
            <a:spAutoFit/>
          </a:bodyPr>
          <a:lstStyle/>
          <a:p>
            <a:pPr marL="25400">
              <a:lnSpc>
                <a:spcPts val="2350"/>
              </a:lnSpc>
              <a:spcBef>
                <a:spcPts val="105"/>
              </a:spcBef>
              <a:tabLst>
                <a:tab pos="713105" algn="l"/>
              </a:tabLst>
            </a:pPr>
            <a:r>
              <a:rPr sz="2700" b="1" spc="-15" baseline="-37037" dirty="0">
                <a:latin typeface="Calibri"/>
                <a:cs typeface="Calibri"/>
              </a:rPr>
              <a:t>ROI</a:t>
            </a:r>
            <a:r>
              <a:rPr sz="2700" b="1" spc="52" baseline="-37037" dirty="0">
                <a:latin typeface="Calibri"/>
                <a:cs typeface="Calibri"/>
              </a:rPr>
              <a:t> </a:t>
            </a:r>
            <a:r>
              <a:rPr sz="3000" baseline="-33333" dirty="0">
                <a:latin typeface="Calibri"/>
                <a:cs typeface="Calibri"/>
              </a:rPr>
              <a:t>=	</a:t>
            </a:r>
            <a:r>
              <a:rPr sz="2000" u="heavy" dirty="0">
                <a:uFill>
                  <a:solidFill>
                    <a:srgbClr val="000000"/>
                  </a:solidFill>
                </a:uFill>
                <a:latin typeface="Calibri"/>
                <a:cs typeface="Calibri"/>
              </a:rPr>
              <a:t> </a:t>
            </a:r>
            <a:r>
              <a:rPr sz="2000" u="heavy" spc="-5" dirty="0">
                <a:uFill>
                  <a:solidFill>
                    <a:srgbClr val="000000"/>
                  </a:solidFill>
                </a:uFill>
                <a:latin typeface="Calibri"/>
                <a:cs typeface="Calibri"/>
              </a:rPr>
              <a:t>EBIT(1-tax)</a:t>
            </a:r>
            <a:r>
              <a:rPr sz="2000" u="heavy" spc="90" dirty="0">
                <a:uFill>
                  <a:solidFill>
                    <a:srgbClr val="000000"/>
                  </a:solidFill>
                </a:uFill>
                <a:latin typeface="Calibri"/>
                <a:cs typeface="Calibri"/>
              </a:rPr>
              <a:t> </a:t>
            </a:r>
            <a:endParaRPr sz="2000">
              <a:latin typeface="Calibri"/>
              <a:cs typeface="Calibri"/>
            </a:endParaRPr>
          </a:p>
          <a:p>
            <a:pPr marL="678180">
              <a:lnSpc>
                <a:spcPts val="2350"/>
              </a:lnSpc>
            </a:pPr>
            <a:r>
              <a:rPr sz="2000" dirty="0">
                <a:latin typeface="Calibri"/>
                <a:cs typeface="Calibri"/>
              </a:rPr>
              <a:t>Book </a:t>
            </a:r>
            <a:r>
              <a:rPr sz="2000" spc="-5" dirty="0">
                <a:latin typeface="Calibri"/>
                <a:cs typeface="Calibri"/>
              </a:rPr>
              <a:t>value</a:t>
            </a:r>
            <a:r>
              <a:rPr sz="2000" spc="-85" dirty="0">
                <a:latin typeface="Calibri"/>
                <a:cs typeface="Calibri"/>
              </a:rPr>
              <a:t> </a:t>
            </a:r>
            <a:r>
              <a:rPr sz="2000" dirty="0">
                <a:latin typeface="Calibri"/>
                <a:cs typeface="Calibri"/>
              </a:rPr>
              <a:t>(A)</a:t>
            </a:r>
            <a:endParaRPr sz="2000">
              <a:latin typeface="Calibri"/>
              <a:cs typeface="Calibri"/>
            </a:endParaRPr>
          </a:p>
        </p:txBody>
      </p:sp>
      <p:sp>
        <p:nvSpPr>
          <p:cNvPr id="36" name="object 36"/>
          <p:cNvSpPr/>
          <p:nvPr/>
        </p:nvSpPr>
        <p:spPr>
          <a:xfrm>
            <a:off x="596645" y="1629917"/>
            <a:ext cx="5890260" cy="838200"/>
          </a:xfrm>
          <a:custGeom>
            <a:avLst/>
            <a:gdLst/>
            <a:ahLst/>
            <a:cxnLst/>
            <a:rect l="l" t="t" r="r" b="b"/>
            <a:pathLst>
              <a:path w="5890260" h="838200">
                <a:moveTo>
                  <a:pt x="0" y="838200"/>
                </a:moveTo>
                <a:lnTo>
                  <a:pt x="5890260" y="838200"/>
                </a:lnTo>
                <a:lnTo>
                  <a:pt x="5890260" y="0"/>
                </a:lnTo>
                <a:lnTo>
                  <a:pt x="0" y="0"/>
                </a:lnTo>
                <a:lnTo>
                  <a:pt x="0" y="838200"/>
                </a:lnTo>
                <a:close/>
              </a:path>
            </a:pathLst>
          </a:custGeom>
          <a:ln w="28956">
            <a:solidFill>
              <a:srgbClr val="FF0000"/>
            </a:solidFill>
          </a:ln>
        </p:spPr>
        <p:txBody>
          <a:bodyPr wrap="square" lIns="0" tIns="0" rIns="0" bIns="0" rtlCol="0"/>
          <a:lstStyle/>
          <a:p>
            <a:endParaRPr/>
          </a:p>
        </p:txBody>
      </p:sp>
      <p:sp>
        <p:nvSpPr>
          <p:cNvPr id="37" name="object 37"/>
          <p:cNvSpPr txBox="1"/>
          <p:nvPr/>
        </p:nvSpPr>
        <p:spPr>
          <a:xfrm>
            <a:off x="442722" y="3629405"/>
            <a:ext cx="4777740" cy="838200"/>
          </a:xfrm>
          <a:prstGeom prst="rect">
            <a:avLst/>
          </a:prstGeom>
          <a:ln w="28955">
            <a:solidFill>
              <a:srgbClr val="FF0000"/>
            </a:solidFill>
          </a:ln>
        </p:spPr>
        <p:txBody>
          <a:bodyPr vert="horz" wrap="square" lIns="0" tIns="3175" rIns="0" bIns="0" rtlCol="0">
            <a:spAutoFit/>
          </a:bodyPr>
          <a:lstStyle/>
          <a:p>
            <a:pPr>
              <a:lnSpc>
                <a:spcPct val="100000"/>
              </a:lnSpc>
              <a:spcBef>
                <a:spcPts val="25"/>
              </a:spcBef>
            </a:pPr>
            <a:endParaRPr sz="1750">
              <a:latin typeface="Times New Roman"/>
              <a:cs typeface="Times New Roman"/>
            </a:endParaRPr>
          </a:p>
          <a:p>
            <a:pPr marL="329565">
              <a:lnSpc>
                <a:spcPct val="100000"/>
              </a:lnSpc>
            </a:pPr>
            <a:r>
              <a:rPr sz="1800" b="1" spc="-35" dirty="0">
                <a:solidFill>
                  <a:srgbClr val="C0504D"/>
                </a:solidFill>
                <a:latin typeface="Calibri"/>
                <a:cs typeface="Calibri"/>
              </a:rPr>
              <a:t>EVA </a:t>
            </a:r>
            <a:r>
              <a:rPr sz="1800" dirty="0">
                <a:solidFill>
                  <a:srgbClr val="C0504D"/>
                </a:solidFill>
                <a:latin typeface="Calibri"/>
                <a:cs typeface="Calibri"/>
              </a:rPr>
              <a:t>= </a:t>
            </a:r>
            <a:r>
              <a:rPr sz="1800" spc="-10" dirty="0">
                <a:solidFill>
                  <a:srgbClr val="C0504D"/>
                </a:solidFill>
                <a:latin typeface="Calibri"/>
                <a:cs typeface="Calibri"/>
              </a:rPr>
              <a:t>EBIT(1-tax) </a:t>
            </a:r>
            <a:r>
              <a:rPr sz="1800" dirty="0">
                <a:solidFill>
                  <a:srgbClr val="C0504D"/>
                </a:solidFill>
                <a:latin typeface="Calibri"/>
                <a:cs typeface="Calibri"/>
              </a:rPr>
              <a:t>–</a:t>
            </a:r>
            <a:r>
              <a:rPr sz="1800" spc="35" dirty="0">
                <a:solidFill>
                  <a:srgbClr val="C0504D"/>
                </a:solidFill>
                <a:latin typeface="Calibri"/>
                <a:cs typeface="Calibri"/>
              </a:rPr>
              <a:t> </a:t>
            </a:r>
            <a:r>
              <a:rPr sz="1800" dirty="0">
                <a:solidFill>
                  <a:srgbClr val="C0504D"/>
                </a:solidFill>
                <a:latin typeface="Calibri"/>
                <a:cs typeface="Calibri"/>
              </a:rPr>
              <a:t>A×r</a:t>
            </a:r>
            <a:endParaRPr sz="1800">
              <a:latin typeface="Calibri"/>
              <a:cs typeface="Calibri"/>
            </a:endParaRPr>
          </a:p>
        </p:txBody>
      </p:sp>
      <p:sp>
        <p:nvSpPr>
          <p:cNvPr id="38" name="object 38"/>
          <p:cNvSpPr txBox="1"/>
          <p:nvPr/>
        </p:nvSpPr>
        <p:spPr>
          <a:xfrm>
            <a:off x="4414265" y="3664966"/>
            <a:ext cx="4161154" cy="946785"/>
          </a:xfrm>
          <a:prstGeom prst="rect">
            <a:avLst/>
          </a:prstGeom>
        </p:spPr>
        <p:txBody>
          <a:bodyPr vert="horz" wrap="square" lIns="0" tIns="12700" rIns="0" bIns="0" rtlCol="0">
            <a:spAutoFit/>
          </a:bodyPr>
          <a:lstStyle/>
          <a:p>
            <a:pPr marL="929005">
              <a:lnSpc>
                <a:spcPct val="100000"/>
              </a:lnSpc>
              <a:spcBef>
                <a:spcPts val="100"/>
              </a:spcBef>
            </a:pPr>
            <a:r>
              <a:rPr sz="1800" spc="-35" dirty="0">
                <a:latin typeface="Calibri"/>
                <a:cs typeface="Calibri"/>
              </a:rPr>
              <a:t>Year </a:t>
            </a:r>
            <a:r>
              <a:rPr sz="1800" dirty="0">
                <a:latin typeface="Calibri"/>
                <a:cs typeface="Calibri"/>
              </a:rPr>
              <a:t>1</a:t>
            </a:r>
            <a:r>
              <a:rPr sz="1800" spc="35" dirty="0">
                <a:latin typeface="Calibri"/>
                <a:cs typeface="Calibri"/>
              </a:rPr>
              <a:t> </a:t>
            </a:r>
            <a:r>
              <a:rPr sz="1800" spc="-5" dirty="0">
                <a:latin typeface="Calibri"/>
                <a:cs typeface="Calibri"/>
              </a:rPr>
              <a:t>(20-10)(1-0)-150*0.10=-5</a:t>
            </a:r>
            <a:endParaRPr sz="1800">
              <a:latin typeface="Calibri"/>
              <a:cs typeface="Calibri"/>
            </a:endParaRPr>
          </a:p>
          <a:p>
            <a:pPr>
              <a:lnSpc>
                <a:spcPct val="100000"/>
              </a:lnSpc>
            </a:pPr>
            <a:endParaRPr sz="2400">
              <a:latin typeface="Calibri"/>
              <a:cs typeface="Calibri"/>
            </a:endParaRPr>
          </a:p>
          <a:p>
            <a:pPr marL="12700">
              <a:lnSpc>
                <a:spcPct val="100000"/>
              </a:lnSpc>
              <a:tabLst>
                <a:tab pos="495300" algn="l"/>
                <a:tab pos="978535" algn="l"/>
                <a:tab pos="1459865" algn="l"/>
                <a:tab pos="2048510" algn="l"/>
                <a:tab pos="2530475" algn="l"/>
                <a:tab pos="3066415" algn="l"/>
                <a:tab pos="3548379" algn="l"/>
                <a:tab pos="4031615" algn="l"/>
              </a:tabLst>
            </a:pPr>
            <a:r>
              <a:rPr sz="1800" dirty="0">
                <a:solidFill>
                  <a:srgbClr val="C0504D"/>
                </a:solidFill>
                <a:latin typeface="Calibri"/>
                <a:cs typeface="Calibri"/>
              </a:rPr>
              <a:t>1	2	3	4	5	6	7	8	9</a:t>
            </a:r>
            <a:endParaRPr sz="18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20040"/>
            <a:ext cx="7239000" cy="750847"/>
          </a:xfrm>
          <a:prstGeom prst="rect">
            <a:avLst/>
          </a:prstGeom>
        </p:spPr>
        <p:txBody>
          <a:bodyPr vert="horz" wrap="square" lIns="0" tIns="12065" rIns="0" bIns="0" rtlCol="0">
            <a:spAutoFit/>
          </a:bodyPr>
          <a:lstStyle/>
          <a:p>
            <a:pPr marL="1863089" marR="5080" indent="-1851025">
              <a:lnSpc>
                <a:spcPct val="100000"/>
              </a:lnSpc>
              <a:spcBef>
                <a:spcPts val="95"/>
              </a:spcBef>
            </a:pPr>
            <a:r>
              <a:rPr sz="2400" spc="-5" smtClean="0"/>
              <a:t>The </a:t>
            </a:r>
            <a:r>
              <a:rPr sz="2400" spc="-10" smtClean="0"/>
              <a:t>conflict between </a:t>
            </a:r>
            <a:r>
              <a:rPr sz="2400" spc="-5" smtClean="0"/>
              <a:t>economic</a:t>
            </a:r>
            <a:r>
              <a:rPr sz="2400" spc="-90" smtClean="0"/>
              <a:t> </a:t>
            </a:r>
            <a:r>
              <a:rPr sz="2400" spc="-5" smtClean="0"/>
              <a:t>and  </a:t>
            </a:r>
            <a:r>
              <a:rPr sz="2400" spc="-10" smtClean="0"/>
              <a:t>accounting </a:t>
            </a:r>
            <a:r>
              <a:rPr sz="2400" spc="-15" smtClean="0"/>
              <a:t>profit</a:t>
            </a:r>
            <a:endParaRPr sz="2400" spc="-15" dirty="0"/>
          </a:p>
        </p:txBody>
      </p:sp>
      <p:sp>
        <p:nvSpPr>
          <p:cNvPr id="3" name="object 3"/>
          <p:cNvSpPr txBox="1"/>
          <p:nvPr/>
        </p:nvSpPr>
        <p:spPr>
          <a:xfrm>
            <a:off x="459741" y="1176909"/>
            <a:ext cx="7769860" cy="856645"/>
          </a:xfrm>
          <a:prstGeom prst="rect">
            <a:avLst/>
          </a:prstGeom>
        </p:spPr>
        <p:txBody>
          <a:bodyPr vert="horz" wrap="square" lIns="0" tIns="12700" rIns="0" bIns="0" rtlCol="0">
            <a:spAutoFit/>
          </a:bodyPr>
          <a:lstStyle/>
          <a:p>
            <a:pPr marL="12700" marR="5080">
              <a:lnSpc>
                <a:spcPct val="100000"/>
              </a:lnSpc>
              <a:spcBef>
                <a:spcPts val="100"/>
              </a:spcBef>
            </a:pPr>
            <a:endParaRPr lang="en-US" sz="1800" spc="-10" dirty="0" smtClean="0">
              <a:latin typeface="Calibri"/>
              <a:cs typeface="Calibri"/>
            </a:endParaRPr>
          </a:p>
          <a:p>
            <a:pPr marL="12700" marR="5080">
              <a:lnSpc>
                <a:spcPct val="100000"/>
              </a:lnSpc>
              <a:spcBef>
                <a:spcPts val="100"/>
              </a:spcBef>
            </a:pPr>
            <a:r>
              <a:rPr sz="1800" spc="-10" smtClean="0">
                <a:latin typeface="Calibri"/>
                <a:cs typeface="Calibri"/>
              </a:rPr>
              <a:t>How profitable </a:t>
            </a:r>
            <a:r>
              <a:rPr sz="1800" spc="-5" smtClean="0">
                <a:latin typeface="Calibri"/>
                <a:cs typeface="Calibri"/>
              </a:rPr>
              <a:t>is </a:t>
            </a:r>
            <a:r>
              <a:rPr sz="1800" smtClean="0">
                <a:latin typeface="Calibri"/>
                <a:cs typeface="Calibri"/>
              </a:rPr>
              <a:t>the </a:t>
            </a:r>
            <a:r>
              <a:rPr sz="1800" spc="-5" smtClean="0">
                <a:latin typeface="Calibri"/>
                <a:cs typeface="Calibri"/>
              </a:rPr>
              <a:t>new </a:t>
            </a:r>
            <a:r>
              <a:rPr sz="1800" spc="-10" smtClean="0">
                <a:latin typeface="Calibri"/>
                <a:cs typeface="Calibri"/>
              </a:rPr>
              <a:t>power plant from </a:t>
            </a:r>
            <a:r>
              <a:rPr sz="1800" smtClean="0">
                <a:latin typeface="Calibri"/>
                <a:cs typeface="Calibri"/>
              </a:rPr>
              <a:t>an </a:t>
            </a:r>
            <a:r>
              <a:rPr sz="1800" spc="-10" smtClean="0">
                <a:latin typeface="Calibri"/>
                <a:cs typeface="Calibri"/>
              </a:rPr>
              <a:t>accounting perspective </a:t>
            </a:r>
            <a:r>
              <a:rPr sz="1800" spc="-5" smtClean="0">
                <a:latin typeface="Calibri"/>
                <a:cs typeface="Calibri"/>
              </a:rPr>
              <a:t>if </a:t>
            </a:r>
            <a:r>
              <a:rPr sz="1800" smtClean="0">
                <a:latin typeface="Calibri"/>
                <a:cs typeface="Calibri"/>
              </a:rPr>
              <a:t>the </a:t>
            </a:r>
            <a:r>
              <a:rPr sz="1800" spc="-10" smtClean="0">
                <a:latin typeface="Calibri"/>
                <a:cs typeface="Calibri"/>
              </a:rPr>
              <a:t>inflation </a:t>
            </a:r>
            <a:r>
              <a:rPr sz="1800" spc="-5" smtClean="0">
                <a:latin typeface="Calibri"/>
                <a:cs typeface="Calibri"/>
              </a:rPr>
              <a:t>is  </a:t>
            </a:r>
            <a:r>
              <a:rPr sz="1800" smtClean="0">
                <a:latin typeface="Calibri"/>
                <a:cs typeface="Calibri"/>
              </a:rPr>
              <a:t>3% </a:t>
            </a:r>
            <a:r>
              <a:rPr sz="1800" spc="-5" smtClean="0">
                <a:latin typeface="Calibri"/>
                <a:cs typeface="Calibri"/>
              </a:rPr>
              <a:t>annually? (linear</a:t>
            </a:r>
            <a:r>
              <a:rPr sz="1800" spc="40" smtClean="0">
                <a:latin typeface="Calibri"/>
                <a:cs typeface="Calibri"/>
              </a:rPr>
              <a:t> </a:t>
            </a:r>
            <a:r>
              <a:rPr sz="1800" spc="-10" smtClean="0">
                <a:latin typeface="Calibri"/>
                <a:cs typeface="Calibri"/>
              </a:rPr>
              <a:t>depreciation)</a:t>
            </a:r>
            <a:endParaRPr sz="1800">
              <a:latin typeface="Calibri"/>
              <a:cs typeface="Calibri"/>
            </a:endParaRPr>
          </a:p>
        </p:txBody>
      </p:sp>
      <p:sp>
        <p:nvSpPr>
          <p:cNvPr id="4" name="object 4"/>
          <p:cNvSpPr/>
          <p:nvPr/>
        </p:nvSpPr>
        <p:spPr>
          <a:xfrm>
            <a:off x="1258824" y="2251582"/>
            <a:ext cx="6939280" cy="15240"/>
          </a:xfrm>
          <a:custGeom>
            <a:avLst/>
            <a:gdLst/>
            <a:ahLst/>
            <a:cxnLst/>
            <a:rect l="l" t="t" r="r" b="b"/>
            <a:pathLst>
              <a:path w="6939280" h="15239">
                <a:moveTo>
                  <a:pt x="6938772" y="0"/>
                </a:moveTo>
                <a:lnTo>
                  <a:pt x="0" y="0"/>
                </a:lnTo>
                <a:lnTo>
                  <a:pt x="0" y="15239"/>
                </a:lnTo>
                <a:lnTo>
                  <a:pt x="6938772" y="15239"/>
                </a:lnTo>
                <a:lnTo>
                  <a:pt x="6938772" y="0"/>
                </a:lnTo>
                <a:close/>
              </a:path>
            </a:pathLst>
          </a:custGeom>
          <a:solidFill>
            <a:srgbClr val="000000"/>
          </a:solidFill>
        </p:spPr>
        <p:txBody>
          <a:bodyPr wrap="square" lIns="0" tIns="0" rIns="0" bIns="0" rtlCol="0"/>
          <a:lstStyle/>
          <a:p>
            <a:endParaRPr/>
          </a:p>
        </p:txBody>
      </p:sp>
      <p:sp>
        <p:nvSpPr>
          <p:cNvPr id="5" name="object 5"/>
          <p:cNvSpPr txBox="1"/>
          <p:nvPr/>
        </p:nvSpPr>
        <p:spPr>
          <a:xfrm>
            <a:off x="459740" y="1985009"/>
            <a:ext cx="7752080" cy="574040"/>
          </a:xfrm>
          <a:prstGeom prst="rect">
            <a:avLst/>
          </a:prstGeom>
        </p:spPr>
        <p:txBody>
          <a:bodyPr vert="horz" wrap="square" lIns="0" tIns="12700" rIns="0" bIns="0" rtlCol="0">
            <a:spAutoFit/>
          </a:bodyPr>
          <a:lstStyle/>
          <a:p>
            <a:pPr marL="798830">
              <a:lnSpc>
                <a:spcPct val="100000"/>
              </a:lnSpc>
              <a:spcBef>
                <a:spcPts val="100"/>
              </a:spcBef>
              <a:tabLst>
                <a:tab pos="1280795" algn="l"/>
                <a:tab pos="1711960" algn="l"/>
                <a:tab pos="2141855" algn="l"/>
                <a:tab pos="2571750" algn="l"/>
                <a:tab pos="3054350" algn="l"/>
                <a:tab pos="3483610" algn="l"/>
                <a:tab pos="4019550" algn="l"/>
                <a:tab pos="4502785" algn="l"/>
                <a:tab pos="4932680" algn="l"/>
                <a:tab pos="5477510" algn="l"/>
                <a:tab pos="5972175" algn="l"/>
                <a:tab pos="6465570" algn="l"/>
                <a:tab pos="7013575" algn="l"/>
                <a:tab pos="7506970" algn="l"/>
              </a:tabLst>
            </a:pPr>
            <a:r>
              <a:rPr sz="1800" b="1" dirty="0">
                <a:latin typeface="Calibri"/>
                <a:cs typeface="Calibri"/>
              </a:rPr>
              <a:t>1	2	3	4	5	6	7	8	9	10	11	12	13	14	</a:t>
            </a:r>
            <a:r>
              <a:rPr sz="1800" b="1" spc="-5" dirty="0">
                <a:latin typeface="Calibri"/>
                <a:cs typeface="Calibri"/>
              </a:rPr>
              <a:t>15</a:t>
            </a:r>
            <a:endParaRPr sz="1800">
              <a:latin typeface="Calibri"/>
              <a:cs typeface="Calibri"/>
            </a:endParaRPr>
          </a:p>
          <a:p>
            <a:pPr marL="12700">
              <a:lnSpc>
                <a:spcPct val="100000"/>
              </a:lnSpc>
            </a:pPr>
            <a:r>
              <a:rPr sz="1800" spc="-10" dirty="0">
                <a:latin typeface="Calibri"/>
                <a:cs typeface="Calibri"/>
              </a:rPr>
              <a:t>ROI </a:t>
            </a:r>
            <a:r>
              <a:rPr sz="1800" spc="-5" dirty="0">
                <a:latin typeface="Calibri"/>
                <a:cs typeface="Calibri"/>
              </a:rPr>
              <a:t>(%) 6,9</a:t>
            </a:r>
            <a:r>
              <a:rPr sz="1800" spc="50" dirty="0">
                <a:latin typeface="Calibri"/>
                <a:cs typeface="Calibri"/>
              </a:rPr>
              <a:t> </a:t>
            </a:r>
            <a:r>
              <a:rPr sz="1800" spc="-5" dirty="0">
                <a:latin typeface="Calibri"/>
                <a:cs typeface="Calibri"/>
              </a:rPr>
              <a:t>7,8</a:t>
            </a:r>
            <a:endParaRPr sz="1800">
              <a:latin typeface="Calibri"/>
              <a:cs typeface="Calibri"/>
            </a:endParaRPr>
          </a:p>
        </p:txBody>
      </p:sp>
      <p:sp>
        <p:nvSpPr>
          <p:cNvPr id="6" name="object 6"/>
          <p:cNvSpPr txBox="1"/>
          <p:nvPr/>
        </p:nvSpPr>
        <p:spPr>
          <a:xfrm>
            <a:off x="2087075" y="2259329"/>
            <a:ext cx="63849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8,8 </a:t>
            </a:r>
            <a:r>
              <a:rPr sz="1800" spc="-5" dirty="0">
                <a:latin typeface="Calibri"/>
                <a:cs typeface="Calibri"/>
              </a:rPr>
              <a:t>10,2 11,6 13,5 15,8 18,8 22,4 27,5 34,6 45,3 63,0 99,0</a:t>
            </a:r>
            <a:r>
              <a:rPr sz="1800" spc="265" dirty="0">
                <a:latin typeface="Calibri"/>
                <a:cs typeface="Calibri"/>
              </a:rPr>
              <a:t> </a:t>
            </a:r>
            <a:r>
              <a:rPr sz="1800" spc="-5" dirty="0">
                <a:latin typeface="Calibri"/>
                <a:cs typeface="Calibri"/>
              </a:rPr>
              <a:t>207,0</a:t>
            </a:r>
            <a:endParaRPr sz="1800">
              <a:latin typeface="Calibri"/>
              <a:cs typeface="Calibri"/>
            </a:endParaRPr>
          </a:p>
        </p:txBody>
      </p:sp>
      <p:sp>
        <p:nvSpPr>
          <p:cNvPr id="7" name="object 7"/>
          <p:cNvSpPr txBox="1"/>
          <p:nvPr/>
        </p:nvSpPr>
        <p:spPr>
          <a:xfrm>
            <a:off x="459740" y="2588514"/>
            <a:ext cx="7881620" cy="299720"/>
          </a:xfrm>
          <a:prstGeom prst="rect">
            <a:avLst/>
          </a:prstGeom>
        </p:spPr>
        <p:txBody>
          <a:bodyPr vert="horz" wrap="square" lIns="0" tIns="12700" rIns="0" bIns="0" rtlCol="0">
            <a:spAutoFit/>
          </a:bodyPr>
          <a:lstStyle/>
          <a:p>
            <a:pPr marL="12700">
              <a:lnSpc>
                <a:spcPct val="100000"/>
              </a:lnSpc>
              <a:spcBef>
                <a:spcPts val="100"/>
              </a:spcBef>
              <a:tabLst>
                <a:tab pos="688975" algn="l"/>
                <a:tab pos="3933190" algn="l"/>
                <a:tab pos="4484370" algn="l"/>
                <a:tab pos="4982210" algn="l"/>
                <a:tab pos="6955790" algn="l"/>
              </a:tabLst>
            </a:pPr>
            <a:r>
              <a:rPr sz="1800" spc="-35" dirty="0">
                <a:solidFill>
                  <a:srgbClr val="C0504D"/>
                </a:solidFill>
                <a:latin typeface="Calibri"/>
                <a:cs typeface="Calibri"/>
              </a:rPr>
              <a:t>EVA	</a:t>
            </a:r>
            <a:r>
              <a:rPr sz="1800" spc="-5" dirty="0">
                <a:solidFill>
                  <a:srgbClr val="C0504D"/>
                </a:solidFill>
                <a:latin typeface="Calibri"/>
                <a:cs typeface="Calibri"/>
              </a:rPr>
              <a:t>-9,7 -7,7  -5,8  -3,8  -1,8</a:t>
            </a:r>
            <a:r>
              <a:rPr sz="1800" spc="275" dirty="0">
                <a:solidFill>
                  <a:srgbClr val="C0504D"/>
                </a:solidFill>
                <a:latin typeface="Calibri"/>
                <a:cs typeface="Calibri"/>
              </a:rPr>
              <a:t> </a:t>
            </a:r>
            <a:r>
              <a:rPr sz="1800" spc="-5" dirty="0">
                <a:solidFill>
                  <a:srgbClr val="C0504D"/>
                </a:solidFill>
                <a:latin typeface="Calibri"/>
                <a:cs typeface="Calibri"/>
              </a:rPr>
              <a:t>+0,2</a:t>
            </a:r>
            <a:r>
              <a:rPr sz="1800" spc="5" dirty="0">
                <a:solidFill>
                  <a:srgbClr val="C0504D"/>
                </a:solidFill>
                <a:latin typeface="Calibri"/>
                <a:cs typeface="Calibri"/>
              </a:rPr>
              <a:t> </a:t>
            </a:r>
            <a:r>
              <a:rPr sz="1800" spc="-5" dirty="0">
                <a:solidFill>
                  <a:srgbClr val="C0504D"/>
                </a:solidFill>
                <a:latin typeface="Calibri"/>
                <a:cs typeface="Calibri"/>
              </a:rPr>
              <a:t>+2,2	4,4	6,4	8,5  10,7 </a:t>
            </a:r>
            <a:r>
              <a:rPr sz="1800" spc="50" dirty="0">
                <a:solidFill>
                  <a:srgbClr val="C0504D"/>
                </a:solidFill>
                <a:latin typeface="Calibri"/>
                <a:cs typeface="Calibri"/>
              </a:rPr>
              <a:t> </a:t>
            </a:r>
            <a:r>
              <a:rPr sz="1800" spc="-5" dirty="0">
                <a:solidFill>
                  <a:srgbClr val="C0504D"/>
                </a:solidFill>
                <a:latin typeface="Calibri"/>
                <a:cs typeface="Calibri"/>
              </a:rPr>
              <a:t>12,8 </a:t>
            </a:r>
            <a:r>
              <a:rPr sz="1800" spc="30" dirty="0">
                <a:solidFill>
                  <a:srgbClr val="C0504D"/>
                </a:solidFill>
                <a:latin typeface="Calibri"/>
                <a:cs typeface="Calibri"/>
              </a:rPr>
              <a:t> </a:t>
            </a:r>
            <a:r>
              <a:rPr sz="1800" spc="-5" dirty="0">
                <a:solidFill>
                  <a:srgbClr val="C0504D"/>
                </a:solidFill>
                <a:latin typeface="Calibri"/>
                <a:cs typeface="Calibri"/>
              </a:rPr>
              <a:t>14,9	17,1</a:t>
            </a:r>
            <a:r>
              <a:rPr sz="1800" spc="350" dirty="0">
                <a:solidFill>
                  <a:srgbClr val="C0504D"/>
                </a:solidFill>
                <a:latin typeface="Calibri"/>
                <a:cs typeface="Calibri"/>
              </a:rPr>
              <a:t> </a:t>
            </a:r>
            <a:r>
              <a:rPr sz="1800" spc="-5" dirty="0">
                <a:solidFill>
                  <a:srgbClr val="C0504D"/>
                </a:solidFill>
                <a:latin typeface="Calibri"/>
                <a:cs typeface="Calibri"/>
              </a:rPr>
              <a:t>19,4</a:t>
            </a:r>
            <a:endParaRPr sz="1800">
              <a:latin typeface="Calibri"/>
              <a:cs typeface="Calibri"/>
            </a:endParaRPr>
          </a:p>
        </p:txBody>
      </p:sp>
      <p:sp>
        <p:nvSpPr>
          <p:cNvPr id="8" name="object 8"/>
          <p:cNvSpPr txBox="1"/>
          <p:nvPr/>
        </p:nvSpPr>
        <p:spPr>
          <a:xfrm>
            <a:off x="459740" y="3166363"/>
            <a:ext cx="2903220" cy="635635"/>
          </a:xfrm>
          <a:prstGeom prst="rect">
            <a:avLst/>
          </a:prstGeom>
        </p:spPr>
        <p:txBody>
          <a:bodyPr vert="horz" wrap="square" lIns="0" tIns="13335" rIns="0" bIns="0" rtlCol="0">
            <a:spAutoFit/>
          </a:bodyPr>
          <a:lstStyle/>
          <a:p>
            <a:pPr marL="12700">
              <a:lnSpc>
                <a:spcPct val="100000"/>
              </a:lnSpc>
              <a:spcBef>
                <a:spcPts val="105"/>
              </a:spcBef>
            </a:pPr>
            <a:r>
              <a:rPr sz="1600" spc="-5" dirty="0">
                <a:latin typeface="Calibri"/>
                <a:cs typeface="Calibri"/>
              </a:rPr>
              <a:t>BOOK- </a:t>
            </a:r>
            <a:r>
              <a:rPr sz="2000" b="1" dirty="0">
                <a:latin typeface="Calibri"/>
                <a:cs typeface="Calibri"/>
              </a:rPr>
              <a:t>N </a:t>
            </a:r>
            <a:r>
              <a:rPr sz="1800" dirty="0">
                <a:latin typeface="Calibri"/>
                <a:cs typeface="Calibri"/>
              </a:rPr>
              <a:t>140 130 120 110</a:t>
            </a:r>
            <a:r>
              <a:rPr sz="1800" spc="50" dirty="0">
                <a:latin typeface="Calibri"/>
                <a:cs typeface="Calibri"/>
              </a:rPr>
              <a:t> </a:t>
            </a:r>
            <a:r>
              <a:rPr sz="1800" dirty="0">
                <a:latin typeface="Calibri"/>
                <a:cs typeface="Calibri"/>
              </a:rPr>
              <a:t>100</a:t>
            </a:r>
            <a:endParaRPr sz="1800">
              <a:latin typeface="Calibri"/>
              <a:cs typeface="Calibri"/>
            </a:endParaRPr>
          </a:p>
          <a:p>
            <a:pPr marL="12700">
              <a:lnSpc>
                <a:spcPct val="100000"/>
              </a:lnSpc>
              <a:tabLst>
                <a:tab pos="704215" algn="l"/>
                <a:tab pos="2547620" algn="l"/>
              </a:tabLst>
            </a:pPr>
            <a:r>
              <a:rPr sz="1600" spc="-30" dirty="0">
                <a:latin typeface="Calibri"/>
                <a:cs typeface="Calibri"/>
              </a:rPr>
              <a:t>VALUE	</a:t>
            </a:r>
            <a:r>
              <a:rPr sz="2000" b="1" dirty="0">
                <a:latin typeface="Calibri"/>
                <a:cs typeface="Calibri"/>
              </a:rPr>
              <a:t>R 136	86</a:t>
            </a:r>
            <a:endParaRPr sz="2000">
              <a:latin typeface="Calibri"/>
              <a:cs typeface="Calibri"/>
            </a:endParaRPr>
          </a:p>
        </p:txBody>
      </p:sp>
      <p:sp>
        <p:nvSpPr>
          <p:cNvPr id="9" name="object 9"/>
          <p:cNvSpPr txBox="1"/>
          <p:nvPr/>
        </p:nvSpPr>
        <p:spPr>
          <a:xfrm>
            <a:off x="3495450" y="3192271"/>
            <a:ext cx="4685665" cy="610235"/>
          </a:xfrm>
          <a:prstGeom prst="rect">
            <a:avLst/>
          </a:prstGeom>
        </p:spPr>
        <p:txBody>
          <a:bodyPr vert="horz" wrap="square" lIns="0" tIns="12700" rIns="0" bIns="0" rtlCol="0">
            <a:spAutoFit/>
          </a:bodyPr>
          <a:lstStyle/>
          <a:p>
            <a:pPr marR="5080" algn="r">
              <a:lnSpc>
                <a:spcPct val="100000"/>
              </a:lnSpc>
              <a:spcBef>
                <a:spcPts val="100"/>
              </a:spcBef>
              <a:tabLst>
                <a:tab pos="439420" algn="l"/>
                <a:tab pos="933450" algn="l"/>
                <a:tab pos="1374775" algn="l"/>
                <a:tab pos="1868170" algn="l"/>
                <a:tab pos="2413635" algn="l"/>
                <a:tab pos="2958465" algn="l"/>
                <a:tab pos="3400425" algn="l"/>
                <a:tab pos="3998595" algn="l"/>
                <a:tab pos="4543425" algn="l"/>
              </a:tabLst>
            </a:pPr>
            <a:r>
              <a:rPr sz="1800" dirty="0">
                <a:latin typeface="Calibri"/>
                <a:cs typeface="Calibri"/>
              </a:rPr>
              <a:t>90	80	70	60	50	40	30	20	10	0</a:t>
            </a:r>
            <a:endParaRPr sz="1800">
              <a:latin typeface="Calibri"/>
              <a:cs typeface="Calibri"/>
            </a:endParaRPr>
          </a:p>
          <a:p>
            <a:pPr marR="21590" algn="r">
              <a:lnSpc>
                <a:spcPct val="100000"/>
              </a:lnSpc>
              <a:spcBef>
                <a:spcPts val="40"/>
              </a:spcBef>
              <a:tabLst>
                <a:tab pos="1456055" algn="l"/>
                <a:tab pos="2171065" algn="l"/>
                <a:tab pos="2583815" algn="l"/>
              </a:tabLst>
            </a:pPr>
            <a:r>
              <a:rPr sz="2000" b="1" dirty="0">
                <a:latin typeface="Calibri"/>
                <a:cs typeface="Calibri"/>
              </a:rPr>
              <a:t>37	14	6	0</a:t>
            </a:r>
            <a:endParaRPr sz="2000">
              <a:latin typeface="Calibri"/>
              <a:cs typeface="Calibri"/>
            </a:endParaRPr>
          </a:p>
        </p:txBody>
      </p:sp>
      <p:sp>
        <p:nvSpPr>
          <p:cNvPr id="10" name="object 10"/>
          <p:cNvSpPr txBox="1"/>
          <p:nvPr/>
        </p:nvSpPr>
        <p:spPr>
          <a:xfrm>
            <a:off x="631240" y="5158232"/>
            <a:ext cx="585470" cy="299720"/>
          </a:xfrm>
          <a:prstGeom prst="rect">
            <a:avLst/>
          </a:prstGeom>
        </p:spPr>
        <p:txBody>
          <a:bodyPr vert="horz" wrap="square" lIns="0" tIns="12700" rIns="0" bIns="0" rtlCol="0">
            <a:spAutoFit/>
          </a:bodyPr>
          <a:lstStyle/>
          <a:p>
            <a:pPr>
              <a:lnSpc>
                <a:spcPct val="100000"/>
              </a:lnSpc>
              <a:spcBef>
                <a:spcPts val="100"/>
              </a:spcBef>
            </a:pPr>
            <a:r>
              <a:rPr sz="1800" b="1" spc="-5" dirty="0">
                <a:latin typeface="Calibri"/>
                <a:cs typeface="Calibri"/>
              </a:rPr>
              <a:t>NPV</a:t>
            </a:r>
            <a:r>
              <a:rPr sz="1800" b="1" spc="-75" dirty="0">
                <a:latin typeface="Calibri"/>
                <a:cs typeface="Calibri"/>
              </a:rPr>
              <a:t> </a:t>
            </a:r>
            <a:r>
              <a:rPr sz="1800" dirty="0">
                <a:latin typeface="Calibri"/>
                <a:cs typeface="Calibri"/>
              </a:rPr>
              <a:t>=</a:t>
            </a:r>
            <a:endParaRPr sz="1800">
              <a:latin typeface="Calibri"/>
              <a:cs typeface="Calibri"/>
            </a:endParaRPr>
          </a:p>
        </p:txBody>
      </p:sp>
      <p:sp>
        <p:nvSpPr>
          <p:cNvPr id="11" name="object 11"/>
          <p:cNvSpPr txBox="1"/>
          <p:nvPr/>
        </p:nvSpPr>
        <p:spPr>
          <a:xfrm>
            <a:off x="6652006" y="5074411"/>
            <a:ext cx="982344" cy="452120"/>
          </a:xfrm>
          <a:prstGeom prst="rect">
            <a:avLst/>
          </a:prstGeom>
        </p:spPr>
        <p:txBody>
          <a:bodyPr vert="horz" wrap="square" lIns="0" tIns="12065" rIns="0" bIns="0" rtlCol="0">
            <a:spAutoFit/>
          </a:bodyPr>
          <a:lstStyle/>
          <a:p>
            <a:pPr>
              <a:lnSpc>
                <a:spcPct val="100000"/>
              </a:lnSpc>
              <a:spcBef>
                <a:spcPts val="95"/>
              </a:spcBef>
            </a:pPr>
            <a:r>
              <a:rPr sz="2800" i="1" spc="-5" dirty="0">
                <a:latin typeface="Calibri"/>
                <a:cs typeface="Calibri"/>
              </a:rPr>
              <a:t>= </a:t>
            </a:r>
            <a:r>
              <a:rPr sz="2800" b="1" spc="-5" dirty="0">
                <a:latin typeface="Calibri"/>
                <a:cs typeface="Calibri"/>
              </a:rPr>
              <a:t>+</a:t>
            </a:r>
            <a:r>
              <a:rPr sz="2800" b="1" spc="-55" dirty="0">
                <a:latin typeface="Calibri"/>
                <a:cs typeface="Calibri"/>
              </a:rPr>
              <a:t> </a:t>
            </a:r>
            <a:r>
              <a:rPr sz="2800" b="1" spc="-5" dirty="0">
                <a:latin typeface="Calibri"/>
                <a:cs typeface="Calibri"/>
              </a:rPr>
              <a:t>2,1</a:t>
            </a:r>
            <a:endParaRPr sz="2800">
              <a:latin typeface="Calibri"/>
              <a:cs typeface="Calibri"/>
            </a:endParaRPr>
          </a:p>
        </p:txBody>
      </p:sp>
      <p:sp>
        <p:nvSpPr>
          <p:cNvPr id="12" name="object 12"/>
          <p:cNvSpPr txBox="1"/>
          <p:nvPr/>
        </p:nvSpPr>
        <p:spPr>
          <a:xfrm>
            <a:off x="1596771" y="5156708"/>
            <a:ext cx="4630420" cy="330835"/>
          </a:xfrm>
          <a:prstGeom prst="rect">
            <a:avLst/>
          </a:prstGeom>
        </p:spPr>
        <p:txBody>
          <a:bodyPr vert="horz" wrap="square" lIns="0" tIns="12700" rIns="0" bIns="0" rtlCol="0">
            <a:spAutoFit/>
          </a:bodyPr>
          <a:lstStyle/>
          <a:p>
            <a:pPr marL="25400">
              <a:lnSpc>
                <a:spcPct val="100000"/>
              </a:lnSpc>
              <a:spcBef>
                <a:spcPts val="100"/>
              </a:spcBef>
            </a:pPr>
            <a:r>
              <a:rPr sz="2000" dirty="0">
                <a:latin typeface="Calibri"/>
                <a:cs typeface="Calibri"/>
              </a:rPr>
              <a:t>- 9,7(1,133)</a:t>
            </a:r>
            <a:r>
              <a:rPr sz="1950" baseline="25641" dirty="0">
                <a:latin typeface="Calibri"/>
                <a:cs typeface="Calibri"/>
              </a:rPr>
              <a:t>-1 </a:t>
            </a:r>
            <a:r>
              <a:rPr sz="2000" dirty="0">
                <a:latin typeface="Calibri"/>
                <a:cs typeface="Calibri"/>
              </a:rPr>
              <a:t>- 7,7(1,133)</a:t>
            </a:r>
            <a:r>
              <a:rPr sz="1950" baseline="25641" dirty="0">
                <a:latin typeface="Calibri"/>
                <a:cs typeface="Calibri"/>
              </a:rPr>
              <a:t>-2 </a:t>
            </a:r>
            <a:r>
              <a:rPr sz="2000" spc="-5" dirty="0">
                <a:latin typeface="Calibri"/>
                <a:cs typeface="Calibri"/>
              </a:rPr>
              <a:t>.… </a:t>
            </a:r>
            <a:r>
              <a:rPr sz="2000" dirty="0">
                <a:latin typeface="Calibri"/>
                <a:cs typeface="Calibri"/>
              </a:rPr>
              <a:t>+ 19,4</a:t>
            </a:r>
            <a:r>
              <a:rPr sz="2000" spc="-225" dirty="0">
                <a:latin typeface="Calibri"/>
                <a:cs typeface="Calibri"/>
              </a:rPr>
              <a:t> </a:t>
            </a:r>
            <a:r>
              <a:rPr sz="2000" spc="5" dirty="0">
                <a:latin typeface="Calibri"/>
                <a:cs typeface="Calibri"/>
              </a:rPr>
              <a:t>(1,10)</a:t>
            </a:r>
            <a:r>
              <a:rPr sz="1950" spc="7" baseline="25641" dirty="0">
                <a:latin typeface="Calibri"/>
                <a:cs typeface="Calibri"/>
              </a:rPr>
              <a:t>-15</a:t>
            </a:r>
            <a:endParaRPr sz="1950" baseline="25641">
              <a:latin typeface="Calibri"/>
              <a:cs typeface="Calibri"/>
            </a:endParaRPr>
          </a:p>
        </p:txBody>
      </p:sp>
      <p:sp>
        <p:nvSpPr>
          <p:cNvPr id="13" name="object 13"/>
          <p:cNvSpPr/>
          <p:nvPr/>
        </p:nvSpPr>
        <p:spPr>
          <a:xfrm>
            <a:off x="348995" y="5773420"/>
            <a:ext cx="8382000" cy="12700"/>
          </a:xfrm>
          <a:custGeom>
            <a:avLst/>
            <a:gdLst/>
            <a:ahLst/>
            <a:cxnLst/>
            <a:rect l="l" t="t" r="r" b="b"/>
            <a:pathLst>
              <a:path w="8382000" h="12700">
                <a:moveTo>
                  <a:pt x="0" y="12699"/>
                </a:moveTo>
                <a:lnTo>
                  <a:pt x="8382000" y="12699"/>
                </a:lnTo>
                <a:lnTo>
                  <a:pt x="8382000" y="0"/>
                </a:lnTo>
                <a:lnTo>
                  <a:pt x="0" y="0"/>
                </a:lnTo>
                <a:lnTo>
                  <a:pt x="0" y="12699"/>
                </a:lnTo>
                <a:close/>
              </a:path>
            </a:pathLst>
          </a:custGeom>
          <a:solidFill>
            <a:srgbClr val="0000FF"/>
          </a:solidFill>
        </p:spPr>
        <p:txBody>
          <a:bodyPr wrap="square" lIns="0" tIns="0" rIns="0" bIns="0" rtlCol="0"/>
          <a:lstStyle/>
          <a:p>
            <a:endParaRPr/>
          </a:p>
        </p:txBody>
      </p:sp>
      <p:sp>
        <p:nvSpPr>
          <p:cNvPr id="14" name="object 14"/>
          <p:cNvSpPr/>
          <p:nvPr/>
        </p:nvSpPr>
        <p:spPr>
          <a:xfrm>
            <a:off x="348995" y="4884420"/>
            <a:ext cx="12700" cy="889000"/>
          </a:xfrm>
          <a:custGeom>
            <a:avLst/>
            <a:gdLst/>
            <a:ahLst/>
            <a:cxnLst/>
            <a:rect l="l" t="t" r="r" b="b"/>
            <a:pathLst>
              <a:path w="12700" h="889000">
                <a:moveTo>
                  <a:pt x="0" y="888999"/>
                </a:moveTo>
                <a:lnTo>
                  <a:pt x="12700" y="888999"/>
                </a:lnTo>
                <a:lnTo>
                  <a:pt x="12700" y="0"/>
                </a:lnTo>
                <a:lnTo>
                  <a:pt x="0" y="0"/>
                </a:lnTo>
                <a:lnTo>
                  <a:pt x="0" y="888999"/>
                </a:lnTo>
                <a:close/>
              </a:path>
            </a:pathLst>
          </a:custGeom>
          <a:solidFill>
            <a:srgbClr val="0000FF"/>
          </a:solidFill>
        </p:spPr>
        <p:txBody>
          <a:bodyPr wrap="square" lIns="0" tIns="0" rIns="0" bIns="0" rtlCol="0"/>
          <a:lstStyle/>
          <a:p>
            <a:endParaRPr/>
          </a:p>
        </p:txBody>
      </p:sp>
      <p:sp>
        <p:nvSpPr>
          <p:cNvPr id="15" name="object 15"/>
          <p:cNvSpPr/>
          <p:nvPr/>
        </p:nvSpPr>
        <p:spPr>
          <a:xfrm>
            <a:off x="348995" y="4871720"/>
            <a:ext cx="8382000" cy="12700"/>
          </a:xfrm>
          <a:custGeom>
            <a:avLst/>
            <a:gdLst/>
            <a:ahLst/>
            <a:cxnLst/>
            <a:rect l="l" t="t" r="r" b="b"/>
            <a:pathLst>
              <a:path w="8382000" h="12700">
                <a:moveTo>
                  <a:pt x="0" y="12699"/>
                </a:moveTo>
                <a:lnTo>
                  <a:pt x="8382000" y="12699"/>
                </a:lnTo>
                <a:lnTo>
                  <a:pt x="8382000" y="0"/>
                </a:lnTo>
                <a:lnTo>
                  <a:pt x="0" y="0"/>
                </a:lnTo>
                <a:lnTo>
                  <a:pt x="0" y="12699"/>
                </a:lnTo>
                <a:close/>
              </a:path>
            </a:pathLst>
          </a:custGeom>
          <a:solidFill>
            <a:srgbClr val="0000FF"/>
          </a:solidFill>
        </p:spPr>
        <p:txBody>
          <a:bodyPr wrap="square" lIns="0" tIns="0" rIns="0" bIns="0" rtlCol="0"/>
          <a:lstStyle/>
          <a:p>
            <a:endParaRPr/>
          </a:p>
        </p:txBody>
      </p:sp>
      <p:sp>
        <p:nvSpPr>
          <p:cNvPr id="16" name="object 16"/>
          <p:cNvSpPr/>
          <p:nvPr/>
        </p:nvSpPr>
        <p:spPr>
          <a:xfrm>
            <a:off x="8718295" y="4884928"/>
            <a:ext cx="12700" cy="889000"/>
          </a:xfrm>
          <a:custGeom>
            <a:avLst/>
            <a:gdLst/>
            <a:ahLst/>
            <a:cxnLst/>
            <a:rect l="l" t="t" r="r" b="b"/>
            <a:pathLst>
              <a:path w="12700" h="889000">
                <a:moveTo>
                  <a:pt x="12700" y="0"/>
                </a:moveTo>
                <a:lnTo>
                  <a:pt x="0" y="0"/>
                </a:lnTo>
                <a:lnTo>
                  <a:pt x="0" y="889000"/>
                </a:lnTo>
                <a:lnTo>
                  <a:pt x="12700" y="889000"/>
                </a:lnTo>
                <a:lnTo>
                  <a:pt x="12700" y="0"/>
                </a:lnTo>
                <a:close/>
              </a:path>
            </a:pathLst>
          </a:custGeom>
          <a:solidFill>
            <a:srgbClr val="0000FF"/>
          </a:solidFill>
        </p:spPr>
        <p:txBody>
          <a:bodyPr wrap="square" lIns="0" tIns="0" rIns="0" bIns="0" rtlCol="0"/>
          <a:lstStyle/>
          <a:p>
            <a:endParaRPr/>
          </a:p>
        </p:txBody>
      </p:sp>
      <p:sp>
        <p:nvSpPr>
          <p:cNvPr id="17" name="object 17"/>
          <p:cNvSpPr/>
          <p:nvPr/>
        </p:nvSpPr>
        <p:spPr>
          <a:xfrm>
            <a:off x="374395" y="5735320"/>
            <a:ext cx="8331200" cy="25400"/>
          </a:xfrm>
          <a:custGeom>
            <a:avLst/>
            <a:gdLst/>
            <a:ahLst/>
            <a:cxnLst/>
            <a:rect l="l" t="t" r="r" b="b"/>
            <a:pathLst>
              <a:path w="8331200" h="25400">
                <a:moveTo>
                  <a:pt x="0" y="25399"/>
                </a:moveTo>
                <a:lnTo>
                  <a:pt x="8331200" y="25399"/>
                </a:lnTo>
                <a:lnTo>
                  <a:pt x="8331200" y="0"/>
                </a:lnTo>
                <a:lnTo>
                  <a:pt x="0" y="0"/>
                </a:lnTo>
                <a:lnTo>
                  <a:pt x="0" y="25399"/>
                </a:lnTo>
                <a:close/>
              </a:path>
            </a:pathLst>
          </a:custGeom>
          <a:solidFill>
            <a:srgbClr val="0000FF"/>
          </a:solidFill>
        </p:spPr>
        <p:txBody>
          <a:bodyPr wrap="square" lIns="0" tIns="0" rIns="0" bIns="0" rtlCol="0"/>
          <a:lstStyle/>
          <a:p>
            <a:endParaRPr/>
          </a:p>
        </p:txBody>
      </p:sp>
      <p:sp>
        <p:nvSpPr>
          <p:cNvPr id="18" name="object 18"/>
          <p:cNvSpPr/>
          <p:nvPr/>
        </p:nvSpPr>
        <p:spPr>
          <a:xfrm>
            <a:off x="374395" y="4922520"/>
            <a:ext cx="25400" cy="812800"/>
          </a:xfrm>
          <a:custGeom>
            <a:avLst/>
            <a:gdLst/>
            <a:ahLst/>
            <a:cxnLst/>
            <a:rect l="l" t="t" r="r" b="b"/>
            <a:pathLst>
              <a:path w="25400" h="812800">
                <a:moveTo>
                  <a:pt x="0" y="812799"/>
                </a:moveTo>
                <a:lnTo>
                  <a:pt x="25400" y="812799"/>
                </a:lnTo>
                <a:lnTo>
                  <a:pt x="25400" y="0"/>
                </a:lnTo>
                <a:lnTo>
                  <a:pt x="0" y="0"/>
                </a:lnTo>
                <a:lnTo>
                  <a:pt x="0" y="812799"/>
                </a:lnTo>
                <a:close/>
              </a:path>
            </a:pathLst>
          </a:custGeom>
          <a:solidFill>
            <a:srgbClr val="0000FF"/>
          </a:solidFill>
        </p:spPr>
        <p:txBody>
          <a:bodyPr wrap="square" lIns="0" tIns="0" rIns="0" bIns="0" rtlCol="0"/>
          <a:lstStyle/>
          <a:p>
            <a:endParaRPr/>
          </a:p>
        </p:txBody>
      </p:sp>
      <p:sp>
        <p:nvSpPr>
          <p:cNvPr id="19" name="object 19"/>
          <p:cNvSpPr/>
          <p:nvPr/>
        </p:nvSpPr>
        <p:spPr>
          <a:xfrm>
            <a:off x="374395" y="4897120"/>
            <a:ext cx="8331200" cy="25400"/>
          </a:xfrm>
          <a:custGeom>
            <a:avLst/>
            <a:gdLst/>
            <a:ahLst/>
            <a:cxnLst/>
            <a:rect l="l" t="t" r="r" b="b"/>
            <a:pathLst>
              <a:path w="8331200" h="25400">
                <a:moveTo>
                  <a:pt x="0" y="25399"/>
                </a:moveTo>
                <a:lnTo>
                  <a:pt x="8331200" y="25399"/>
                </a:lnTo>
                <a:lnTo>
                  <a:pt x="8331200" y="0"/>
                </a:lnTo>
                <a:lnTo>
                  <a:pt x="0" y="0"/>
                </a:lnTo>
                <a:lnTo>
                  <a:pt x="0" y="25399"/>
                </a:lnTo>
                <a:close/>
              </a:path>
            </a:pathLst>
          </a:custGeom>
          <a:solidFill>
            <a:srgbClr val="0000FF"/>
          </a:solidFill>
        </p:spPr>
        <p:txBody>
          <a:bodyPr wrap="square" lIns="0" tIns="0" rIns="0" bIns="0" rtlCol="0"/>
          <a:lstStyle/>
          <a:p>
            <a:endParaRPr/>
          </a:p>
        </p:txBody>
      </p:sp>
      <p:sp>
        <p:nvSpPr>
          <p:cNvPr id="20" name="object 20"/>
          <p:cNvSpPr/>
          <p:nvPr/>
        </p:nvSpPr>
        <p:spPr>
          <a:xfrm>
            <a:off x="8680195" y="4923028"/>
            <a:ext cx="25400" cy="812800"/>
          </a:xfrm>
          <a:custGeom>
            <a:avLst/>
            <a:gdLst/>
            <a:ahLst/>
            <a:cxnLst/>
            <a:rect l="l" t="t" r="r" b="b"/>
            <a:pathLst>
              <a:path w="25400" h="812800">
                <a:moveTo>
                  <a:pt x="25400" y="0"/>
                </a:moveTo>
                <a:lnTo>
                  <a:pt x="0" y="0"/>
                </a:lnTo>
                <a:lnTo>
                  <a:pt x="0" y="812800"/>
                </a:lnTo>
                <a:lnTo>
                  <a:pt x="25400" y="812800"/>
                </a:lnTo>
                <a:lnTo>
                  <a:pt x="25400" y="0"/>
                </a:lnTo>
                <a:close/>
              </a:path>
            </a:pathLst>
          </a:custGeom>
          <a:solidFill>
            <a:srgbClr val="0000FF"/>
          </a:solidFill>
        </p:spPr>
        <p:txBody>
          <a:bodyPr wrap="square" lIns="0" tIns="0" rIns="0" bIns="0" rtlCol="0"/>
          <a:lstStyle/>
          <a:p>
            <a:endParaRPr/>
          </a:p>
        </p:txBody>
      </p:sp>
      <p:sp>
        <p:nvSpPr>
          <p:cNvPr id="21" name="object 21"/>
          <p:cNvSpPr/>
          <p:nvPr/>
        </p:nvSpPr>
        <p:spPr>
          <a:xfrm>
            <a:off x="412495" y="5709920"/>
            <a:ext cx="8255000" cy="12700"/>
          </a:xfrm>
          <a:custGeom>
            <a:avLst/>
            <a:gdLst/>
            <a:ahLst/>
            <a:cxnLst/>
            <a:rect l="l" t="t" r="r" b="b"/>
            <a:pathLst>
              <a:path w="8255000" h="12700">
                <a:moveTo>
                  <a:pt x="0" y="12699"/>
                </a:moveTo>
                <a:lnTo>
                  <a:pt x="8255000" y="12699"/>
                </a:lnTo>
                <a:lnTo>
                  <a:pt x="8255000" y="0"/>
                </a:lnTo>
                <a:lnTo>
                  <a:pt x="0" y="0"/>
                </a:lnTo>
                <a:lnTo>
                  <a:pt x="0" y="12699"/>
                </a:lnTo>
                <a:close/>
              </a:path>
            </a:pathLst>
          </a:custGeom>
          <a:solidFill>
            <a:srgbClr val="0000FF"/>
          </a:solidFill>
        </p:spPr>
        <p:txBody>
          <a:bodyPr wrap="square" lIns="0" tIns="0" rIns="0" bIns="0" rtlCol="0"/>
          <a:lstStyle/>
          <a:p>
            <a:endParaRPr/>
          </a:p>
        </p:txBody>
      </p:sp>
      <p:sp>
        <p:nvSpPr>
          <p:cNvPr id="22" name="object 22"/>
          <p:cNvSpPr/>
          <p:nvPr/>
        </p:nvSpPr>
        <p:spPr>
          <a:xfrm>
            <a:off x="412495" y="4947920"/>
            <a:ext cx="12700" cy="762000"/>
          </a:xfrm>
          <a:custGeom>
            <a:avLst/>
            <a:gdLst/>
            <a:ahLst/>
            <a:cxnLst/>
            <a:rect l="l" t="t" r="r" b="b"/>
            <a:pathLst>
              <a:path w="12700" h="762000">
                <a:moveTo>
                  <a:pt x="0" y="761999"/>
                </a:moveTo>
                <a:lnTo>
                  <a:pt x="12700" y="761999"/>
                </a:lnTo>
                <a:lnTo>
                  <a:pt x="12700" y="0"/>
                </a:lnTo>
                <a:lnTo>
                  <a:pt x="0" y="0"/>
                </a:lnTo>
                <a:lnTo>
                  <a:pt x="0" y="761999"/>
                </a:lnTo>
                <a:close/>
              </a:path>
            </a:pathLst>
          </a:custGeom>
          <a:solidFill>
            <a:srgbClr val="0000FF"/>
          </a:solidFill>
        </p:spPr>
        <p:txBody>
          <a:bodyPr wrap="square" lIns="0" tIns="0" rIns="0" bIns="0" rtlCol="0"/>
          <a:lstStyle/>
          <a:p>
            <a:endParaRPr/>
          </a:p>
        </p:txBody>
      </p:sp>
      <p:sp>
        <p:nvSpPr>
          <p:cNvPr id="23" name="object 23"/>
          <p:cNvSpPr/>
          <p:nvPr/>
        </p:nvSpPr>
        <p:spPr>
          <a:xfrm>
            <a:off x="412495" y="4935220"/>
            <a:ext cx="8255000" cy="12700"/>
          </a:xfrm>
          <a:custGeom>
            <a:avLst/>
            <a:gdLst/>
            <a:ahLst/>
            <a:cxnLst/>
            <a:rect l="l" t="t" r="r" b="b"/>
            <a:pathLst>
              <a:path w="8255000" h="12700">
                <a:moveTo>
                  <a:pt x="0" y="12699"/>
                </a:moveTo>
                <a:lnTo>
                  <a:pt x="8255000" y="12699"/>
                </a:lnTo>
                <a:lnTo>
                  <a:pt x="8255000" y="0"/>
                </a:lnTo>
                <a:lnTo>
                  <a:pt x="0" y="0"/>
                </a:lnTo>
                <a:lnTo>
                  <a:pt x="0" y="12699"/>
                </a:lnTo>
                <a:close/>
              </a:path>
            </a:pathLst>
          </a:custGeom>
          <a:solidFill>
            <a:srgbClr val="0000FF"/>
          </a:solidFill>
        </p:spPr>
        <p:txBody>
          <a:bodyPr wrap="square" lIns="0" tIns="0" rIns="0" bIns="0" rtlCol="0"/>
          <a:lstStyle/>
          <a:p>
            <a:endParaRPr/>
          </a:p>
        </p:txBody>
      </p:sp>
      <p:sp>
        <p:nvSpPr>
          <p:cNvPr id="24" name="object 24"/>
          <p:cNvSpPr/>
          <p:nvPr/>
        </p:nvSpPr>
        <p:spPr>
          <a:xfrm>
            <a:off x="8654795" y="4948428"/>
            <a:ext cx="12700" cy="762000"/>
          </a:xfrm>
          <a:custGeom>
            <a:avLst/>
            <a:gdLst/>
            <a:ahLst/>
            <a:cxnLst/>
            <a:rect l="l" t="t" r="r" b="b"/>
            <a:pathLst>
              <a:path w="12700" h="762000">
                <a:moveTo>
                  <a:pt x="12700" y="0"/>
                </a:moveTo>
                <a:lnTo>
                  <a:pt x="0" y="0"/>
                </a:lnTo>
                <a:lnTo>
                  <a:pt x="0" y="762000"/>
                </a:lnTo>
                <a:lnTo>
                  <a:pt x="12700" y="762000"/>
                </a:lnTo>
                <a:lnTo>
                  <a:pt x="12700" y="0"/>
                </a:lnTo>
                <a:close/>
              </a:path>
            </a:pathLst>
          </a:custGeom>
          <a:solidFill>
            <a:srgbClr val="0000FF"/>
          </a:solidFill>
        </p:spPr>
        <p:txBody>
          <a:bodyPr wrap="square" lIns="0" tIns="0" rIns="0" bIns="0" rtlCol="0"/>
          <a:lstStyle/>
          <a:p>
            <a:endParaRP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2414" y="258843"/>
            <a:ext cx="1748269" cy="35420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13788" y="56388"/>
            <a:ext cx="4661154" cy="90906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09600" y="228600"/>
            <a:ext cx="6041390"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libri"/>
                <a:cs typeface="Calibri"/>
              </a:rPr>
              <a:t>Exhibit 5: </a:t>
            </a:r>
            <a:r>
              <a:rPr sz="2400" b="1" spc="-10" dirty="0">
                <a:solidFill>
                  <a:srgbClr val="FF0000"/>
                </a:solidFill>
                <a:latin typeface="Calibri"/>
                <a:cs typeface="Calibri"/>
              </a:rPr>
              <a:t>Theoretical</a:t>
            </a:r>
            <a:r>
              <a:rPr sz="2400" b="1" spc="155" dirty="0">
                <a:solidFill>
                  <a:srgbClr val="FF0000"/>
                </a:solidFill>
                <a:latin typeface="Calibri"/>
                <a:cs typeface="Calibri"/>
              </a:rPr>
              <a:t> </a:t>
            </a:r>
            <a:r>
              <a:rPr sz="2400" b="1" spc="-10" dirty="0">
                <a:solidFill>
                  <a:srgbClr val="FF0000"/>
                </a:solidFill>
                <a:latin typeface="Calibri"/>
                <a:cs typeface="Calibri"/>
              </a:rPr>
              <a:t>depreciation</a:t>
            </a:r>
            <a:endParaRPr sz="2400">
              <a:latin typeface="Calibri"/>
              <a:cs typeface="Calibri"/>
            </a:endParaRPr>
          </a:p>
        </p:txBody>
      </p:sp>
      <p:sp>
        <p:nvSpPr>
          <p:cNvPr id="5" name="object 5"/>
          <p:cNvSpPr txBox="1"/>
          <p:nvPr/>
        </p:nvSpPr>
        <p:spPr>
          <a:xfrm>
            <a:off x="383540" y="780034"/>
            <a:ext cx="7617460" cy="112082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Depreciation </a:t>
            </a:r>
            <a:r>
              <a:rPr sz="1800" spc="-5" dirty="0">
                <a:latin typeface="Calibri"/>
                <a:cs typeface="Calibri"/>
              </a:rPr>
              <a:t>is </a:t>
            </a:r>
            <a:r>
              <a:rPr sz="1800" spc="-10" dirty="0">
                <a:latin typeface="Calibri"/>
                <a:cs typeface="Calibri"/>
              </a:rPr>
              <a:t>adjusted to </a:t>
            </a:r>
            <a:r>
              <a:rPr sz="1800" dirty="0">
                <a:latin typeface="Calibri"/>
                <a:cs typeface="Calibri"/>
              </a:rPr>
              <a:t>the </a:t>
            </a:r>
            <a:r>
              <a:rPr sz="1800" spc="-10" dirty="0">
                <a:latin typeface="Calibri"/>
                <a:cs typeface="Calibri"/>
              </a:rPr>
              <a:t>production </a:t>
            </a:r>
            <a:r>
              <a:rPr sz="1800" spc="-15" dirty="0">
                <a:latin typeface="Calibri"/>
                <a:cs typeface="Calibri"/>
              </a:rPr>
              <a:t>plant’s market </a:t>
            </a:r>
            <a:r>
              <a:rPr sz="1800" spc="-5" dirty="0">
                <a:latin typeface="Calibri"/>
                <a:cs typeface="Calibri"/>
              </a:rPr>
              <a:t>value on </a:t>
            </a:r>
            <a:r>
              <a:rPr sz="1800" dirty="0">
                <a:latin typeface="Calibri"/>
                <a:cs typeface="Calibri"/>
              </a:rPr>
              <a:t>a </a:t>
            </a:r>
            <a:r>
              <a:rPr sz="1800" spc="-5" dirty="0">
                <a:latin typeface="Calibri"/>
                <a:cs typeface="Calibri"/>
              </a:rPr>
              <a:t>fictitious </a:t>
            </a:r>
            <a:r>
              <a:rPr sz="1800" spc="-15" dirty="0">
                <a:latin typeface="Calibri"/>
                <a:cs typeface="Calibri"/>
              </a:rPr>
              <a:t>market. </a:t>
            </a:r>
            <a:r>
              <a:rPr sz="1800" dirty="0">
                <a:latin typeface="Calibri"/>
                <a:cs typeface="Calibri"/>
              </a:rPr>
              <a:t>A  </a:t>
            </a:r>
            <a:r>
              <a:rPr sz="1800" spc="-10" dirty="0">
                <a:latin typeface="Calibri"/>
                <a:cs typeface="Calibri"/>
              </a:rPr>
              <a:t>buyer </a:t>
            </a:r>
            <a:r>
              <a:rPr sz="1800" spc="-5" dirty="0">
                <a:latin typeface="Calibri"/>
                <a:cs typeface="Calibri"/>
              </a:rPr>
              <a:t>is </a:t>
            </a:r>
            <a:r>
              <a:rPr sz="1800" dirty="0">
                <a:latin typeface="Calibri"/>
                <a:cs typeface="Calibri"/>
              </a:rPr>
              <a:t>then </a:t>
            </a:r>
            <a:r>
              <a:rPr sz="1800" spc="-5" dirty="0">
                <a:latin typeface="Calibri"/>
                <a:cs typeface="Calibri"/>
              </a:rPr>
              <a:t>supposed </a:t>
            </a:r>
            <a:r>
              <a:rPr sz="1800" spc="-10" dirty="0">
                <a:latin typeface="Calibri"/>
                <a:cs typeface="Calibri"/>
              </a:rPr>
              <a:t>to </a:t>
            </a:r>
            <a:r>
              <a:rPr sz="1800" spc="-15" dirty="0">
                <a:latin typeface="Calibri"/>
                <a:cs typeface="Calibri"/>
              </a:rPr>
              <a:t>pay </a:t>
            </a:r>
            <a:r>
              <a:rPr sz="1800" dirty="0">
                <a:latin typeface="Calibri"/>
                <a:cs typeface="Calibri"/>
              </a:rPr>
              <a:t>the </a:t>
            </a:r>
            <a:r>
              <a:rPr sz="1800" spc="-5" dirty="0">
                <a:latin typeface="Calibri"/>
                <a:cs typeface="Calibri"/>
              </a:rPr>
              <a:t>present value of </a:t>
            </a:r>
            <a:r>
              <a:rPr sz="1800" spc="-10" dirty="0">
                <a:latin typeface="Calibri"/>
                <a:cs typeface="Calibri"/>
              </a:rPr>
              <a:t>future </a:t>
            </a:r>
            <a:r>
              <a:rPr sz="1800" spc="-5" dirty="0">
                <a:latin typeface="Calibri"/>
                <a:cs typeface="Calibri"/>
              </a:rPr>
              <a:t>cash </a:t>
            </a:r>
            <a:r>
              <a:rPr sz="1800" spc="-10" dirty="0">
                <a:latin typeface="Calibri"/>
                <a:cs typeface="Calibri"/>
              </a:rPr>
              <a:t>inflows. </a:t>
            </a:r>
            <a:r>
              <a:rPr sz="1800" spc="-5" dirty="0">
                <a:latin typeface="Calibri"/>
                <a:cs typeface="Calibri"/>
              </a:rPr>
              <a:t>Hence, </a:t>
            </a:r>
            <a:r>
              <a:rPr sz="1800" dirty="0">
                <a:latin typeface="Calibri"/>
                <a:cs typeface="Calibri"/>
              </a:rPr>
              <a:t>the </a:t>
            </a:r>
            <a:r>
              <a:rPr sz="1800" spc="-10" dirty="0">
                <a:latin typeface="Calibri"/>
                <a:cs typeface="Calibri"/>
              </a:rPr>
              <a:t>power  </a:t>
            </a:r>
            <a:r>
              <a:rPr sz="1800" spc="-15" dirty="0">
                <a:latin typeface="Calibri"/>
                <a:cs typeface="Calibri"/>
              </a:rPr>
              <a:t>plant’s market </a:t>
            </a:r>
            <a:r>
              <a:rPr sz="1800" spc="-5" dirty="0">
                <a:latin typeface="Calibri"/>
                <a:cs typeface="Calibri"/>
              </a:rPr>
              <a:t>values </a:t>
            </a:r>
            <a:r>
              <a:rPr sz="1800" spc="-15" dirty="0">
                <a:latin typeface="Calibri"/>
                <a:cs typeface="Calibri"/>
              </a:rPr>
              <a:t>for </a:t>
            </a:r>
            <a:r>
              <a:rPr sz="1800" dirty="0">
                <a:latin typeface="Calibri"/>
                <a:cs typeface="Calibri"/>
              </a:rPr>
              <a:t>the </a:t>
            </a:r>
            <a:r>
              <a:rPr sz="1800" spc="-5" dirty="0">
                <a:latin typeface="Calibri"/>
                <a:cs typeface="Calibri"/>
              </a:rPr>
              <a:t>two </a:t>
            </a:r>
            <a:r>
              <a:rPr sz="1800" spc="-15" dirty="0">
                <a:latin typeface="Calibri"/>
                <a:cs typeface="Calibri"/>
              </a:rPr>
              <a:t>first years </a:t>
            </a:r>
            <a:r>
              <a:rPr sz="1800" spc="-5" dirty="0">
                <a:latin typeface="Calibri"/>
                <a:cs typeface="Calibri"/>
              </a:rPr>
              <a:t>will </a:t>
            </a:r>
            <a:r>
              <a:rPr sz="1800" dirty="0">
                <a:latin typeface="Calibri"/>
                <a:cs typeface="Calibri"/>
              </a:rPr>
              <a:t>then </a:t>
            </a:r>
            <a:r>
              <a:rPr sz="1800" spc="-5" dirty="0">
                <a:latin typeface="Calibri"/>
                <a:cs typeface="Calibri"/>
              </a:rPr>
              <a:t>be </a:t>
            </a:r>
            <a:r>
              <a:rPr sz="1800" dirty="0">
                <a:latin typeface="Calibri"/>
                <a:cs typeface="Calibri"/>
              </a:rPr>
              <a:t>the</a:t>
            </a:r>
            <a:r>
              <a:rPr sz="1800" spc="135" dirty="0">
                <a:latin typeface="Calibri"/>
                <a:cs typeface="Calibri"/>
              </a:rPr>
              <a:t> </a:t>
            </a:r>
            <a:r>
              <a:rPr sz="1800" spc="-10" dirty="0">
                <a:latin typeface="Calibri"/>
                <a:cs typeface="Calibri"/>
              </a:rPr>
              <a:t>following:</a:t>
            </a:r>
            <a:endParaRPr sz="1800">
              <a:latin typeface="Calibri"/>
              <a:cs typeface="Calibri"/>
            </a:endParaRPr>
          </a:p>
        </p:txBody>
      </p:sp>
      <p:sp>
        <p:nvSpPr>
          <p:cNvPr id="6" name="object 6"/>
          <p:cNvSpPr/>
          <p:nvPr/>
        </p:nvSpPr>
        <p:spPr>
          <a:xfrm>
            <a:off x="2390394" y="2765298"/>
            <a:ext cx="1750060" cy="1905"/>
          </a:xfrm>
          <a:custGeom>
            <a:avLst/>
            <a:gdLst/>
            <a:ahLst/>
            <a:cxnLst/>
            <a:rect l="l" t="t" r="r" b="b"/>
            <a:pathLst>
              <a:path w="1750060" h="1905">
                <a:moveTo>
                  <a:pt x="0" y="0"/>
                </a:moveTo>
                <a:lnTo>
                  <a:pt x="1749552" y="1524"/>
                </a:lnTo>
              </a:path>
            </a:pathLst>
          </a:custGeom>
          <a:ln w="28956">
            <a:solidFill>
              <a:srgbClr val="000000"/>
            </a:solidFill>
          </a:ln>
        </p:spPr>
        <p:txBody>
          <a:bodyPr wrap="square" lIns="0" tIns="0" rIns="0" bIns="0" rtlCol="0"/>
          <a:lstStyle/>
          <a:p>
            <a:endParaRPr/>
          </a:p>
        </p:txBody>
      </p:sp>
      <p:sp>
        <p:nvSpPr>
          <p:cNvPr id="7" name="object 7"/>
          <p:cNvSpPr txBox="1"/>
          <p:nvPr/>
        </p:nvSpPr>
        <p:spPr>
          <a:xfrm>
            <a:off x="2465197" y="2367788"/>
            <a:ext cx="1111250" cy="299720"/>
          </a:xfrm>
          <a:prstGeom prst="rect">
            <a:avLst/>
          </a:prstGeom>
        </p:spPr>
        <p:txBody>
          <a:bodyPr vert="horz" wrap="square" lIns="0" tIns="12700" rIns="0" bIns="0" rtlCol="0">
            <a:spAutoFit/>
          </a:bodyPr>
          <a:lstStyle/>
          <a:p>
            <a:pPr marL="38100">
              <a:lnSpc>
                <a:spcPct val="100000"/>
              </a:lnSpc>
              <a:spcBef>
                <a:spcPts val="100"/>
              </a:spcBef>
            </a:pPr>
            <a:r>
              <a:rPr sz="1800" dirty="0">
                <a:solidFill>
                  <a:srgbClr val="C0504D"/>
                </a:solidFill>
                <a:latin typeface="Calibri"/>
                <a:cs typeface="Calibri"/>
              </a:rPr>
              <a:t>1 -</a:t>
            </a:r>
            <a:r>
              <a:rPr sz="1800" spc="-55" dirty="0">
                <a:solidFill>
                  <a:srgbClr val="C0504D"/>
                </a:solidFill>
                <a:latin typeface="Calibri"/>
                <a:cs typeface="Calibri"/>
              </a:rPr>
              <a:t> </a:t>
            </a:r>
            <a:r>
              <a:rPr sz="1800" spc="-5" dirty="0">
                <a:solidFill>
                  <a:srgbClr val="C0504D"/>
                </a:solidFill>
                <a:latin typeface="Calibri"/>
                <a:cs typeface="Calibri"/>
              </a:rPr>
              <a:t>(1,10)</a:t>
            </a:r>
            <a:r>
              <a:rPr sz="1800" spc="-7" baseline="25462" dirty="0">
                <a:solidFill>
                  <a:srgbClr val="C0504D"/>
                </a:solidFill>
                <a:latin typeface="Calibri"/>
                <a:cs typeface="Calibri"/>
              </a:rPr>
              <a:t>-14</a:t>
            </a:r>
            <a:endParaRPr sz="1800" baseline="25462">
              <a:latin typeface="Calibri"/>
              <a:cs typeface="Calibri"/>
            </a:endParaRPr>
          </a:p>
        </p:txBody>
      </p:sp>
      <p:sp>
        <p:nvSpPr>
          <p:cNvPr id="8" name="object 8"/>
          <p:cNvSpPr txBox="1"/>
          <p:nvPr/>
        </p:nvSpPr>
        <p:spPr>
          <a:xfrm>
            <a:off x="2779522" y="2799715"/>
            <a:ext cx="429259"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C0504D"/>
                </a:solidFill>
                <a:latin typeface="Calibri"/>
                <a:cs typeface="Calibri"/>
              </a:rPr>
              <a:t>0</a:t>
            </a:r>
            <a:r>
              <a:rPr sz="1800" spc="-10" dirty="0">
                <a:solidFill>
                  <a:srgbClr val="C0504D"/>
                </a:solidFill>
                <a:latin typeface="Calibri"/>
                <a:cs typeface="Calibri"/>
              </a:rPr>
              <a:t>,</a:t>
            </a:r>
            <a:r>
              <a:rPr sz="1800" dirty="0">
                <a:solidFill>
                  <a:srgbClr val="C0504D"/>
                </a:solidFill>
                <a:latin typeface="Calibri"/>
                <a:cs typeface="Calibri"/>
              </a:rPr>
              <a:t>10</a:t>
            </a:r>
            <a:endParaRPr sz="1800">
              <a:latin typeface="Calibri"/>
              <a:cs typeface="Calibri"/>
            </a:endParaRPr>
          </a:p>
        </p:txBody>
      </p:sp>
      <p:sp>
        <p:nvSpPr>
          <p:cNvPr id="9" name="object 9"/>
          <p:cNvSpPr txBox="1"/>
          <p:nvPr/>
        </p:nvSpPr>
        <p:spPr>
          <a:xfrm>
            <a:off x="4346575" y="2531491"/>
            <a:ext cx="3960495" cy="330835"/>
          </a:xfrm>
          <a:prstGeom prst="rect">
            <a:avLst/>
          </a:prstGeom>
        </p:spPr>
        <p:txBody>
          <a:bodyPr vert="horz" wrap="square" lIns="0" tIns="13335" rIns="0" bIns="0" rtlCol="0">
            <a:spAutoFit/>
          </a:bodyPr>
          <a:lstStyle/>
          <a:p>
            <a:pPr marL="12700">
              <a:lnSpc>
                <a:spcPct val="100000"/>
              </a:lnSpc>
              <a:spcBef>
                <a:spcPts val="105"/>
              </a:spcBef>
            </a:pPr>
            <a:r>
              <a:rPr sz="1800" dirty="0">
                <a:solidFill>
                  <a:srgbClr val="C0504D"/>
                </a:solidFill>
                <a:latin typeface="Calibri"/>
                <a:cs typeface="Calibri"/>
              </a:rPr>
              <a:t>= £147,3 M </a:t>
            </a:r>
            <a:r>
              <a:rPr sz="2000" spc="-5" dirty="0">
                <a:solidFill>
                  <a:srgbClr val="C0504D"/>
                </a:solidFill>
                <a:latin typeface="Calibri"/>
                <a:cs typeface="Calibri"/>
              </a:rPr>
              <a:t>(i.e value decline </a:t>
            </a:r>
            <a:r>
              <a:rPr sz="2000" dirty="0">
                <a:solidFill>
                  <a:srgbClr val="C0504D"/>
                </a:solidFill>
                <a:latin typeface="Calibri"/>
                <a:cs typeface="Calibri"/>
              </a:rPr>
              <a:t>= £2,7</a:t>
            </a:r>
            <a:r>
              <a:rPr sz="2000" spc="-60" dirty="0">
                <a:solidFill>
                  <a:srgbClr val="C0504D"/>
                </a:solidFill>
                <a:latin typeface="Calibri"/>
                <a:cs typeface="Calibri"/>
              </a:rPr>
              <a:t> </a:t>
            </a:r>
            <a:r>
              <a:rPr sz="2000" dirty="0">
                <a:solidFill>
                  <a:srgbClr val="C0504D"/>
                </a:solidFill>
                <a:latin typeface="Calibri"/>
                <a:cs typeface="Calibri"/>
              </a:rPr>
              <a:t>M)</a:t>
            </a:r>
            <a:endParaRPr sz="2000">
              <a:latin typeface="Calibri"/>
              <a:cs typeface="Calibri"/>
            </a:endParaRPr>
          </a:p>
        </p:txBody>
      </p:sp>
      <p:sp>
        <p:nvSpPr>
          <p:cNvPr id="10" name="object 10"/>
          <p:cNvSpPr txBox="1"/>
          <p:nvPr/>
        </p:nvSpPr>
        <p:spPr>
          <a:xfrm>
            <a:off x="564895" y="2533015"/>
            <a:ext cx="1447800" cy="29972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C0504D"/>
                </a:solidFill>
                <a:latin typeface="Calibri"/>
                <a:cs typeface="Calibri"/>
              </a:rPr>
              <a:t>PV</a:t>
            </a:r>
            <a:r>
              <a:rPr sz="1600" spc="-15" dirty="0">
                <a:solidFill>
                  <a:srgbClr val="C0504D"/>
                </a:solidFill>
                <a:latin typeface="Calibri"/>
                <a:cs typeface="Calibri"/>
              </a:rPr>
              <a:t>(year </a:t>
            </a:r>
            <a:r>
              <a:rPr sz="1600" spc="-5" dirty="0">
                <a:solidFill>
                  <a:srgbClr val="C0504D"/>
                </a:solidFill>
                <a:latin typeface="Calibri"/>
                <a:cs typeface="Calibri"/>
              </a:rPr>
              <a:t>1) </a:t>
            </a:r>
            <a:r>
              <a:rPr sz="1800" dirty="0">
                <a:solidFill>
                  <a:srgbClr val="C0504D"/>
                </a:solidFill>
                <a:latin typeface="Calibri"/>
                <a:cs typeface="Calibri"/>
              </a:rPr>
              <a:t>=</a:t>
            </a:r>
            <a:r>
              <a:rPr sz="1800" spc="15" dirty="0">
                <a:solidFill>
                  <a:srgbClr val="C0504D"/>
                </a:solidFill>
                <a:latin typeface="Calibri"/>
                <a:cs typeface="Calibri"/>
              </a:rPr>
              <a:t> </a:t>
            </a:r>
            <a:r>
              <a:rPr sz="1800" dirty="0">
                <a:solidFill>
                  <a:srgbClr val="C0504D"/>
                </a:solidFill>
                <a:latin typeface="Calibri"/>
                <a:cs typeface="Calibri"/>
              </a:rPr>
              <a:t>20</a:t>
            </a:r>
            <a:endParaRPr sz="1800">
              <a:latin typeface="Calibri"/>
              <a:cs typeface="Calibri"/>
            </a:endParaRPr>
          </a:p>
        </p:txBody>
      </p:sp>
      <p:sp>
        <p:nvSpPr>
          <p:cNvPr id="11" name="object 11"/>
          <p:cNvSpPr/>
          <p:nvPr/>
        </p:nvSpPr>
        <p:spPr>
          <a:xfrm>
            <a:off x="2390394" y="3603497"/>
            <a:ext cx="1750060" cy="1905"/>
          </a:xfrm>
          <a:custGeom>
            <a:avLst/>
            <a:gdLst/>
            <a:ahLst/>
            <a:cxnLst/>
            <a:rect l="l" t="t" r="r" b="b"/>
            <a:pathLst>
              <a:path w="1750060" h="1904">
                <a:moveTo>
                  <a:pt x="0" y="0"/>
                </a:moveTo>
                <a:lnTo>
                  <a:pt x="1749552" y="1524"/>
                </a:lnTo>
              </a:path>
            </a:pathLst>
          </a:custGeom>
          <a:ln w="28956">
            <a:solidFill>
              <a:srgbClr val="000000"/>
            </a:solidFill>
          </a:ln>
        </p:spPr>
        <p:txBody>
          <a:bodyPr wrap="square" lIns="0" tIns="0" rIns="0" bIns="0" rtlCol="0"/>
          <a:lstStyle/>
          <a:p>
            <a:endParaRPr/>
          </a:p>
        </p:txBody>
      </p:sp>
      <p:sp>
        <p:nvSpPr>
          <p:cNvPr id="12" name="object 12"/>
          <p:cNvSpPr txBox="1"/>
          <p:nvPr/>
        </p:nvSpPr>
        <p:spPr>
          <a:xfrm>
            <a:off x="2465197" y="3231641"/>
            <a:ext cx="1111250" cy="299720"/>
          </a:xfrm>
          <a:prstGeom prst="rect">
            <a:avLst/>
          </a:prstGeom>
        </p:spPr>
        <p:txBody>
          <a:bodyPr vert="horz" wrap="square" lIns="0" tIns="12700" rIns="0" bIns="0" rtlCol="0">
            <a:spAutoFit/>
          </a:bodyPr>
          <a:lstStyle/>
          <a:p>
            <a:pPr marL="38100">
              <a:lnSpc>
                <a:spcPct val="100000"/>
              </a:lnSpc>
              <a:spcBef>
                <a:spcPts val="100"/>
              </a:spcBef>
            </a:pPr>
            <a:r>
              <a:rPr sz="1800" dirty="0">
                <a:solidFill>
                  <a:srgbClr val="C0504D"/>
                </a:solidFill>
                <a:latin typeface="Calibri"/>
                <a:cs typeface="Calibri"/>
              </a:rPr>
              <a:t>1 -</a:t>
            </a:r>
            <a:r>
              <a:rPr sz="1800" spc="-55" dirty="0">
                <a:solidFill>
                  <a:srgbClr val="C0504D"/>
                </a:solidFill>
                <a:latin typeface="Calibri"/>
                <a:cs typeface="Calibri"/>
              </a:rPr>
              <a:t> </a:t>
            </a:r>
            <a:r>
              <a:rPr sz="1800" spc="-5" dirty="0">
                <a:solidFill>
                  <a:srgbClr val="C0504D"/>
                </a:solidFill>
                <a:latin typeface="Calibri"/>
                <a:cs typeface="Calibri"/>
              </a:rPr>
              <a:t>(1,10)</a:t>
            </a:r>
            <a:r>
              <a:rPr sz="1800" spc="-7" baseline="25462" dirty="0">
                <a:solidFill>
                  <a:srgbClr val="C0504D"/>
                </a:solidFill>
                <a:latin typeface="Calibri"/>
                <a:cs typeface="Calibri"/>
              </a:rPr>
              <a:t>-13</a:t>
            </a:r>
            <a:endParaRPr sz="1800" baseline="25462">
              <a:latin typeface="Calibri"/>
              <a:cs typeface="Calibri"/>
            </a:endParaRPr>
          </a:p>
        </p:txBody>
      </p:sp>
      <p:sp>
        <p:nvSpPr>
          <p:cNvPr id="13" name="object 13"/>
          <p:cNvSpPr txBox="1"/>
          <p:nvPr/>
        </p:nvSpPr>
        <p:spPr>
          <a:xfrm>
            <a:off x="2706370" y="3592195"/>
            <a:ext cx="429259"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C0504D"/>
                </a:solidFill>
                <a:latin typeface="Calibri"/>
                <a:cs typeface="Calibri"/>
              </a:rPr>
              <a:t>0</a:t>
            </a:r>
            <a:r>
              <a:rPr sz="1800" spc="-10" dirty="0">
                <a:solidFill>
                  <a:srgbClr val="C0504D"/>
                </a:solidFill>
                <a:latin typeface="Calibri"/>
                <a:cs typeface="Calibri"/>
              </a:rPr>
              <a:t>,</a:t>
            </a:r>
            <a:r>
              <a:rPr sz="1800" dirty="0">
                <a:solidFill>
                  <a:srgbClr val="C0504D"/>
                </a:solidFill>
                <a:latin typeface="Calibri"/>
                <a:cs typeface="Calibri"/>
              </a:rPr>
              <a:t>10</a:t>
            </a:r>
            <a:endParaRPr sz="1800">
              <a:latin typeface="Calibri"/>
              <a:cs typeface="Calibri"/>
            </a:endParaRPr>
          </a:p>
        </p:txBody>
      </p:sp>
      <p:sp>
        <p:nvSpPr>
          <p:cNvPr id="14" name="object 14"/>
          <p:cNvSpPr txBox="1"/>
          <p:nvPr/>
        </p:nvSpPr>
        <p:spPr>
          <a:xfrm>
            <a:off x="4346575" y="3369945"/>
            <a:ext cx="3960495" cy="330835"/>
          </a:xfrm>
          <a:prstGeom prst="rect">
            <a:avLst/>
          </a:prstGeom>
        </p:spPr>
        <p:txBody>
          <a:bodyPr vert="horz" wrap="square" lIns="0" tIns="13335" rIns="0" bIns="0" rtlCol="0">
            <a:spAutoFit/>
          </a:bodyPr>
          <a:lstStyle/>
          <a:p>
            <a:pPr marL="12700">
              <a:lnSpc>
                <a:spcPct val="100000"/>
              </a:lnSpc>
              <a:spcBef>
                <a:spcPts val="105"/>
              </a:spcBef>
            </a:pPr>
            <a:r>
              <a:rPr sz="1800" dirty="0">
                <a:solidFill>
                  <a:srgbClr val="C0504D"/>
                </a:solidFill>
                <a:latin typeface="Calibri"/>
                <a:cs typeface="Calibri"/>
              </a:rPr>
              <a:t>= £142,1 M </a:t>
            </a:r>
            <a:r>
              <a:rPr sz="2000" spc="-5" dirty="0">
                <a:solidFill>
                  <a:srgbClr val="C0504D"/>
                </a:solidFill>
                <a:latin typeface="Calibri"/>
                <a:cs typeface="Calibri"/>
              </a:rPr>
              <a:t>(i.e value decline </a:t>
            </a:r>
            <a:r>
              <a:rPr sz="2000" dirty="0">
                <a:solidFill>
                  <a:srgbClr val="C0504D"/>
                </a:solidFill>
                <a:latin typeface="Calibri"/>
                <a:cs typeface="Calibri"/>
              </a:rPr>
              <a:t>= £5,2</a:t>
            </a:r>
            <a:r>
              <a:rPr sz="2000" spc="-60" dirty="0">
                <a:solidFill>
                  <a:srgbClr val="C0504D"/>
                </a:solidFill>
                <a:latin typeface="Calibri"/>
                <a:cs typeface="Calibri"/>
              </a:rPr>
              <a:t> </a:t>
            </a:r>
            <a:r>
              <a:rPr sz="2000" dirty="0">
                <a:solidFill>
                  <a:srgbClr val="C0504D"/>
                </a:solidFill>
                <a:latin typeface="Calibri"/>
                <a:cs typeface="Calibri"/>
              </a:rPr>
              <a:t>M)</a:t>
            </a:r>
            <a:endParaRPr sz="2000">
              <a:latin typeface="Calibri"/>
              <a:cs typeface="Calibri"/>
            </a:endParaRPr>
          </a:p>
        </p:txBody>
      </p:sp>
      <p:sp>
        <p:nvSpPr>
          <p:cNvPr id="15" name="object 15"/>
          <p:cNvSpPr txBox="1"/>
          <p:nvPr/>
        </p:nvSpPr>
        <p:spPr>
          <a:xfrm>
            <a:off x="564895" y="3371469"/>
            <a:ext cx="1447800" cy="29972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C0504D"/>
                </a:solidFill>
                <a:latin typeface="Calibri"/>
                <a:cs typeface="Calibri"/>
              </a:rPr>
              <a:t>PV</a:t>
            </a:r>
            <a:r>
              <a:rPr sz="1600" spc="-15" dirty="0">
                <a:solidFill>
                  <a:srgbClr val="C0504D"/>
                </a:solidFill>
                <a:latin typeface="Calibri"/>
                <a:cs typeface="Calibri"/>
              </a:rPr>
              <a:t>(year </a:t>
            </a:r>
            <a:r>
              <a:rPr sz="1600" spc="-5" dirty="0">
                <a:solidFill>
                  <a:srgbClr val="C0504D"/>
                </a:solidFill>
                <a:latin typeface="Calibri"/>
                <a:cs typeface="Calibri"/>
              </a:rPr>
              <a:t>2) </a:t>
            </a:r>
            <a:r>
              <a:rPr sz="1800" dirty="0">
                <a:solidFill>
                  <a:srgbClr val="C0504D"/>
                </a:solidFill>
                <a:latin typeface="Calibri"/>
                <a:cs typeface="Calibri"/>
              </a:rPr>
              <a:t>=</a:t>
            </a:r>
            <a:r>
              <a:rPr sz="1800" spc="15" dirty="0">
                <a:solidFill>
                  <a:srgbClr val="C0504D"/>
                </a:solidFill>
                <a:latin typeface="Calibri"/>
                <a:cs typeface="Calibri"/>
              </a:rPr>
              <a:t> </a:t>
            </a:r>
            <a:r>
              <a:rPr sz="1800" dirty="0">
                <a:solidFill>
                  <a:srgbClr val="C0504D"/>
                </a:solidFill>
                <a:latin typeface="Calibri"/>
                <a:cs typeface="Calibri"/>
              </a:rPr>
              <a:t>20</a:t>
            </a:r>
            <a:endParaRPr sz="1800">
              <a:latin typeface="Calibri"/>
              <a:cs typeface="Calibri"/>
            </a:endParaRPr>
          </a:p>
        </p:txBody>
      </p:sp>
      <p:sp>
        <p:nvSpPr>
          <p:cNvPr id="16" name="object 16"/>
          <p:cNvSpPr txBox="1"/>
          <p:nvPr/>
        </p:nvSpPr>
        <p:spPr>
          <a:xfrm>
            <a:off x="154939" y="4919218"/>
            <a:ext cx="708660" cy="711200"/>
          </a:xfrm>
          <a:prstGeom prst="rect">
            <a:avLst/>
          </a:prstGeom>
        </p:spPr>
        <p:txBody>
          <a:bodyPr vert="horz" wrap="square" lIns="0" tIns="12700" rIns="0" bIns="0" rtlCol="0">
            <a:spAutoFit/>
          </a:bodyPr>
          <a:lstStyle/>
          <a:p>
            <a:pPr marL="12700" marR="5080">
              <a:lnSpc>
                <a:spcPct val="125000"/>
              </a:lnSpc>
              <a:spcBef>
                <a:spcPts val="100"/>
              </a:spcBef>
            </a:pPr>
            <a:r>
              <a:rPr sz="1800" spc="-10" dirty="0">
                <a:latin typeface="Calibri"/>
                <a:cs typeface="Calibri"/>
              </a:rPr>
              <a:t>ROI</a:t>
            </a:r>
            <a:r>
              <a:rPr sz="1800" spc="-95" dirty="0">
                <a:latin typeface="Calibri"/>
                <a:cs typeface="Calibri"/>
              </a:rPr>
              <a:t> </a:t>
            </a:r>
            <a:r>
              <a:rPr sz="1800" spc="-5" dirty="0">
                <a:latin typeface="Calibri"/>
                <a:cs typeface="Calibri"/>
              </a:rPr>
              <a:t>(%)  </a:t>
            </a:r>
            <a:r>
              <a:rPr sz="1800" spc="-35" dirty="0">
                <a:latin typeface="Calibri"/>
                <a:cs typeface="Calibri"/>
              </a:rPr>
              <a:t>EVA</a:t>
            </a:r>
            <a:endParaRPr sz="1800">
              <a:latin typeface="Calibri"/>
              <a:cs typeface="Calibri"/>
            </a:endParaRPr>
          </a:p>
        </p:txBody>
      </p:sp>
      <p:sp>
        <p:nvSpPr>
          <p:cNvPr id="17" name="object 17"/>
          <p:cNvSpPr txBox="1"/>
          <p:nvPr/>
        </p:nvSpPr>
        <p:spPr>
          <a:xfrm>
            <a:off x="211327" y="6061049"/>
            <a:ext cx="311150" cy="330835"/>
          </a:xfrm>
          <a:prstGeom prst="rect">
            <a:avLst/>
          </a:prstGeom>
        </p:spPr>
        <p:txBody>
          <a:bodyPr vert="horz" wrap="square" lIns="0" tIns="12700" rIns="0" bIns="0" rtlCol="0">
            <a:spAutoFit/>
          </a:bodyPr>
          <a:lstStyle/>
          <a:p>
            <a:pPr marL="12700">
              <a:lnSpc>
                <a:spcPct val="100000"/>
              </a:lnSpc>
              <a:spcBef>
                <a:spcPts val="100"/>
              </a:spcBef>
            </a:pPr>
            <a:r>
              <a:rPr sz="2000" b="1" spc="-35" dirty="0">
                <a:solidFill>
                  <a:srgbClr val="C0504D"/>
                </a:solidFill>
                <a:latin typeface="Calibri"/>
                <a:cs typeface="Calibri"/>
              </a:rPr>
              <a:t>BV</a:t>
            </a:r>
            <a:endParaRPr sz="2000">
              <a:latin typeface="Calibri"/>
              <a:cs typeface="Calibri"/>
            </a:endParaRPr>
          </a:p>
        </p:txBody>
      </p:sp>
      <p:sp>
        <p:nvSpPr>
          <p:cNvPr id="18" name="object 18"/>
          <p:cNvSpPr txBox="1"/>
          <p:nvPr/>
        </p:nvSpPr>
        <p:spPr>
          <a:xfrm>
            <a:off x="3165475" y="3808857"/>
            <a:ext cx="89852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C0504D"/>
                </a:solidFill>
                <a:latin typeface="Calibri"/>
                <a:cs typeface="Calibri"/>
              </a:rPr>
              <a:t>e t</a:t>
            </a:r>
            <a:r>
              <a:rPr sz="4000" b="1" spc="-90" dirty="0">
                <a:solidFill>
                  <a:srgbClr val="C0504D"/>
                </a:solidFill>
                <a:latin typeface="Calibri"/>
                <a:cs typeface="Calibri"/>
              </a:rPr>
              <a:t> </a:t>
            </a:r>
            <a:r>
              <a:rPr sz="4000" b="1" spc="-5" dirty="0">
                <a:solidFill>
                  <a:srgbClr val="C0504D"/>
                </a:solidFill>
                <a:latin typeface="Calibri"/>
                <a:cs typeface="Calibri"/>
              </a:rPr>
              <a:t>c</a:t>
            </a:r>
            <a:endParaRPr sz="4000">
              <a:latin typeface="Calibri"/>
              <a:cs typeface="Calibri"/>
            </a:endParaRPr>
          </a:p>
        </p:txBody>
      </p:sp>
      <p:sp>
        <p:nvSpPr>
          <p:cNvPr id="19" name="object 19"/>
          <p:cNvSpPr/>
          <p:nvPr/>
        </p:nvSpPr>
        <p:spPr>
          <a:xfrm>
            <a:off x="1214627" y="4838572"/>
            <a:ext cx="6992620" cy="15240"/>
          </a:xfrm>
          <a:custGeom>
            <a:avLst/>
            <a:gdLst/>
            <a:ahLst/>
            <a:cxnLst/>
            <a:rect l="l" t="t" r="r" b="b"/>
            <a:pathLst>
              <a:path w="6992620" h="15239">
                <a:moveTo>
                  <a:pt x="6992112" y="0"/>
                </a:moveTo>
                <a:lnTo>
                  <a:pt x="0" y="0"/>
                </a:lnTo>
                <a:lnTo>
                  <a:pt x="0" y="15239"/>
                </a:lnTo>
                <a:lnTo>
                  <a:pt x="6992112" y="15239"/>
                </a:lnTo>
                <a:lnTo>
                  <a:pt x="6992112" y="0"/>
                </a:lnTo>
                <a:close/>
              </a:path>
            </a:pathLst>
          </a:custGeom>
          <a:solidFill>
            <a:srgbClr val="000000"/>
          </a:solidFill>
        </p:spPr>
        <p:txBody>
          <a:bodyPr wrap="square" lIns="0" tIns="0" rIns="0" bIns="0" rtlCol="0"/>
          <a:lstStyle/>
          <a:p>
            <a:endParaRPr/>
          </a:p>
        </p:txBody>
      </p:sp>
      <p:sp>
        <p:nvSpPr>
          <p:cNvPr id="20" name="object 20"/>
          <p:cNvSpPr txBox="1"/>
          <p:nvPr/>
        </p:nvSpPr>
        <p:spPr>
          <a:xfrm>
            <a:off x="1069644" y="4431283"/>
            <a:ext cx="7193280" cy="1960880"/>
          </a:xfrm>
          <a:prstGeom prst="rect">
            <a:avLst/>
          </a:prstGeom>
        </p:spPr>
        <p:txBody>
          <a:bodyPr vert="horz" wrap="square" lIns="0" tIns="153670" rIns="0" bIns="0" rtlCol="0">
            <a:spAutoFit/>
          </a:bodyPr>
          <a:lstStyle/>
          <a:p>
            <a:pPr marL="144780">
              <a:lnSpc>
                <a:spcPct val="100000"/>
              </a:lnSpc>
              <a:spcBef>
                <a:spcPts val="1210"/>
              </a:spcBef>
              <a:tabLst>
                <a:tab pos="627380" algn="l"/>
                <a:tab pos="1057910" algn="l"/>
                <a:tab pos="1489075" algn="l"/>
                <a:tab pos="1971039" algn="l"/>
                <a:tab pos="2402205" algn="l"/>
                <a:tab pos="2884170" algn="l"/>
                <a:tab pos="3315335" algn="l"/>
                <a:tab pos="3850004" algn="l"/>
                <a:tab pos="4279900" algn="l"/>
                <a:tab pos="4826000" algn="l"/>
                <a:tab pos="5319395" algn="l"/>
                <a:tab pos="5813425" algn="l"/>
                <a:tab pos="6306820" algn="l"/>
                <a:tab pos="6906259" algn="l"/>
              </a:tabLst>
            </a:pPr>
            <a:r>
              <a:rPr sz="1800" b="1" dirty="0">
                <a:latin typeface="Calibri"/>
                <a:cs typeface="Calibri"/>
              </a:rPr>
              <a:t>1	2	3	4	5	6	7	8	9	10	11	12	13	14	</a:t>
            </a:r>
            <a:r>
              <a:rPr sz="1800" b="1" spc="-5" dirty="0">
                <a:latin typeface="Calibri"/>
                <a:cs typeface="Calibri"/>
              </a:rPr>
              <a:t>15</a:t>
            </a:r>
            <a:endParaRPr sz="1800">
              <a:latin typeface="Calibri"/>
              <a:cs typeface="Calibri"/>
            </a:endParaRPr>
          </a:p>
          <a:p>
            <a:pPr marL="12700">
              <a:lnSpc>
                <a:spcPct val="100000"/>
              </a:lnSpc>
              <a:spcBef>
                <a:spcPts val="1110"/>
              </a:spcBef>
            </a:pPr>
            <a:r>
              <a:rPr sz="1800" spc="-5" dirty="0">
                <a:latin typeface="Calibri"/>
                <a:cs typeface="Calibri"/>
              </a:rPr>
              <a:t>11,5 10,0 10,0 10,0 10,0 10,0 10,0 10,0 10,0 10,0 10,0 10,0 10,0 10,0</a:t>
            </a:r>
            <a:r>
              <a:rPr sz="1800" spc="315" dirty="0">
                <a:latin typeface="Calibri"/>
                <a:cs typeface="Calibri"/>
              </a:rPr>
              <a:t> </a:t>
            </a:r>
            <a:r>
              <a:rPr sz="1800" spc="-5" dirty="0">
                <a:latin typeface="Calibri"/>
                <a:cs typeface="Calibri"/>
              </a:rPr>
              <a:t>10,0</a:t>
            </a:r>
            <a:endParaRPr sz="1800">
              <a:latin typeface="Calibri"/>
              <a:cs typeface="Calibri"/>
            </a:endParaRPr>
          </a:p>
          <a:p>
            <a:pPr marL="12700">
              <a:lnSpc>
                <a:spcPct val="100000"/>
              </a:lnSpc>
              <a:spcBef>
                <a:spcPts val="540"/>
              </a:spcBef>
              <a:tabLst>
                <a:tab pos="626745" algn="l"/>
                <a:tab pos="1056005" algn="l"/>
                <a:tab pos="1539240" algn="l"/>
                <a:tab pos="2023110" algn="l"/>
                <a:tab pos="2504440" algn="l"/>
                <a:tab pos="2934970" algn="l"/>
                <a:tab pos="3416300" algn="l"/>
                <a:tab pos="3898900" algn="l"/>
                <a:tab pos="4435475" algn="l"/>
                <a:tab pos="4918075" algn="l"/>
                <a:tab pos="5399405" algn="l"/>
                <a:tab pos="5935345" algn="l"/>
                <a:tab pos="6418580" algn="l"/>
                <a:tab pos="6901180" algn="l"/>
              </a:tabLst>
            </a:pPr>
            <a:r>
              <a:rPr sz="1800" spc="-5" dirty="0">
                <a:latin typeface="Calibri"/>
                <a:cs typeface="Calibri"/>
              </a:rPr>
              <a:t>2,33	</a:t>
            </a:r>
            <a:r>
              <a:rPr sz="1800" dirty="0">
                <a:latin typeface="Calibri"/>
                <a:cs typeface="Calibri"/>
              </a:rPr>
              <a:t>0	0	0	0	0	0	0	0	0	0	0	0	0	0</a:t>
            </a:r>
            <a:endParaRPr sz="1800">
              <a:latin typeface="Calibri"/>
              <a:cs typeface="Calibri"/>
            </a:endParaRPr>
          </a:p>
          <a:p>
            <a:pPr>
              <a:lnSpc>
                <a:spcPct val="100000"/>
              </a:lnSpc>
            </a:pPr>
            <a:endParaRPr sz="1800">
              <a:latin typeface="Calibri"/>
              <a:cs typeface="Calibri"/>
            </a:endParaRPr>
          </a:p>
          <a:p>
            <a:pPr marL="12700">
              <a:lnSpc>
                <a:spcPct val="100000"/>
              </a:lnSpc>
              <a:spcBef>
                <a:spcPts val="1400"/>
              </a:spcBef>
              <a:tabLst>
                <a:tab pos="570865" algn="l"/>
                <a:tab pos="3827779" algn="l"/>
                <a:tab pos="4312285" algn="l"/>
                <a:tab pos="4854575" algn="l"/>
                <a:tab pos="5340985" algn="l"/>
                <a:tab pos="5827395" algn="l"/>
                <a:tab pos="6313805" algn="l"/>
                <a:tab pos="6855459" algn="l"/>
              </a:tabLst>
            </a:pPr>
            <a:r>
              <a:rPr sz="2000" b="1" dirty="0">
                <a:solidFill>
                  <a:srgbClr val="C0504D"/>
                </a:solidFill>
                <a:latin typeface="Calibri"/>
                <a:cs typeface="Calibri"/>
              </a:rPr>
              <a:t>147	142  136 130 123 115</a:t>
            </a:r>
            <a:r>
              <a:rPr sz="2000" b="1" spc="-80" dirty="0">
                <a:solidFill>
                  <a:srgbClr val="C0504D"/>
                </a:solidFill>
                <a:latin typeface="Calibri"/>
                <a:cs typeface="Calibri"/>
              </a:rPr>
              <a:t> </a:t>
            </a:r>
            <a:r>
              <a:rPr sz="2000" b="1" dirty="0">
                <a:solidFill>
                  <a:srgbClr val="C0504D"/>
                </a:solidFill>
                <a:latin typeface="Calibri"/>
                <a:cs typeface="Calibri"/>
              </a:rPr>
              <a:t>107  97	87	76	63	50	35	18	0</a:t>
            </a:r>
            <a:endParaRPr sz="20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Wealth Maximization</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Wealth maximization is a modern approach to financial management. </a:t>
            </a:r>
          </a:p>
          <a:p>
            <a:r>
              <a:rPr lang="en-US" dirty="0" smtClean="0"/>
              <a:t>Maximization of profit used to be the main aim of a business and financial management till the concept of wealth maximization came into being. </a:t>
            </a:r>
          </a:p>
          <a:p>
            <a:r>
              <a:rPr lang="en-US" dirty="0" smtClean="0"/>
              <a:t>It is a superior goal compared to profit maximization as it takes broader arena into consideration. </a:t>
            </a:r>
          </a:p>
          <a:p>
            <a:r>
              <a:rPr lang="en-US" dirty="0" smtClean="0"/>
              <a:t>Wealth or Value of a business is defined as the market price of the capital invested by shareholders.</a:t>
            </a:r>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components of financial system</a:t>
            </a:r>
            <a:endParaRPr lang="en-US" dirty="0"/>
          </a:p>
        </p:txBody>
      </p:sp>
      <p:sp>
        <p:nvSpPr>
          <p:cNvPr id="3" name="Content Placeholder 2"/>
          <p:cNvSpPr>
            <a:spLocks noGrp="1"/>
          </p:cNvSpPr>
          <p:nvPr>
            <p:ph idx="1"/>
          </p:nvPr>
        </p:nvSpPr>
        <p:spPr/>
        <p:txBody>
          <a:bodyPr/>
          <a:lstStyle/>
          <a:p>
            <a:r>
              <a:rPr lang="en-US" dirty="0" smtClean="0"/>
              <a:t>A modern </a:t>
            </a:r>
            <a:r>
              <a:rPr lang="en-US" b="1" dirty="0" smtClean="0"/>
              <a:t>financial system</a:t>
            </a:r>
            <a:r>
              <a:rPr lang="en-US" dirty="0" smtClean="0"/>
              <a:t> may include banks (public </a:t>
            </a:r>
            <a:r>
              <a:rPr lang="en-US" b="1" dirty="0" smtClean="0"/>
              <a:t>sector</a:t>
            </a:r>
            <a:r>
              <a:rPr lang="en-US" dirty="0" smtClean="0"/>
              <a:t> or private </a:t>
            </a:r>
            <a:r>
              <a:rPr lang="en-US" b="1" dirty="0" smtClean="0"/>
              <a:t>sector</a:t>
            </a:r>
            <a:r>
              <a:rPr lang="en-US" dirty="0" smtClean="0"/>
              <a:t>), </a:t>
            </a:r>
            <a:r>
              <a:rPr lang="en-US" b="1" dirty="0" smtClean="0"/>
              <a:t>financial markets</a:t>
            </a:r>
            <a:r>
              <a:rPr lang="en-US" dirty="0" smtClean="0"/>
              <a:t>, </a:t>
            </a:r>
            <a:r>
              <a:rPr lang="en-US" b="1" dirty="0" smtClean="0"/>
              <a:t>financial</a:t>
            </a:r>
            <a:r>
              <a:rPr lang="en-US" dirty="0" smtClean="0"/>
              <a:t> instruments, and </a:t>
            </a:r>
            <a:r>
              <a:rPr lang="en-US" b="1" dirty="0" smtClean="0"/>
              <a:t>financial</a:t>
            </a:r>
            <a:r>
              <a:rPr lang="en-US" dirty="0" smtClean="0"/>
              <a:t> services.</a:t>
            </a:r>
          </a:p>
          <a:p>
            <a:r>
              <a:rPr lang="en-US" dirty="0" smtClean="0"/>
              <a:t> </a:t>
            </a:r>
            <a:r>
              <a:rPr lang="en-US" b="1" dirty="0" smtClean="0"/>
              <a:t>Financial systems</a:t>
            </a:r>
            <a:r>
              <a:rPr lang="en-US" dirty="0" smtClean="0"/>
              <a:t> allow funds to be allocated, invested, or moved between economic sectors. </a:t>
            </a:r>
          </a:p>
          <a:p>
            <a:r>
              <a:rPr lang="en-US" dirty="0" smtClean="0"/>
              <a:t>They enable individuals and companies to share the associated risks.</a:t>
            </a:r>
            <a:endParaRPr lang="en-US" dirty="0"/>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all" dirty="0" smtClean="0"/>
              <a:t/>
            </a:r>
            <a:br>
              <a:rPr lang="en-US" cap="all" dirty="0" smtClean="0"/>
            </a:br>
            <a:r>
              <a:rPr lang="en-US" sz="2200" cap="all" dirty="0" smtClean="0"/>
              <a:t>ADVANTAGES OF WEALTH MAXIMIZATION MODEL</a:t>
            </a:r>
            <a:r>
              <a:rPr lang="en-US" cap="all" dirty="0" smtClean="0"/>
              <a:t/>
            </a:r>
            <a:br>
              <a:rPr lang="en-US" cap="all" dirty="0" smtClean="0"/>
            </a:br>
            <a:endParaRPr lang="en-US" dirty="0"/>
          </a:p>
        </p:txBody>
      </p:sp>
      <p:sp>
        <p:nvSpPr>
          <p:cNvPr id="3" name="Content Placeholder 2"/>
          <p:cNvSpPr>
            <a:spLocks noGrp="1"/>
          </p:cNvSpPr>
          <p:nvPr>
            <p:ph idx="1"/>
          </p:nvPr>
        </p:nvSpPr>
        <p:spPr>
          <a:xfrm>
            <a:off x="457200" y="990600"/>
            <a:ext cx="7467600" cy="5465136"/>
          </a:xfrm>
        </p:spPr>
        <p:txBody>
          <a:bodyPr>
            <a:noAutofit/>
          </a:bodyPr>
          <a:lstStyle/>
          <a:p>
            <a:pPr fontAlgn="base"/>
            <a:r>
              <a:rPr lang="en-US" sz="1800" dirty="0" smtClean="0"/>
              <a:t>Firstly, the wealth maximization is based on </a:t>
            </a:r>
            <a:r>
              <a:rPr lang="en-US" sz="1800" b="1" dirty="0" smtClean="0"/>
              <a:t>cash flows</a:t>
            </a:r>
            <a:r>
              <a:rPr lang="en-US" sz="1800" dirty="0" smtClean="0"/>
              <a:t> and not on profits. Unlike the profits, cash flows are exact and definite and therefore avoid any ambiguity associated with accounting profits. Profit can easily be manipulative, if there is a change in accounting assumption/policy, there is a change in profit. There is a change in method of depreciation, there is a change in profit. It is not the case in case of </a:t>
            </a:r>
            <a:r>
              <a:rPr lang="en-US" sz="1800" dirty="0" err="1" smtClean="0"/>
              <a:t>Cashflows</a:t>
            </a:r>
            <a:r>
              <a:rPr lang="en-US" sz="1800" dirty="0" smtClean="0"/>
              <a:t>.</a:t>
            </a:r>
          </a:p>
          <a:p>
            <a:r>
              <a:rPr lang="en-US" sz="1800" dirty="0" smtClean="0"/>
              <a:t>Secondly, profit maximization presents a </a:t>
            </a:r>
            <a:r>
              <a:rPr lang="en-US" sz="1800" b="1" dirty="0" smtClean="0"/>
              <a:t>shorter term</a:t>
            </a:r>
            <a:r>
              <a:rPr lang="en-US" sz="1800" dirty="0" smtClean="0"/>
              <a:t> view as compared to wealth maximization. Short-term profit maximization can be achieved by the managers at the cost of long-term sustainability of the business. </a:t>
            </a:r>
          </a:p>
          <a:p>
            <a:r>
              <a:rPr lang="en-US" sz="1800" dirty="0" smtClean="0"/>
              <a:t> Thirdly, wealth maximization considers the </a:t>
            </a:r>
            <a:r>
              <a:rPr lang="en-US" sz="1800" b="1" dirty="0" smtClean="0"/>
              <a:t>time value of money</a:t>
            </a:r>
            <a:r>
              <a:rPr lang="en-US" sz="1800" dirty="0" smtClean="0"/>
              <a:t>. It is important as we all know that a dollar today and a dollar one-year latter do not have the same value. In wealth maximization, the future cash flows are discounted at an appropriate discounted rate to represent their present value.</a:t>
            </a:r>
          </a:p>
          <a:p>
            <a:r>
              <a:rPr lang="en-US" sz="1800" dirty="0" smtClean="0"/>
              <a:t>Fourthly, the wealth-maximization criterion considers the </a:t>
            </a:r>
            <a:r>
              <a:rPr lang="en-US" sz="1800" b="1" dirty="0" smtClean="0"/>
              <a:t>risk and uncertainty factor</a:t>
            </a:r>
            <a:r>
              <a:rPr lang="en-US" sz="1800" dirty="0" smtClean="0"/>
              <a:t> while considering the discounting rate. The discounting rate reflects both time and risk. Higher the uncertainty, the discounting rate is higher and vice-versa.</a:t>
            </a:r>
            <a:endParaRPr lang="en-US" sz="1800" dirty="0"/>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Option Pricing Theory</a:t>
            </a:r>
            <a:br>
              <a:rPr lang="en-US" dirty="0" smtClean="0"/>
            </a:br>
            <a:endParaRPr lang="en-US" dirty="0"/>
          </a:p>
        </p:txBody>
      </p:sp>
      <p:sp>
        <p:nvSpPr>
          <p:cNvPr id="3" name="Content Placeholder 2"/>
          <p:cNvSpPr>
            <a:spLocks noGrp="1"/>
          </p:cNvSpPr>
          <p:nvPr>
            <p:ph idx="1"/>
          </p:nvPr>
        </p:nvSpPr>
        <p:spPr/>
        <p:txBody>
          <a:bodyPr>
            <a:normAutofit fontScale="92500"/>
          </a:bodyPr>
          <a:lstStyle/>
          <a:p>
            <a:pPr algn="just"/>
            <a:r>
              <a:rPr lang="en-US" dirty="0" smtClean="0"/>
              <a:t>Option pricing theory uses variables (stock price, exercise price, volatility, interest rate, time to expiration) to theoretically value an option. </a:t>
            </a:r>
          </a:p>
          <a:p>
            <a:pPr algn="just"/>
            <a:r>
              <a:rPr lang="en-US" dirty="0" smtClean="0"/>
              <a:t>Essentially, it provides an estimation of an option's fair value which traders incorporate into their strategies to maximize profits. </a:t>
            </a:r>
          </a:p>
          <a:p>
            <a:pPr algn="just"/>
            <a:r>
              <a:rPr lang="en-US" dirty="0" smtClean="0"/>
              <a:t>Some commonly used models to value options are Black-</a:t>
            </a:r>
            <a:r>
              <a:rPr lang="en-US" dirty="0" err="1" smtClean="0"/>
              <a:t>Scholes</a:t>
            </a:r>
            <a:r>
              <a:rPr lang="en-US" dirty="0" smtClean="0"/>
              <a:t>, binomial option pricing, and Monte-Carlo simulation. </a:t>
            </a:r>
          </a:p>
          <a:p>
            <a:pPr algn="just"/>
            <a:r>
              <a:rPr lang="en-US" dirty="0" smtClean="0"/>
              <a:t>These theories have wide margins for error due to deriving their values from other assets, usually the price of a company's common stock.</a:t>
            </a:r>
            <a:endParaRPr lang="en-US" dirty="0"/>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-2</a:t>
            </a:r>
            <a:br>
              <a:rPr lang="en-US" dirty="0" smtClean="0"/>
            </a:br>
            <a:r>
              <a:rPr lang="en-US" dirty="0" smtClean="0"/>
              <a:t>Future Contracts And Markets</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i="1" dirty="0" smtClean="0">
                <a:solidFill>
                  <a:srgbClr val="C00000"/>
                </a:solidFill>
              </a:rPr>
              <a:t>Definition:</a:t>
            </a:r>
            <a:r>
              <a:rPr lang="en-US" b="1" i="1" dirty="0" smtClean="0"/>
              <a:t> </a:t>
            </a:r>
            <a:r>
              <a:rPr lang="en-US" dirty="0" smtClean="0"/>
              <a:t>A futures contract is a contract between two parties where both parties agree to buy and sell a particular asset of specific quantity and at a predetermined price, at a specified date in future.</a:t>
            </a:r>
          </a:p>
          <a:p>
            <a:pPr algn="just"/>
            <a:r>
              <a:rPr lang="en-US" dirty="0" smtClean="0"/>
              <a:t>Futures are financial contracts obligating the buyer to purchase an asset or the seller to sell an asset and have a predetermined future date and price.</a:t>
            </a:r>
          </a:p>
          <a:p>
            <a:pPr algn="just"/>
            <a:r>
              <a:rPr lang="en-US" dirty="0" smtClean="0"/>
              <a:t>A futures contract allows an investor to speculate on the direction of a security, commodity, or a financial instrument.</a:t>
            </a:r>
          </a:p>
          <a:p>
            <a:pPr algn="just"/>
            <a:r>
              <a:rPr lang="en-US" dirty="0" smtClean="0"/>
              <a:t>Futures are used to hedge the price movement of the underlying asset to help prevent losses from unfavorable price changes.</a:t>
            </a:r>
          </a:p>
          <a:p>
            <a:endParaRPr lang="en-US" dirty="0"/>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 the option pricing theory</a:t>
            </a:r>
            <a:endParaRPr lang="en-US" dirty="0"/>
          </a:p>
        </p:txBody>
      </p:sp>
      <p:sp>
        <p:nvSpPr>
          <p:cNvPr id="3" name="Content Placeholder 2"/>
          <p:cNvSpPr>
            <a:spLocks noGrp="1"/>
          </p:cNvSpPr>
          <p:nvPr>
            <p:ph idx="1"/>
          </p:nvPr>
        </p:nvSpPr>
        <p:spPr/>
        <p:txBody>
          <a:bodyPr>
            <a:normAutofit/>
          </a:bodyPr>
          <a:lstStyle/>
          <a:p>
            <a:pPr algn="just"/>
            <a:r>
              <a:rPr lang="en-US" dirty="0" smtClean="0"/>
              <a:t>Option pricing theory uses variables (stock price, exercise price, volatility, interest rate, time to expiration) to theoretically value an option.</a:t>
            </a:r>
          </a:p>
          <a:p>
            <a:pPr algn="just"/>
            <a:r>
              <a:rPr lang="en-US" dirty="0" smtClean="0"/>
              <a:t>The primary goal of option pricing theory is to calculate the probability that an option will be exercised, or be in-the-money (ITM), at expiration.</a:t>
            </a:r>
          </a:p>
          <a:p>
            <a:pPr algn="just"/>
            <a:r>
              <a:rPr lang="en-US" dirty="0" smtClean="0"/>
              <a:t>Some commonly used models to value options are Black-</a:t>
            </a:r>
            <a:r>
              <a:rPr lang="en-US" dirty="0" err="1" smtClean="0"/>
              <a:t>Scholes</a:t>
            </a:r>
            <a:r>
              <a:rPr lang="en-US" dirty="0" smtClean="0"/>
              <a:t>, binomial option pricing, and Monte-Carlo simulation.</a:t>
            </a:r>
          </a:p>
          <a:p>
            <a:endParaRPr lang="en-US" dirty="0"/>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Binomial Option Pricing Model</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The binomial option pricing model is an options valuation method developed in 1979. The binomial option pricing model uses an iterative procedure, allowing for the specification of nodes, or points in time, during the time span between the valuation date and the option's expiration date.</a:t>
            </a:r>
          </a:p>
          <a:p>
            <a:pPr algn="just"/>
            <a:r>
              <a:rPr lang="en-US" dirty="0" smtClean="0"/>
              <a:t>The binomial option pricing model values options using an iterative approach utilizing multiple periods to value American options.</a:t>
            </a:r>
          </a:p>
          <a:p>
            <a:pPr algn="just"/>
            <a:r>
              <a:rPr lang="en-US" dirty="0" smtClean="0"/>
              <a:t>With the model, there are two possible outcomes with each iteration—a move up or a move down that follow a binomial tree.</a:t>
            </a:r>
          </a:p>
          <a:p>
            <a:pPr algn="just"/>
            <a:r>
              <a:rPr lang="en-US" dirty="0" smtClean="0"/>
              <a:t>The model is intuitive and is used more frequently in practice than the well-known Black-</a:t>
            </a:r>
            <a:r>
              <a:rPr lang="en-US" dirty="0" err="1" smtClean="0"/>
              <a:t>Scholes</a:t>
            </a:r>
            <a:r>
              <a:rPr lang="en-US" dirty="0" smtClean="0"/>
              <a:t> model.</a:t>
            </a: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600" dirty="0" smtClean="0"/>
              <a:t>Basics of the Binomial Option Pricing Model</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US" dirty="0" smtClean="0"/>
              <a:t>With binomial option price models, the assumptions are that there are two possible outcomes, hence the binomial part of the model. </a:t>
            </a:r>
          </a:p>
          <a:p>
            <a:pPr algn="just"/>
            <a:r>
              <a:rPr lang="en-US" dirty="0" smtClean="0"/>
              <a:t>With a pricing model, the two outcomes are a move up, or a move down. </a:t>
            </a:r>
          </a:p>
          <a:p>
            <a:pPr algn="just"/>
            <a:r>
              <a:rPr lang="en-US" dirty="0" smtClean="0"/>
              <a:t>The major advantage to a binomial option pricing model is that they’re mathematically simple. Yet these models can become complex in a multi-period model.</a:t>
            </a:r>
            <a:br>
              <a:rPr lang="en-US" dirty="0" smtClean="0"/>
            </a:br>
            <a:endParaRPr lang="en-US" dirty="0"/>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Forward Contract</a:t>
            </a:r>
            <a:br>
              <a:rPr lang="en-US" dirty="0" smtClean="0"/>
            </a:br>
            <a:endParaRPr lang="en-US" dirty="0"/>
          </a:p>
        </p:txBody>
      </p:sp>
      <p:sp>
        <p:nvSpPr>
          <p:cNvPr id="3" name="Content Placeholder 2"/>
          <p:cNvSpPr>
            <a:spLocks noGrp="1"/>
          </p:cNvSpPr>
          <p:nvPr>
            <p:ph idx="1"/>
          </p:nvPr>
        </p:nvSpPr>
        <p:spPr/>
        <p:txBody>
          <a:bodyPr>
            <a:normAutofit fontScale="47500" lnSpcReduction="20000"/>
          </a:bodyPr>
          <a:lstStyle/>
          <a:p>
            <a:pPr algn="just"/>
            <a:r>
              <a:rPr lang="en-US" sz="5100" dirty="0" smtClean="0"/>
              <a:t>Definition: A forward contract is a customized contract between two parties to buy or sell an asset at a specified price on a future date. A forward contract can be used for hedging or speculation, although its non-standardized nature makes it particularly apt for hedging.</a:t>
            </a:r>
          </a:p>
          <a:p>
            <a:pPr algn="just"/>
            <a:r>
              <a:rPr lang="en-US" sz="5100" dirty="0" smtClean="0"/>
              <a:t>A forward contract is a </a:t>
            </a:r>
            <a:r>
              <a:rPr lang="en-US" sz="5100" dirty="0" err="1" smtClean="0"/>
              <a:t>customizeable</a:t>
            </a:r>
            <a:r>
              <a:rPr lang="en-US" sz="5100" dirty="0" smtClean="0"/>
              <a:t> derivative contract between two parties to buy or sell an asset at a specified price on a future date.</a:t>
            </a:r>
          </a:p>
          <a:p>
            <a:pPr algn="just"/>
            <a:r>
              <a:rPr lang="en-US" sz="5100" dirty="0" smtClean="0"/>
              <a:t>Forward contracts can be tailored to a specific commodity, amount and delivery date.</a:t>
            </a:r>
          </a:p>
          <a:p>
            <a:pPr algn="just"/>
            <a:r>
              <a:rPr lang="en-US" sz="5100" dirty="0" smtClean="0"/>
              <a:t>Forward contracts do not trade on a centralized exchange and are considered over-the-counter (OTC) instruments.</a:t>
            </a:r>
          </a:p>
        </p:txBody>
      </p:sp>
    </p:spTree>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600" dirty="0" smtClean="0"/>
              <a:t>Forward Contracts Versus Futures Contracts</a:t>
            </a:r>
            <a:br>
              <a:rPr lang="en-US" sz="3600" dirty="0" smtClean="0"/>
            </a:br>
            <a:endParaRPr lang="en-US" sz="3600" dirty="0"/>
          </a:p>
        </p:txBody>
      </p:sp>
      <p:sp>
        <p:nvSpPr>
          <p:cNvPr id="3" name="Content Placeholder 2"/>
          <p:cNvSpPr>
            <a:spLocks noGrp="1"/>
          </p:cNvSpPr>
          <p:nvPr>
            <p:ph idx="1"/>
          </p:nvPr>
        </p:nvSpPr>
        <p:spPr>
          <a:xfrm>
            <a:off x="457200" y="1219200"/>
            <a:ext cx="7239000" cy="5236536"/>
          </a:xfrm>
        </p:spPr>
        <p:txBody>
          <a:bodyPr>
            <a:normAutofit lnSpcReduction="10000"/>
          </a:bodyPr>
          <a:lstStyle/>
          <a:p>
            <a:r>
              <a:rPr lang="en-US" dirty="0" smtClean="0"/>
              <a:t>Forward Contracts Versus Futures Contracts</a:t>
            </a:r>
          </a:p>
          <a:p>
            <a:r>
              <a:rPr lang="en-US" dirty="0" smtClean="0"/>
              <a:t>Both forward and futures contracts involve the agreement to buy or sell a commodity at a set price in the future. But there are slight differences between the two. While a forward contract does not trade on an exchange, a futures contract does. </a:t>
            </a:r>
          </a:p>
          <a:p>
            <a:r>
              <a:rPr lang="en-US" dirty="0" smtClean="0"/>
              <a:t>Settlement for the forward contract takes place at the end of the contract, while the futures contract </a:t>
            </a:r>
            <a:r>
              <a:rPr lang="en-US" dirty="0" err="1" smtClean="0"/>
              <a:t>p&amp;l</a:t>
            </a:r>
            <a:r>
              <a:rPr lang="en-US" dirty="0" smtClean="0"/>
              <a:t> settles on a daily basis. Most importantly, futures contracts exist as standardized contracts that are not customized between counterparties.</a:t>
            </a:r>
          </a:p>
          <a:p>
            <a:endParaRPr lang="en-US" dirty="0"/>
          </a:p>
        </p:txBody>
      </p:sp>
    </p:spTree>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European and American Option</a:t>
            </a:r>
            <a:endParaRPr lang="en-US" dirty="0"/>
          </a:p>
        </p:txBody>
      </p:sp>
      <p:sp>
        <p:nvSpPr>
          <p:cNvPr id="3" name="Content Placeholder 2"/>
          <p:cNvSpPr>
            <a:spLocks noGrp="1"/>
          </p:cNvSpPr>
          <p:nvPr>
            <p:ph idx="1"/>
          </p:nvPr>
        </p:nvSpPr>
        <p:spPr/>
        <p:txBody>
          <a:bodyPr/>
          <a:lstStyle/>
          <a:p>
            <a:r>
              <a:rPr lang="en-US" dirty="0" smtClean="0"/>
              <a:t>The key difference between </a:t>
            </a:r>
            <a:r>
              <a:rPr lang="en-US" b="1" dirty="0" smtClean="0"/>
              <a:t>American</a:t>
            </a:r>
            <a:r>
              <a:rPr lang="en-US" dirty="0" smtClean="0"/>
              <a:t> and </a:t>
            </a:r>
            <a:r>
              <a:rPr lang="en-US" b="1" dirty="0" smtClean="0"/>
              <a:t>European options</a:t>
            </a:r>
            <a:r>
              <a:rPr lang="en-US" dirty="0" smtClean="0"/>
              <a:t> relates to when the </a:t>
            </a:r>
            <a:r>
              <a:rPr lang="en-US" b="1" dirty="0" smtClean="0"/>
              <a:t>options</a:t>
            </a:r>
            <a:r>
              <a:rPr lang="en-US" dirty="0" smtClean="0"/>
              <a:t> can be exercised: A </a:t>
            </a:r>
            <a:r>
              <a:rPr lang="en-US" b="1" dirty="0" smtClean="0"/>
              <a:t>European option</a:t>
            </a:r>
            <a:r>
              <a:rPr lang="en-US" dirty="0" smtClean="0"/>
              <a:t> may be exercised only at the expiration date of the </a:t>
            </a:r>
            <a:r>
              <a:rPr lang="en-US" b="1" dirty="0" smtClean="0"/>
              <a:t>option</a:t>
            </a:r>
            <a:r>
              <a:rPr lang="en-US" dirty="0" smtClean="0"/>
              <a:t>, i.e. at a single pre-defined point in time. An </a:t>
            </a:r>
            <a:r>
              <a:rPr lang="en-US" b="1" dirty="0" smtClean="0"/>
              <a:t>American option</a:t>
            </a:r>
            <a:r>
              <a:rPr lang="en-US" dirty="0" smtClean="0"/>
              <a:t> on the other hand may be exercised at any time before the expiration date.</a:t>
            </a:r>
          </a:p>
        </p:txBody>
      </p:sp>
    </p:spTree>
  </p:cSld>
  <p:clrMapOvr>
    <a:masterClrMapping/>
  </p:clrMapOvr>
  <p:transition>
    <p:dissolv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vs. European Options</a:t>
            </a:r>
            <a:endParaRPr lang="en-US" dirty="0"/>
          </a:p>
        </p:txBody>
      </p:sp>
      <p:sp>
        <p:nvSpPr>
          <p:cNvPr id="3" name="Content Placeholder 2"/>
          <p:cNvSpPr>
            <a:spLocks noGrp="1"/>
          </p:cNvSpPr>
          <p:nvPr>
            <p:ph idx="1"/>
          </p:nvPr>
        </p:nvSpPr>
        <p:spPr/>
        <p:txBody>
          <a:bodyPr>
            <a:normAutofit lnSpcReduction="10000"/>
          </a:bodyPr>
          <a:lstStyle/>
          <a:p>
            <a:r>
              <a:rPr lang="en-US" dirty="0" smtClean="0"/>
              <a:t>American and European options have similar characteristics but the differences are important. For instance, owners of American-style options may exercise at any time before the option expires. </a:t>
            </a:r>
          </a:p>
          <a:p>
            <a:r>
              <a:rPr lang="en-US" dirty="0" smtClean="0"/>
              <a:t>On the other hand, major broad-based indices, including the S&amp;P 500, have very actively traded European-style options, while owners of European-style options may exercise only at expiration.</a:t>
            </a:r>
          </a:p>
          <a:p>
            <a:pPr>
              <a:buNone/>
            </a:pPr>
            <a:r>
              <a:rPr lang="en-US" dirty="0" smtClean="0"/>
              <a:t/>
            </a:r>
            <a:br>
              <a:rPr lang="en-US" dirty="0" smtClean="0"/>
            </a:br>
            <a:endParaRPr lang="en-US" dirty="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 of financial system</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financial system</a:t>
            </a:r>
            <a:r>
              <a:rPr lang="en-US" dirty="0" smtClean="0"/>
              <a:t> ensures the efficient functioning of the payment mechanism in an economy. </a:t>
            </a:r>
          </a:p>
          <a:p>
            <a:r>
              <a:rPr lang="en-US" dirty="0" smtClean="0"/>
              <a:t>All transactions between the buyers and sellers of goods and services are effected smoothly because of </a:t>
            </a:r>
            <a:r>
              <a:rPr lang="en-US" b="1" dirty="0" smtClean="0"/>
              <a:t>financial system</a:t>
            </a:r>
            <a:r>
              <a:rPr lang="en-US" dirty="0" smtClean="0"/>
              <a:t>. </a:t>
            </a:r>
          </a:p>
          <a:p>
            <a:r>
              <a:rPr lang="en-US" b="1" dirty="0" smtClean="0"/>
              <a:t>Financial system</a:t>
            </a:r>
            <a:r>
              <a:rPr lang="en-US" dirty="0" smtClean="0"/>
              <a:t> helps in risk transformation by diversification, as in case of mutual funds.</a:t>
            </a:r>
            <a:endParaRPr lang="en-US" dirty="0"/>
          </a:p>
        </p:txBody>
      </p:sp>
    </p:spTree>
  </p:cSld>
  <p:clrMapOvr>
    <a:masterClrMapping/>
  </p:clrMapOvr>
  <p:transition>
    <p:dissolv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Options</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All </a:t>
            </a:r>
            <a:r>
              <a:rPr lang="en-US" dirty="0" err="1" smtClean="0"/>
              <a:t>optionable</a:t>
            </a:r>
            <a:r>
              <a:rPr lang="en-US" dirty="0" smtClean="0"/>
              <a:t> stocks and exchange-traded funds (ETFs) have American-style options while only a few broad-based indices have American-style options. American index options cease trading at the close of business on the third Friday of the expiration month, with a few exceptions. </a:t>
            </a:r>
          </a:p>
          <a:p>
            <a:pPr algn="just"/>
            <a:r>
              <a:rPr lang="en-US" dirty="0" smtClean="0"/>
              <a:t>For example, some options are quarterlies, which trade until the last trading day of the calendar quarter, while weeklies cease trading on Wednesday or Friday of the specified week.</a:t>
            </a:r>
            <a:endParaRPr lang="en-US" dirty="0"/>
          </a:p>
        </p:txBody>
      </p:sp>
    </p:spTree>
  </p:cSld>
  <p:clrMapOvr>
    <a:masterClrMapping/>
  </p:clrMapOvr>
  <p:transition>
    <p:dissolv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Explaining American and European Options</a:t>
            </a:r>
            <a:endParaRPr lang="en-US" b="1" dirty="0"/>
          </a:p>
        </p:txBody>
      </p:sp>
      <p:sp>
        <p:nvSpPr>
          <p:cNvPr id="3" name="Content Placeholder 2"/>
          <p:cNvSpPr>
            <a:spLocks noGrp="1"/>
          </p:cNvSpPr>
          <p:nvPr>
            <p:ph idx="1"/>
          </p:nvPr>
        </p:nvSpPr>
        <p:spPr/>
        <p:txBody>
          <a:bodyPr>
            <a:normAutofit lnSpcReduction="10000"/>
          </a:bodyPr>
          <a:lstStyle/>
          <a:p>
            <a:pPr algn="just"/>
            <a:r>
              <a:rPr lang="en-US" dirty="0" smtClean="0"/>
              <a:t>With American-style options, there are seldom surprises. If the stock is trading at $40.12 a few minutes before the closing bell on expiration Friday, you can anticipate that 40 puts will expire worthlessly and that 40 calls will be in the money. </a:t>
            </a:r>
          </a:p>
          <a:p>
            <a:pPr algn="just"/>
            <a:r>
              <a:rPr lang="en-US" dirty="0" smtClean="0"/>
              <a:t>If you have a short position in the 40 call and don't want to be hit with an exercise notice, you can repurchase those calls. The settlement price may change and 40 calls may move out of the money, but it's unlikely the value will change significantly in the last few minutes.</a:t>
            </a:r>
            <a:endParaRPr lang="en-US" dirty="0"/>
          </a:p>
        </p:txBody>
      </p:sp>
    </p:spTree>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European Options</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European index options stop trading one day earlier, at the close of business on the Thursday preceding the third Friday of the expiration month.</a:t>
            </a:r>
          </a:p>
          <a:p>
            <a:pPr algn="just"/>
            <a:r>
              <a:rPr lang="en-US" dirty="0" smtClean="0"/>
              <a:t>It is not as easy to identify the settlement price for European-style options. In fact, the settlement price is not published until hours after the market opens. The European settlement price is calculated as follows:</a:t>
            </a:r>
          </a:p>
          <a:p>
            <a:pPr algn="just"/>
            <a:r>
              <a:rPr lang="en-US" dirty="0" smtClean="0"/>
              <a:t>On the third Friday of the month, the opening price for each stock in the index is determined. Individual stocks open at different times, with some of these opening prices available at 9:30 a.m. ET while others are determined a few minutes later. </a:t>
            </a:r>
          </a:p>
          <a:p>
            <a:pPr algn="just"/>
            <a:r>
              <a:rPr lang="en-US" dirty="0" smtClean="0"/>
              <a:t>The underlying index price is calculated as if all stocks were trading at their respective opening prices at the same time. This is not a real-world price because you cannot look at the published index and assume the settlement price is close in value.</a:t>
            </a:r>
            <a:br>
              <a:rPr lang="en-US" dirty="0" smtClean="0"/>
            </a:br>
            <a:endParaRPr lang="en-US" dirty="0"/>
          </a:p>
        </p:txBody>
      </p:sp>
    </p:spTree>
  </p:cSld>
  <p:clrMapOvr>
    <a:masterClrMapping/>
  </p:clrMapOvr>
  <p:transition>
    <p:dissolv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Futures Price</a:t>
            </a:r>
            <a:endParaRPr lang="en-US" dirty="0"/>
          </a:p>
        </p:txBody>
      </p:sp>
      <p:sp>
        <p:nvSpPr>
          <p:cNvPr id="3" name="Content Placeholder 2"/>
          <p:cNvSpPr>
            <a:spLocks noGrp="1"/>
          </p:cNvSpPr>
          <p:nvPr>
            <p:ph idx="1"/>
          </p:nvPr>
        </p:nvSpPr>
        <p:spPr>
          <a:xfrm>
            <a:off x="457200" y="1609416"/>
            <a:ext cx="7239000" cy="3495984"/>
          </a:xfrm>
        </p:spPr>
        <p:txBody>
          <a:bodyPr/>
          <a:lstStyle/>
          <a:p>
            <a:pPr algn="just"/>
            <a:r>
              <a:rPr lang="en-US" dirty="0" smtClean="0"/>
              <a:t>The </a:t>
            </a:r>
            <a:r>
              <a:rPr lang="en-US" b="1" dirty="0" smtClean="0"/>
              <a:t>price</a:t>
            </a:r>
            <a:r>
              <a:rPr lang="en-US" dirty="0" smtClean="0"/>
              <a:t> difference between the fair value and prevailing market </a:t>
            </a:r>
            <a:r>
              <a:rPr lang="en-US" b="1" dirty="0" smtClean="0"/>
              <a:t>price</a:t>
            </a:r>
            <a:r>
              <a:rPr lang="en-US" dirty="0" smtClean="0"/>
              <a:t> occurs due to supply /demand, liquidity as well as factors such as transaction charges, taxes and margins. But on most occasions, the theoretical </a:t>
            </a:r>
            <a:r>
              <a:rPr lang="en-US" b="1" dirty="0" smtClean="0"/>
              <a:t>future price</a:t>
            </a:r>
            <a:r>
              <a:rPr lang="en-US" dirty="0" smtClean="0"/>
              <a:t> would match the market </a:t>
            </a:r>
            <a:r>
              <a:rPr lang="en-US" b="1" dirty="0" smtClean="0"/>
              <a:t>price</a:t>
            </a:r>
            <a:r>
              <a:rPr lang="en-US" dirty="0" smtClean="0"/>
              <a:t>.</a:t>
            </a:r>
            <a:endParaRPr lang="en-US" dirty="0"/>
          </a:p>
        </p:txBody>
      </p:sp>
    </p:spTree>
  </p:cSld>
  <p:clrMapOvr>
    <a:masterClrMapping/>
  </p:clrMapOvr>
  <p:transition>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synthetic</a:t>
            </a:r>
            <a:r>
              <a:rPr lang="en-US" dirty="0" smtClean="0"/>
              <a:t> </a:t>
            </a:r>
            <a:r>
              <a:rPr lang="en-US" b="1" dirty="0" smtClean="0"/>
              <a:t>futures</a:t>
            </a:r>
            <a:r>
              <a:rPr lang="en-US" dirty="0" smtClean="0"/>
              <a:t> </a:t>
            </a:r>
            <a:endParaRPr lang="en-US" dirty="0"/>
          </a:p>
        </p:txBody>
      </p:sp>
      <p:sp>
        <p:nvSpPr>
          <p:cNvPr id="3" name="Content Placeholder 2"/>
          <p:cNvSpPr>
            <a:spLocks noGrp="1"/>
          </p:cNvSpPr>
          <p:nvPr>
            <p:ph idx="1"/>
          </p:nvPr>
        </p:nvSpPr>
        <p:spPr>
          <a:xfrm>
            <a:off x="457200" y="1609416"/>
            <a:ext cx="7239000" cy="3572184"/>
          </a:xfrm>
        </p:spPr>
        <p:txBody>
          <a:bodyPr/>
          <a:lstStyle/>
          <a:p>
            <a:pPr algn="just"/>
            <a:r>
              <a:rPr lang="en-US" dirty="0" smtClean="0"/>
              <a:t>The </a:t>
            </a:r>
            <a:r>
              <a:rPr lang="en-US" b="1" dirty="0" smtClean="0"/>
              <a:t>synthetic</a:t>
            </a:r>
            <a:r>
              <a:rPr lang="en-US" dirty="0" smtClean="0"/>
              <a:t> long </a:t>
            </a:r>
            <a:r>
              <a:rPr lang="en-US" b="1" dirty="0" smtClean="0"/>
              <a:t>futures</a:t>
            </a:r>
            <a:r>
              <a:rPr lang="en-US" dirty="0" smtClean="0"/>
              <a:t> is an options strategy used to simulate the payoff of a long </a:t>
            </a:r>
            <a:r>
              <a:rPr lang="en-US" b="1" dirty="0" smtClean="0"/>
              <a:t>futures</a:t>
            </a:r>
            <a:r>
              <a:rPr lang="en-US" dirty="0" smtClean="0"/>
              <a:t> position. </a:t>
            </a:r>
          </a:p>
          <a:p>
            <a:pPr algn="just"/>
            <a:r>
              <a:rPr lang="en-US" dirty="0" smtClean="0"/>
              <a:t>It is entered by buying at-the-money call options and selling an equal number of at-the-money put options of the same underlying </a:t>
            </a:r>
            <a:r>
              <a:rPr lang="en-US" b="1" dirty="0" smtClean="0"/>
              <a:t>futures</a:t>
            </a:r>
            <a:r>
              <a:rPr lang="en-US" dirty="0" smtClean="0"/>
              <a:t> and expiration month.</a:t>
            </a:r>
            <a:endParaRPr lang="en-US" dirty="0"/>
          </a:p>
        </p:txBody>
      </p:sp>
    </p:spTree>
  </p:cSld>
  <p:clrMapOvr>
    <a:masterClrMapping/>
  </p:clrMapOvr>
  <p:transition>
    <p:dissolv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Bonds for option prices</a:t>
            </a:r>
            <a:endParaRPr lang="en-US" dirty="0"/>
          </a:p>
        </p:txBody>
      </p:sp>
      <p:sp>
        <p:nvSpPr>
          <p:cNvPr id="3" name="Content Placeholder 2"/>
          <p:cNvSpPr>
            <a:spLocks noGrp="1"/>
          </p:cNvSpPr>
          <p:nvPr>
            <p:ph idx="1"/>
          </p:nvPr>
        </p:nvSpPr>
        <p:spPr/>
        <p:txBody>
          <a:bodyPr>
            <a:normAutofit/>
          </a:bodyPr>
          <a:lstStyle/>
          <a:p>
            <a:pPr algn="just"/>
            <a:r>
              <a:rPr lang="en-US" dirty="0" smtClean="0"/>
              <a:t>A bond option is an option contract in which the underlying asset is a bond. Like all standard option contracts, an investor can take many speculative positions through either bond call or bond put options.</a:t>
            </a:r>
          </a:p>
          <a:p>
            <a:pPr algn="just"/>
            <a:r>
              <a:rPr lang="en-US" dirty="0" smtClean="0"/>
              <a:t> In general, all types of options, including bond options, are derivative products that allow investors to take speculative bets on the direction of underlying asset prices or to hedge certain asset risks within a portfolio.</a:t>
            </a:r>
            <a:endParaRPr lang="en-US" dirty="0"/>
          </a:p>
        </p:txBody>
      </p:sp>
    </p:spTree>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Put-Call Parity</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Put-call parity is a principle that defines the relationship between the price of European put options and European call options of the same class, that is, with the same underlying asset, strike price, and expiration date.</a:t>
            </a:r>
          </a:p>
          <a:p>
            <a:pPr algn="just"/>
            <a:r>
              <a:rPr lang="en-US" dirty="0" smtClean="0"/>
              <a:t>Put-call parity states that simultaneously holding a short European put and long European call of the same class will deliver the same return as holding one forward contract on the same underlying asset, with the same expiration, and a forward price equal to the option's strike price.</a:t>
            </a:r>
            <a:endParaRPr lang="en-US" dirty="0"/>
          </a:p>
        </p:txBody>
      </p:sp>
    </p:spTree>
  </p:cSld>
  <p:clrMapOvr>
    <a:masterClrMapping/>
  </p:clrMapOvr>
  <p:transition>
    <p:dissolv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spc="-9" dirty="0" smtClean="0"/>
              <a:t/>
            </a:r>
            <a:br>
              <a:rPr lang="en-US" sz="3600" spc="-9" dirty="0" smtClean="0"/>
            </a:br>
            <a:r>
              <a:rPr lang="en-US" sz="3600" spc="-9" dirty="0" smtClean="0"/>
              <a:t>Black-</a:t>
            </a:r>
            <a:r>
              <a:rPr lang="en-US" sz="3600" spc="-9" dirty="0" err="1" smtClean="0"/>
              <a:t>Scholes</a:t>
            </a:r>
            <a:r>
              <a:rPr lang="en-US" sz="3600" spc="-9" dirty="0" smtClean="0"/>
              <a:t> model: </a:t>
            </a:r>
            <a:r>
              <a:rPr lang="en-US" sz="3600" spc="-22" dirty="0" smtClean="0"/>
              <a:t>Derivation </a:t>
            </a:r>
            <a:r>
              <a:rPr lang="en-US" sz="3600" dirty="0" smtClean="0"/>
              <a:t>Model</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7239000" cy="5236536"/>
          </a:xfrm>
        </p:spPr>
        <p:txBody>
          <a:bodyPr>
            <a:normAutofit fontScale="92500" lnSpcReduction="10000"/>
          </a:bodyPr>
          <a:lstStyle/>
          <a:p>
            <a:pPr algn="just"/>
            <a:r>
              <a:rPr lang="en-US" dirty="0" smtClean="0"/>
              <a:t>Black-</a:t>
            </a:r>
            <a:r>
              <a:rPr lang="en-US" dirty="0" err="1" smtClean="0"/>
              <a:t>Scholes</a:t>
            </a:r>
            <a:r>
              <a:rPr lang="en-US" dirty="0" smtClean="0"/>
              <a:t> is a pricing model used to determine the fair price or theoretical value for a call or a put option based on six variables such as volatility, type of option, underlying stock price, time, strike price, and risk-free rate. </a:t>
            </a:r>
          </a:p>
          <a:p>
            <a:pPr algn="just"/>
            <a:r>
              <a:rPr lang="en-US" dirty="0" smtClean="0"/>
              <a:t>The quantum of speculation is more in case of stock market derivatives, and hence proper pricing of options eliminates the opportunity for any arbitrage. There are two important models for option pricing – Binomial Model and Black-</a:t>
            </a:r>
            <a:r>
              <a:rPr lang="en-US" dirty="0" err="1" smtClean="0"/>
              <a:t>Scholes</a:t>
            </a:r>
            <a:r>
              <a:rPr lang="en-US" dirty="0" smtClean="0"/>
              <a:t> Model. </a:t>
            </a:r>
          </a:p>
          <a:p>
            <a:pPr algn="just"/>
            <a:r>
              <a:rPr lang="en-US" dirty="0" smtClean="0"/>
              <a:t>The model is used to determine the price of a European call option, which simply means that the option can only be exercised on the expiration date.</a:t>
            </a:r>
            <a:endParaRPr lang="en-US" dirty="0"/>
          </a:p>
        </p:txBody>
      </p:sp>
    </p:spTree>
  </p:cSld>
  <p:clrMapOvr>
    <a:masterClrMapping/>
  </p:clrMapOvr>
  <p:transition>
    <p:dissolv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47324"/>
            <a:ext cx="3048000" cy="414164"/>
          </a:xfrm>
          <a:prstGeom prst="rect">
            <a:avLst/>
          </a:prstGeom>
        </p:spPr>
        <p:txBody>
          <a:bodyPr vert="horz" wrap="square" lIns="0" tIns="13919" rIns="0" bIns="0" rtlCol="0">
            <a:spAutoFit/>
          </a:bodyPr>
          <a:lstStyle/>
          <a:p>
            <a:pPr marL="11135">
              <a:spcBef>
                <a:spcPts val="110"/>
              </a:spcBef>
            </a:pPr>
            <a:r>
              <a:rPr sz="2600" spc="175" dirty="0">
                <a:latin typeface="Georgia"/>
                <a:cs typeface="Georgia"/>
              </a:rPr>
              <a:t>A</a:t>
            </a:r>
            <a:r>
              <a:rPr sz="2600" spc="-114" dirty="0">
                <a:latin typeface="Georgia"/>
                <a:cs typeface="Georgia"/>
              </a:rPr>
              <a:t>ss</a:t>
            </a:r>
            <a:r>
              <a:rPr sz="2600" spc="-70" dirty="0">
                <a:latin typeface="Georgia"/>
                <a:cs typeface="Georgia"/>
              </a:rPr>
              <a:t>u</a:t>
            </a:r>
            <a:r>
              <a:rPr sz="2600" spc="-158" dirty="0">
                <a:latin typeface="Georgia"/>
                <a:cs typeface="Georgia"/>
              </a:rPr>
              <a:t>m</a:t>
            </a:r>
            <a:r>
              <a:rPr sz="2600" spc="-61" dirty="0">
                <a:latin typeface="Georgia"/>
                <a:cs typeface="Georgia"/>
              </a:rPr>
              <a:t>p</a:t>
            </a:r>
            <a:r>
              <a:rPr sz="2600" spc="96" dirty="0">
                <a:latin typeface="Georgia"/>
                <a:cs typeface="Georgia"/>
              </a:rPr>
              <a:t>t</a:t>
            </a:r>
            <a:r>
              <a:rPr sz="2600" spc="-57" dirty="0">
                <a:latin typeface="Georgia"/>
                <a:cs typeface="Georgia"/>
              </a:rPr>
              <a:t>i</a:t>
            </a:r>
            <a:r>
              <a:rPr sz="2600" spc="-123" dirty="0">
                <a:latin typeface="Georgia"/>
                <a:cs typeface="Georgia"/>
              </a:rPr>
              <a:t>o</a:t>
            </a:r>
            <a:r>
              <a:rPr sz="2600" spc="-110" dirty="0">
                <a:latin typeface="Georgia"/>
                <a:cs typeface="Georgia"/>
              </a:rPr>
              <a:t>n</a:t>
            </a:r>
            <a:r>
              <a:rPr sz="2600" spc="-114" dirty="0">
                <a:latin typeface="Georgia"/>
                <a:cs typeface="Georgia"/>
              </a:rPr>
              <a:t>s</a:t>
            </a:r>
            <a:endParaRPr sz="2600">
              <a:latin typeface="Georgia"/>
              <a:cs typeface="Georgia"/>
            </a:endParaRPr>
          </a:p>
        </p:txBody>
      </p:sp>
      <p:sp>
        <p:nvSpPr>
          <p:cNvPr id="3" name="object 3"/>
          <p:cNvSpPr/>
          <p:nvPr/>
        </p:nvSpPr>
        <p:spPr>
          <a:xfrm>
            <a:off x="726596" y="1057759"/>
            <a:ext cx="1886900" cy="20171"/>
          </a:xfrm>
          <a:custGeom>
            <a:avLst/>
            <a:gdLst/>
            <a:ahLst/>
            <a:cxnLst/>
            <a:rect l="l" t="t" r="r" b="b"/>
            <a:pathLst>
              <a:path w="2206625" h="22225">
                <a:moveTo>
                  <a:pt x="2206045" y="22190"/>
                </a:moveTo>
                <a:lnTo>
                  <a:pt x="2206045" y="0"/>
                </a:lnTo>
                <a:lnTo>
                  <a:pt x="0" y="0"/>
                </a:lnTo>
                <a:lnTo>
                  <a:pt x="0" y="22190"/>
                </a:lnTo>
                <a:close/>
              </a:path>
            </a:pathLst>
          </a:custGeom>
          <a:solidFill>
            <a:srgbClr val="6D9BD6"/>
          </a:solidFill>
        </p:spPr>
        <p:txBody>
          <a:bodyPr wrap="square" lIns="0" tIns="0" rIns="0" bIns="0" rtlCol="0"/>
          <a:lstStyle/>
          <a:p>
            <a:endParaRPr/>
          </a:p>
        </p:txBody>
      </p:sp>
      <p:sp>
        <p:nvSpPr>
          <p:cNvPr id="4" name="object 4"/>
          <p:cNvSpPr txBox="1"/>
          <p:nvPr/>
        </p:nvSpPr>
        <p:spPr>
          <a:xfrm>
            <a:off x="1395057" y="1176414"/>
            <a:ext cx="6752659" cy="3319144"/>
          </a:xfrm>
          <a:prstGeom prst="rect">
            <a:avLst/>
          </a:prstGeom>
        </p:spPr>
        <p:txBody>
          <a:bodyPr vert="horz" wrap="square" lIns="0" tIns="61244" rIns="0" bIns="0" rtlCol="0">
            <a:spAutoFit/>
          </a:bodyPr>
          <a:lstStyle/>
          <a:p>
            <a:pPr marL="355775" indent="-278384">
              <a:spcBef>
                <a:spcPts val="482"/>
              </a:spcBef>
              <a:buClr>
                <a:srgbClr val="6D9BD6"/>
              </a:buClr>
              <a:buSzPct val="91111"/>
              <a:buFont typeface="DejaVu Sans"/>
              <a:buChar char="•"/>
              <a:tabLst>
                <a:tab pos="355775" algn="l"/>
                <a:tab pos="356332" algn="l"/>
              </a:tabLst>
            </a:pPr>
            <a:r>
              <a:rPr sz="2000" spc="18" dirty="0">
                <a:latin typeface="Arial"/>
                <a:cs typeface="Arial"/>
              </a:rPr>
              <a:t>Further </a:t>
            </a:r>
            <a:r>
              <a:rPr sz="2000" spc="4" dirty="0">
                <a:latin typeface="Arial"/>
                <a:cs typeface="Arial"/>
              </a:rPr>
              <a:t>assumptions (besides</a:t>
            </a:r>
            <a:r>
              <a:rPr sz="2000" dirty="0">
                <a:latin typeface="Arial"/>
                <a:cs typeface="Arial"/>
              </a:rPr>
              <a:t> </a:t>
            </a:r>
            <a:r>
              <a:rPr sz="2000" spc="4" dirty="0">
                <a:latin typeface="Arial"/>
                <a:cs typeface="Arial"/>
              </a:rPr>
              <a:t>GBP):</a:t>
            </a:r>
            <a:endParaRPr sz="2000">
              <a:latin typeface="Arial"/>
              <a:cs typeface="Arial"/>
            </a:endParaRPr>
          </a:p>
          <a:p>
            <a:pPr marL="810097" lvl="1" indent="-278941">
              <a:spcBef>
                <a:spcPts val="399"/>
              </a:spcBef>
              <a:buClr>
                <a:srgbClr val="6D9BD6"/>
              </a:buClr>
              <a:buSzPct val="91111"/>
              <a:buFont typeface="DejaVu Sans"/>
              <a:buChar char="◦"/>
              <a:tabLst>
                <a:tab pos="810097" algn="l"/>
                <a:tab pos="810654" algn="l"/>
              </a:tabLst>
            </a:pPr>
            <a:r>
              <a:rPr sz="2000" spc="4" dirty="0">
                <a:latin typeface="Arial"/>
                <a:cs typeface="Arial"/>
              </a:rPr>
              <a:t>constant </a:t>
            </a:r>
            <a:r>
              <a:rPr sz="2000" spc="9" dirty="0">
                <a:latin typeface="Arial"/>
                <a:cs typeface="Arial"/>
              </a:rPr>
              <a:t>riskless </a:t>
            </a:r>
            <a:r>
              <a:rPr sz="2000" spc="4" dirty="0">
                <a:latin typeface="Arial"/>
                <a:cs typeface="Arial"/>
              </a:rPr>
              <a:t>interest </a:t>
            </a:r>
            <a:r>
              <a:rPr sz="2000" dirty="0">
                <a:latin typeface="Arial"/>
                <a:cs typeface="Arial"/>
              </a:rPr>
              <a:t>rate</a:t>
            </a:r>
            <a:r>
              <a:rPr sz="2000" spc="-9" dirty="0">
                <a:latin typeface="Arial"/>
                <a:cs typeface="Arial"/>
              </a:rPr>
              <a:t> </a:t>
            </a:r>
            <a:r>
              <a:rPr sz="2000" i="1" spc="123" dirty="0">
                <a:latin typeface="Times New Roman"/>
                <a:cs typeface="Times New Roman"/>
              </a:rPr>
              <a:t>r</a:t>
            </a:r>
            <a:endParaRPr sz="2000">
              <a:latin typeface="Times New Roman"/>
              <a:cs typeface="Times New Roman"/>
            </a:endParaRPr>
          </a:p>
          <a:p>
            <a:pPr marL="810097" lvl="1" indent="-278941">
              <a:spcBef>
                <a:spcPts val="399"/>
              </a:spcBef>
              <a:buClr>
                <a:srgbClr val="6D9BD6"/>
              </a:buClr>
              <a:buSzPct val="91111"/>
              <a:buFont typeface="DejaVu Sans"/>
              <a:buChar char="◦"/>
              <a:tabLst>
                <a:tab pos="810097" algn="l"/>
                <a:tab pos="810654" algn="l"/>
              </a:tabLst>
            </a:pPr>
            <a:r>
              <a:rPr sz="2000" spc="9" dirty="0">
                <a:latin typeface="Arial"/>
                <a:cs typeface="Arial"/>
              </a:rPr>
              <a:t>no </a:t>
            </a:r>
            <a:r>
              <a:rPr sz="2000" spc="4" dirty="0">
                <a:latin typeface="Arial"/>
                <a:cs typeface="Arial"/>
              </a:rPr>
              <a:t>transaction</a:t>
            </a:r>
            <a:r>
              <a:rPr sz="2000" spc="-4" dirty="0">
                <a:latin typeface="Arial"/>
                <a:cs typeface="Arial"/>
              </a:rPr>
              <a:t> </a:t>
            </a:r>
            <a:r>
              <a:rPr sz="2000" spc="4" dirty="0">
                <a:latin typeface="Arial"/>
                <a:cs typeface="Arial"/>
              </a:rPr>
              <a:t>costs</a:t>
            </a:r>
            <a:endParaRPr sz="2000">
              <a:latin typeface="Arial"/>
              <a:cs typeface="Arial"/>
            </a:endParaRPr>
          </a:p>
          <a:p>
            <a:pPr marL="810097" marR="48996" lvl="1" indent="-278384">
              <a:lnSpc>
                <a:spcPts val="2359"/>
              </a:lnSpc>
              <a:spcBef>
                <a:spcPts val="487"/>
              </a:spcBef>
              <a:buClr>
                <a:srgbClr val="6D9BD6"/>
              </a:buClr>
              <a:buSzPct val="91111"/>
              <a:buFont typeface="DejaVu Sans"/>
              <a:buChar char="◦"/>
              <a:tabLst>
                <a:tab pos="810097" algn="l"/>
                <a:tab pos="810654" algn="l"/>
              </a:tabLst>
            </a:pPr>
            <a:r>
              <a:rPr sz="2000" dirty="0">
                <a:latin typeface="Arial"/>
                <a:cs typeface="Arial"/>
              </a:rPr>
              <a:t>it </a:t>
            </a:r>
            <a:r>
              <a:rPr sz="2000" spc="4" dirty="0">
                <a:latin typeface="Arial"/>
                <a:cs typeface="Arial"/>
              </a:rPr>
              <a:t>is </a:t>
            </a:r>
            <a:r>
              <a:rPr sz="2000" dirty="0">
                <a:latin typeface="Arial"/>
                <a:cs typeface="Arial"/>
              </a:rPr>
              <a:t>possible </a:t>
            </a:r>
            <a:r>
              <a:rPr sz="2000" spc="4" dirty="0">
                <a:latin typeface="Arial"/>
                <a:cs typeface="Arial"/>
              </a:rPr>
              <a:t>to </a:t>
            </a:r>
            <a:r>
              <a:rPr sz="2000" dirty="0">
                <a:latin typeface="Arial"/>
                <a:cs typeface="Arial"/>
              </a:rPr>
              <a:t>buy/sell </a:t>
            </a:r>
            <a:r>
              <a:rPr sz="2000" spc="-4" dirty="0">
                <a:latin typeface="Arial"/>
                <a:cs typeface="Arial"/>
              </a:rPr>
              <a:t>any </a:t>
            </a:r>
            <a:r>
              <a:rPr sz="2000" spc="4" dirty="0">
                <a:latin typeface="Arial"/>
                <a:cs typeface="Arial"/>
              </a:rPr>
              <a:t>(also </a:t>
            </a:r>
            <a:r>
              <a:rPr sz="2000" dirty="0">
                <a:latin typeface="Arial"/>
                <a:cs typeface="Arial"/>
              </a:rPr>
              <a:t>fractional) </a:t>
            </a:r>
            <a:r>
              <a:rPr sz="2000" spc="4" dirty="0">
                <a:latin typeface="Arial"/>
                <a:cs typeface="Arial"/>
              </a:rPr>
              <a:t>number of  </a:t>
            </a:r>
            <a:r>
              <a:rPr sz="2000" dirty="0">
                <a:latin typeface="Arial"/>
                <a:cs typeface="Arial"/>
              </a:rPr>
              <a:t>stocks; </a:t>
            </a:r>
            <a:r>
              <a:rPr sz="2000" spc="9" dirty="0">
                <a:latin typeface="Arial"/>
                <a:cs typeface="Arial"/>
              </a:rPr>
              <a:t>similarly </a:t>
            </a:r>
            <a:r>
              <a:rPr sz="2000" spc="4" dirty="0">
                <a:latin typeface="Arial"/>
                <a:cs typeface="Arial"/>
              </a:rPr>
              <a:t>with the</a:t>
            </a:r>
            <a:r>
              <a:rPr sz="2000" spc="-18" dirty="0">
                <a:latin typeface="Arial"/>
                <a:cs typeface="Arial"/>
              </a:rPr>
              <a:t> </a:t>
            </a:r>
            <a:r>
              <a:rPr sz="2000" spc="9" dirty="0">
                <a:latin typeface="Arial"/>
                <a:cs typeface="Arial"/>
              </a:rPr>
              <a:t>cash</a:t>
            </a:r>
            <a:endParaRPr sz="2000">
              <a:latin typeface="Arial"/>
              <a:cs typeface="Arial"/>
            </a:endParaRPr>
          </a:p>
          <a:p>
            <a:pPr marL="810097" lvl="1" indent="-278384">
              <a:spcBef>
                <a:spcPts val="320"/>
              </a:spcBef>
              <a:buClr>
                <a:srgbClr val="6D9BD6"/>
              </a:buClr>
              <a:buSzPct val="91111"/>
              <a:buFont typeface="DejaVu Sans"/>
              <a:buChar char="◦"/>
              <a:tabLst>
                <a:tab pos="810097" algn="l"/>
                <a:tab pos="810654" algn="l"/>
              </a:tabLst>
            </a:pPr>
            <a:r>
              <a:rPr sz="2000" spc="9" dirty="0">
                <a:latin typeface="Arial"/>
                <a:cs typeface="Arial"/>
              </a:rPr>
              <a:t>no </a:t>
            </a:r>
            <a:r>
              <a:rPr sz="2000" spc="4" dirty="0">
                <a:latin typeface="Arial"/>
                <a:cs typeface="Arial"/>
              </a:rPr>
              <a:t>restrictions </a:t>
            </a:r>
            <a:r>
              <a:rPr sz="2000" spc="9" dirty="0">
                <a:latin typeface="Arial"/>
                <a:cs typeface="Arial"/>
              </a:rPr>
              <a:t>on </a:t>
            </a:r>
            <a:r>
              <a:rPr sz="2000" i="1" spc="22" dirty="0">
                <a:latin typeface="Arial"/>
                <a:cs typeface="Arial"/>
              </a:rPr>
              <a:t>short</a:t>
            </a:r>
            <a:r>
              <a:rPr sz="2000" i="1" spc="-9" dirty="0">
                <a:latin typeface="Arial"/>
                <a:cs typeface="Arial"/>
              </a:rPr>
              <a:t> </a:t>
            </a:r>
            <a:r>
              <a:rPr sz="2000" i="1" spc="4" dirty="0">
                <a:latin typeface="Arial"/>
                <a:cs typeface="Arial"/>
              </a:rPr>
              <a:t>selling</a:t>
            </a:r>
            <a:endParaRPr sz="2000">
              <a:latin typeface="Arial"/>
              <a:cs typeface="Arial"/>
            </a:endParaRPr>
          </a:p>
          <a:p>
            <a:pPr marL="810097" lvl="1" indent="-278384">
              <a:spcBef>
                <a:spcPts val="402"/>
              </a:spcBef>
              <a:buClr>
                <a:srgbClr val="6D9BD6"/>
              </a:buClr>
              <a:buSzPct val="91111"/>
              <a:buFont typeface="DejaVu Sans"/>
              <a:buChar char="◦"/>
              <a:tabLst>
                <a:tab pos="810097" algn="l"/>
                <a:tab pos="810654" algn="l"/>
              </a:tabLst>
            </a:pPr>
            <a:r>
              <a:rPr sz="2000" spc="4" dirty="0">
                <a:latin typeface="Arial"/>
                <a:cs typeface="Arial"/>
              </a:rPr>
              <a:t>option is of European</a:t>
            </a:r>
            <a:r>
              <a:rPr sz="2000" spc="22" dirty="0">
                <a:latin typeface="Arial"/>
                <a:cs typeface="Arial"/>
              </a:rPr>
              <a:t> </a:t>
            </a:r>
            <a:r>
              <a:rPr sz="2000" spc="4" dirty="0">
                <a:latin typeface="Arial"/>
                <a:cs typeface="Arial"/>
              </a:rPr>
              <a:t>type</a:t>
            </a:r>
            <a:endParaRPr sz="2000">
              <a:latin typeface="Arial"/>
              <a:cs typeface="Arial"/>
            </a:endParaRPr>
          </a:p>
          <a:p>
            <a:pPr marL="355775" marR="292860" indent="-278384">
              <a:lnSpc>
                <a:spcPts val="2350"/>
              </a:lnSpc>
              <a:spcBef>
                <a:spcPts val="912"/>
              </a:spcBef>
              <a:buClr>
                <a:srgbClr val="6D9BD6"/>
              </a:buClr>
              <a:buSzPct val="91111"/>
              <a:buFont typeface="DejaVu Sans"/>
              <a:buChar char="•"/>
              <a:tabLst>
                <a:tab pos="355775" algn="l"/>
                <a:tab pos="356332" algn="l"/>
              </a:tabLst>
            </a:pPr>
            <a:r>
              <a:rPr sz="2000" spc="-22" dirty="0">
                <a:latin typeface="Arial"/>
                <a:cs typeface="Arial"/>
              </a:rPr>
              <a:t>Firstly, </a:t>
            </a:r>
            <a:r>
              <a:rPr sz="2000" dirty="0">
                <a:latin typeface="Arial"/>
                <a:cs typeface="Arial"/>
              </a:rPr>
              <a:t>let </a:t>
            </a:r>
            <a:r>
              <a:rPr sz="2000" spc="4" dirty="0">
                <a:latin typeface="Arial"/>
                <a:cs typeface="Arial"/>
              </a:rPr>
              <a:t>us consider the </a:t>
            </a:r>
            <a:r>
              <a:rPr sz="2000" spc="9" dirty="0">
                <a:latin typeface="Arial"/>
                <a:cs typeface="Arial"/>
              </a:rPr>
              <a:t>case </a:t>
            </a:r>
            <a:r>
              <a:rPr sz="2000" spc="4" dirty="0">
                <a:latin typeface="Arial"/>
                <a:cs typeface="Arial"/>
              </a:rPr>
              <a:t>of </a:t>
            </a:r>
            <a:r>
              <a:rPr sz="2000" spc="9" dirty="0">
                <a:latin typeface="Arial"/>
                <a:cs typeface="Arial"/>
              </a:rPr>
              <a:t>a </a:t>
            </a:r>
            <a:r>
              <a:rPr sz="2000" spc="4" dirty="0">
                <a:latin typeface="Arial"/>
                <a:cs typeface="Arial"/>
              </a:rPr>
              <a:t>non-dividend </a:t>
            </a:r>
            <a:r>
              <a:rPr sz="2000" spc="-4" dirty="0">
                <a:latin typeface="Arial"/>
                <a:cs typeface="Arial"/>
              </a:rPr>
              <a:t>paying  </a:t>
            </a:r>
            <a:r>
              <a:rPr sz="2000" dirty="0">
                <a:latin typeface="Arial"/>
                <a:cs typeface="Arial"/>
              </a:rPr>
              <a:t>stock</a:t>
            </a:r>
            <a:endParaRPr sz="2000">
              <a:latin typeface="Arial"/>
              <a:cs typeface="Arial"/>
            </a:endParaRPr>
          </a:p>
        </p:txBody>
      </p:sp>
    </p:spTree>
  </p:cSld>
  <p:clrMapOvr>
    <a:masterClrMapping/>
  </p:clrMapOvr>
  <p:transition>
    <p:dissolv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Binomial Option Pricing Model</a:t>
            </a:r>
            <a:br>
              <a:rPr lang="en-US" dirty="0" smtClean="0"/>
            </a:br>
            <a:endParaRPr lang="en-US" dirty="0"/>
          </a:p>
        </p:txBody>
      </p:sp>
      <p:sp>
        <p:nvSpPr>
          <p:cNvPr id="3" name="Content Placeholder 2"/>
          <p:cNvSpPr>
            <a:spLocks noGrp="1"/>
          </p:cNvSpPr>
          <p:nvPr>
            <p:ph idx="1"/>
          </p:nvPr>
        </p:nvSpPr>
        <p:spPr/>
        <p:txBody>
          <a:bodyPr/>
          <a:lstStyle/>
          <a:p>
            <a:r>
              <a:rPr lang="en-US" dirty="0" smtClean="0"/>
              <a:t>The binomial option pricing model is an options valuation method developed in 1979. </a:t>
            </a:r>
          </a:p>
          <a:p>
            <a:r>
              <a:rPr lang="en-US" dirty="0" smtClean="0"/>
              <a:t>The binomial option pricing model uses an iterative procedure, allowing for the specification of nodes, or points in time, during the time span between the valuation date and the option's expiration date.</a:t>
            </a:r>
          </a:p>
          <a:p>
            <a:endParaRPr lang="en-US" dirty="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financial economics</a:t>
            </a:r>
            <a:endParaRPr lang="en-US" dirty="0"/>
          </a:p>
        </p:txBody>
      </p:sp>
      <p:sp>
        <p:nvSpPr>
          <p:cNvPr id="3" name="Content Placeholder 2"/>
          <p:cNvSpPr>
            <a:spLocks noGrp="1"/>
          </p:cNvSpPr>
          <p:nvPr>
            <p:ph idx="1"/>
          </p:nvPr>
        </p:nvSpPr>
        <p:spPr/>
        <p:txBody>
          <a:bodyPr/>
          <a:lstStyle/>
          <a:p>
            <a:r>
              <a:rPr lang="en-US" b="1" dirty="0" smtClean="0"/>
              <a:t>Financial structure</a:t>
            </a:r>
            <a:r>
              <a:rPr lang="en-US" dirty="0" smtClean="0"/>
              <a:t> refers to the mix of debt and equity that a company uses to </a:t>
            </a:r>
            <a:r>
              <a:rPr lang="en-US" b="1" dirty="0" smtClean="0"/>
              <a:t>finance</a:t>
            </a:r>
            <a:r>
              <a:rPr lang="en-US" dirty="0" smtClean="0"/>
              <a:t> its operations. </a:t>
            </a:r>
          </a:p>
          <a:p>
            <a:r>
              <a:rPr lang="en-US" dirty="0" smtClean="0"/>
              <a:t>It can also be known as capital </a:t>
            </a:r>
            <a:r>
              <a:rPr lang="en-US" b="1" dirty="0" smtClean="0"/>
              <a:t>structure</a:t>
            </a:r>
            <a:r>
              <a:rPr lang="en-US" dirty="0" smtClean="0"/>
              <a:t>. Private and public companies use the same framework for developing their </a:t>
            </a:r>
            <a:r>
              <a:rPr lang="en-US" b="1" dirty="0" smtClean="0"/>
              <a:t>financial structure</a:t>
            </a:r>
            <a:r>
              <a:rPr lang="en-US" dirty="0" smtClean="0"/>
              <a:t> but there are several differences between the two.</a:t>
            </a:r>
            <a:endParaRPr lang="en-US" dirty="0"/>
          </a:p>
        </p:txBody>
      </p:sp>
    </p:spTree>
  </p:cSld>
  <p:clrMapOvr>
    <a:masterClrMapping/>
  </p:clrMapOvr>
  <p:transition>
    <p:dissolv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Basics of the Binomial Option Pricing Model</a:t>
            </a:r>
            <a:br>
              <a:rPr lang="en-US" dirty="0" smtClean="0"/>
            </a:br>
            <a:endParaRPr lang="en-US" dirty="0"/>
          </a:p>
        </p:txBody>
      </p:sp>
      <p:sp>
        <p:nvSpPr>
          <p:cNvPr id="3" name="Content Placeholder 2"/>
          <p:cNvSpPr>
            <a:spLocks noGrp="1"/>
          </p:cNvSpPr>
          <p:nvPr>
            <p:ph idx="1"/>
          </p:nvPr>
        </p:nvSpPr>
        <p:spPr>
          <a:xfrm>
            <a:off x="457200" y="1295400"/>
            <a:ext cx="7239000" cy="4419600"/>
          </a:xfrm>
        </p:spPr>
        <p:txBody>
          <a:bodyPr>
            <a:normAutofit/>
          </a:bodyPr>
          <a:lstStyle/>
          <a:p>
            <a:pPr algn="just"/>
            <a:r>
              <a:rPr lang="en-US" dirty="0" smtClean="0"/>
              <a:t>The binomial option pricing model values options using an iterative approach utilizing multiple periods to value American options.</a:t>
            </a:r>
          </a:p>
          <a:p>
            <a:pPr algn="just"/>
            <a:r>
              <a:rPr lang="en-US" dirty="0" smtClean="0"/>
              <a:t>With the model, there are two possible outcomes with each iteration—a move up or a move down that follow a binomial tree.</a:t>
            </a:r>
          </a:p>
          <a:p>
            <a:pPr algn="just"/>
            <a:r>
              <a:rPr lang="en-US" dirty="0" smtClean="0"/>
              <a:t>The model is intuitive and is used more frequently in practice than the well-known Black-</a:t>
            </a:r>
            <a:r>
              <a:rPr lang="en-US" dirty="0" err="1" smtClean="0"/>
              <a:t>Scholes</a:t>
            </a:r>
            <a:r>
              <a:rPr lang="en-US" dirty="0" smtClean="0"/>
              <a:t> model.</a:t>
            </a:r>
            <a:br>
              <a:rPr lang="en-US" dirty="0" smtClean="0"/>
            </a:br>
            <a:endParaRPr lang="en-US" dirty="0"/>
          </a:p>
        </p:txBody>
      </p:sp>
    </p:spTree>
  </p:cSld>
  <p:clrMapOvr>
    <a:masterClrMapping/>
  </p:clrMapOvr>
  <p:transition>
    <p:dissolv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Pricing Models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There are four general </a:t>
            </a:r>
            <a:r>
              <a:rPr lang="en-US" b="1" dirty="0" smtClean="0"/>
              <a:t>pricing</a:t>
            </a:r>
            <a:r>
              <a:rPr lang="en-US" dirty="0" smtClean="0"/>
              <a:t> approaches that companies use to set an appropriate </a:t>
            </a:r>
            <a:r>
              <a:rPr lang="en-US" b="1" dirty="0" smtClean="0"/>
              <a:t>price</a:t>
            </a:r>
            <a:r>
              <a:rPr lang="en-US" dirty="0" smtClean="0"/>
              <a:t> for their products and services: cost-based </a:t>
            </a:r>
            <a:r>
              <a:rPr lang="en-US" b="1" dirty="0" smtClean="0"/>
              <a:t>pricing</a:t>
            </a:r>
            <a:r>
              <a:rPr lang="en-US" dirty="0" smtClean="0"/>
              <a:t>, value-based </a:t>
            </a:r>
            <a:r>
              <a:rPr lang="en-US" b="1" dirty="0" smtClean="0"/>
              <a:t>pricing</a:t>
            </a:r>
            <a:r>
              <a:rPr lang="en-US" dirty="0" smtClean="0"/>
              <a:t>, value </a:t>
            </a:r>
            <a:r>
              <a:rPr lang="en-US" b="1" dirty="0" smtClean="0"/>
              <a:t>pricing</a:t>
            </a:r>
            <a:r>
              <a:rPr lang="en-US" dirty="0" smtClean="0"/>
              <a:t> and competition-based </a:t>
            </a:r>
            <a:r>
              <a:rPr lang="en-US" b="1" dirty="0" smtClean="0"/>
              <a:t>pricing</a:t>
            </a:r>
            <a:r>
              <a:rPr lang="en-US" dirty="0" smtClean="0"/>
              <a:t> (</a:t>
            </a:r>
            <a:r>
              <a:rPr lang="en-US" dirty="0" err="1" smtClean="0"/>
              <a:t>Kotler</a:t>
            </a:r>
            <a:r>
              <a:rPr lang="en-US" dirty="0" smtClean="0"/>
              <a:t> and Armstrong, 2009).</a:t>
            </a:r>
            <a:endParaRPr lang="en-US" dirty="0"/>
          </a:p>
        </p:txBody>
      </p:sp>
    </p:spTree>
  </p:cSld>
  <p:clrMapOvr>
    <a:masterClrMapping/>
  </p:clrMapOvr>
  <p:transition>
    <p:dissolv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Cost-oriented methods or pricing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Cost plus pricing</a:t>
            </a:r>
          </a:p>
          <a:p>
            <a:r>
              <a:rPr lang="en-US" dirty="0" smtClean="0"/>
              <a:t>Mark-up pricing</a:t>
            </a:r>
          </a:p>
          <a:p>
            <a:r>
              <a:rPr lang="en-US" dirty="0" smtClean="0"/>
              <a:t>Break-even pricing</a:t>
            </a:r>
          </a:p>
          <a:p>
            <a:r>
              <a:rPr lang="en-US" dirty="0" smtClean="0"/>
              <a:t>Target return pricing</a:t>
            </a:r>
          </a:p>
          <a:p>
            <a:r>
              <a:rPr lang="en-US" dirty="0" smtClean="0"/>
              <a:t>Early cash recovery pricing</a:t>
            </a:r>
          </a:p>
          <a:p>
            <a:r>
              <a:rPr lang="en-US" dirty="0" smtClean="0"/>
              <a:t>Perceived value pricing</a:t>
            </a:r>
          </a:p>
          <a:p>
            <a:r>
              <a:rPr lang="en-US" dirty="0" smtClean="0"/>
              <a:t>Going-rate pricing</a:t>
            </a:r>
          </a:p>
          <a:p>
            <a:r>
              <a:rPr lang="en-US" dirty="0" smtClean="0"/>
              <a:t>Sealed-bid pricing</a:t>
            </a:r>
          </a:p>
          <a:p>
            <a:endParaRPr lang="en-US" dirty="0"/>
          </a:p>
        </p:txBody>
      </p:sp>
    </p:spTree>
  </p:cSld>
  <p:clrMapOvr>
    <a:masterClrMapping/>
  </p:clrMapOvr>
  <p:transition>
    <p:dissolv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Perceived value pricing</a:t>
            </a:r>
            <a:endParaRPr lang="en-US" dirty="0"/>
          </a:p>
        </p:txBody>
      </p:sp>
      <p:sp>
        <p:nvSpPr>
          <p:cNvPr id="3" name="Content Placeholder 2"/>
          <p:cNvSpPr>
            <a:spLocks noGrp="1"/>
          </p:cNvSpPr>
          <p:nvPr>
            <p:ph idx="1"/>
          </p:nvPr>
        </p:nvSpPr>
        <p:spPr>
          <a:xfrm>
            <a:off x="457200" y="1609416"/>
            <a:ext cx="7239000" cy="3953184"/>
          </a:xfrm>
        </p:spPr>
        <p:txBody>
          <a:bodyPr/>
          <a:lstStyle/>
          <a:p>
            <a:r>
              <a:rPr lang="en-US" dirty="0" smtClean="0"/>
              <a:t>In </a:t>
            </a:r>
            <a:r>
              <a:rPr lang="en-US" b="1" dirty="0" smtClean="0"/>
              <a:t>Perceived</a:t>
            </a:r>
            <a:r>
              <a:rPr lang="en-US" dirty="0" smtClean="0"/>
              <a:t>-</a:t>
            </a:r>
            <a:r>
              <a:rPr lang="en-US" b="1" dirty="0" smtClean="0"/>
              <a:t>Value Pricing</a:t>
            </a:r>
            <a:r>
              <a:rPr lang="en-US" dirty="0" smtClean="0"/>
              <a:t> method, a firm sets the </a:t>
            </a:r>
            <a:r>
              <a:rPr lang="en-US" b="1" dirty="0" smtClean="0"/>
              <a:t>price</a:t>
            </a:r>
            <a:r>
              <a:rPr lang="en-US" dirty="0" smtClean="0"/>
              <a:t> of a product by considering what product image a customer carries in his mind and how much he is willing to pay for it. </a:t>
            </a:r>
          </a:p>
          <a:p>
            <a:r>
              <a:rPr lang="en-US" dirty="0" smtClean="0"/>
              <a:t>In other words, </a:t>
            </a:r>
            <a:r>
              <a:rPr lang="en-US" b="1" dirty="0" smtClean="0"/>
              <a:t>pricing</a:t>
            </a:r>
            <a:r>
              <a:rPr lang="en-US" dirty="0" smtClean="0"/>
              <a:t> a product on the basis of what the customer is ready to pay for it, is called as a </a:t>
            </a:r>
            <a:r>
              <a:rPr lang="en-US" b="1" dirty="0" smtClean="0"/>
              <a:t>Perceived</a:t>
            </a:r>
            <a:r>
              <a:rPr lang="en-US" dirty="0" smtClean="0"/>
              <a:t>-</a:t>
            </a:r>
            <a:r>
              <a:rPr lang="en-US" b="1" dirty="0" smtClean="0"/>
              <a:t>value pricing</a:t>
            </a:r>
            <a:r>
              <a:rPr lang="en-US" dirty="0" smtClean="0"/>
              <a:t>.</a:t>
            </a:r>
            <a:endParaRPr lang="en-US" dirty="0"/>
          </a:p>
        </p:txBody>
      </p:sp>
    </p:spTree>
  </p:cSld>
  <p:clrMapOvr>
    <a:masterClrMapping/>
  </p:clrMapOvr>
  <p:transition>
    <p:dissolv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plus pricing</a:t>
            </a:r>
            <a:endParaRPr lang="en-US" dirty="0"/>
          </a:p>
        </p:txBody>
      </p:sp>
      <p:sp>
        <p:nvSpPr>
          <p:cNvPr id="3" name="Content Placeholder 2"/>
          <p:cNvSpPr>
            <a:spLocks noGrp="1"/>
          </p:cNvSpPr>
          <p:nvPr>
            <p:ph idx="1"/>
          </p:nvPr>
        </p:nvSpPr>
        <p:spPr/>
        <p:txBody>
          <a:bodyPr>
            <a:normAutofit lnSpcReduction="10000"/>
          </a:bodyPr>
          <a:lstStyle/>
          <a:p>
            <a:r>
              <a:rPr lang="en-US" dirty="0" smtClean="0"/>
              <a:t>Cost plus pricing involves adding a markup to the cost of goods and services to arrive at a selling price. Under this approach, you add together the direct material cost, direct labor cost, and overhead costs for a product, and add to it a markup percentage in order to derive the price of the product. </a:t>
            </a:r>
          </a:p>
          <a:p>
            <a:r>
              <a:rPr lang="en-US" dirty="0" smtClean="0"/>
              <a:t>Cost plus pricing can also be used within a customer contract, where the customer reimburses the seller for all costs incurred and also pays a negotiated profit in addition to the costs incurred.</a:t>
            </a:r>
            <a:endParaRPr lang="en-US" dirty="0"/>
          </a:p>
        </p:txBody>
      </p:sp>
    </p:spTree>
  </p:cSld>
  <p:clrMapOvr>
    <a:masterClrMapping/>
  </p:clrMapOvr>
  <p:transition>
    <p:dissolv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Mark-up Pricing</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The </a:t>
            </a:r>
            <a:r>
              <a:rPr lang="en-US" b="1" dirty="0" smtClean="0"/>
              <a:t>Mark-up pricing</a:t>
            </a:r>
            <a:r>
              <a:rPr lang="en-US" dirty="0" smtClean="0"/>
              <a:t> is the method of adding a certain percentage of a markup to the cost of the product to determine the selling price.</a:t>
            </a:r>
          </a:p>
          <a:p>
            <a:r>
              <a:rPr lang="en-US" dirty="0" smtClean="0"/>
              <a:t>In order to apply the mark-up pricing, firstly, the companies must determine the </a:t>
            </a:r>
            <a:r>
              <a:rPr lang="en-US" b="1" dirty="0" smtClean="0"/>
              <a:t>cost of a product</a:t>
            </a:r>
            <a:r>
              <a:rPr lang="en-US" dirty="0" smtClean="0"/>
              <a:t> and decide on the amount of profit to be earned over and above it and then add that much </a:t>
            </a:r>
            <a:r>
              <a:rPr lang="en-US" b="1" dirty="0" smtClean="0"/>
              <a:t>markup</a:t>
            </a:r>
            <a:r>
              <a:rPr lang="en-US" dirty="0" smtClean="0"/>
              <a:t> in the cost.</a:t>
            </a:r>
          </a:p>
          <a:p>
            <a:r>
              <a:rPr lang="en-US" dirty="0" smtClean="0"/>
              <a:t>Selling price = cost + Markup.</a:t>
            </a:r>
            <a:endParaRPr lang="en-US" dirty="0"/>
          </a:p>
        </p:txBody>
      </p:sp>
    </p:spTree>
  </p:cSld>
  <p:clrMapOvr>
    <a:masterClrMapping/>
  </p:clrMapOvr>
  <p:transition>
    <p:dissolv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Break even pricing</a:t>
            </a:r>
            <a:endParaRPr lang="en-US" dirty="0"/>
          </a:p>
        </p:txBody>
      </p:sp>
      <p:sp>
        <p:nvSpPr>
          <p:cNvPr id="3" name="Content Placeholder 2"/>
          <p:cNvSpPr>
            <a:spLocks noGrp="1"/>
          </p:cNvSpPr>
          <p:nvPr>
            <p:ph idx="1"/>
          </p:nvPr>
        </p:nvSpPr>
        <p:spPr/>
        <p:txBody>
          <a:bodyPr/>
          <a:lstStyle/>
          <a:p>
            <a:r>
              <a:rPr lang="en-US" b="1" dirty="0" smtClean="0"/>
              <a:t>Break even pricing </a:t>
            </a:r>
            <a:r>
              <a:rPr lang="en-US" dirty="0" smtClean="0"/>
              <a:t> is the practice of setting a </a:t>
            </a:r>
            <a:r>
              <a:rPr lang="en-US" b="1" dirty="0" smtClean="0"/>
              <a:t>price</a:t>
            </a:r>
            <a:r>
              <a:rPr lang="en-US" dirty="0" smtClean="0"/>
              <a:t> point at which a business will earn zero profits on a sale. The intention is to use low </a:t>
            </a:r>
            <a:r>
              <a:rPr lang="en-US" b="1" dirty="0" smtClean="0"/>
              <a:t>prices</a:t>
            </a:r>
            <a:r>
              <a:rPr lang="en-US" dirty="0" smtClean="0"/>
              <a:t> as a tool to gain market share and drive competitors from the marketplace.</a:t>
            </a:r>
            <a:endParaRPr lang="en-US" dirty="0"/>
          </a:p>
        </p:txBody>
      </p:sp>
    </p:spTree>
  </p:cSld>
  <p:clrMapOvr>
    <a:masterClrMapping/>
  </p:clrMapOvr>
  <p:transition>
    <p:dissolv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return pricing</a:t>
            </a:r>
            <a:endParaRPr lang="en-US" dirty="0"/>
          </a:p>
        </p:txBody>
      </p:sp>
      <p:sp>
        <p:nvSpPr>
          <p:cNvPr id="3" name="Content Placeholder 2"/>
          <p:cNvSpPr>
            <a:spLocks noGrp="1"/>
          </p:cNvSpPr>
          <p:nvPr>
            <p:ph idx="1"/>
          </p:nvPr>
        </p:nvSpPr>
        <p:spPr/>
        <p:txBody>
          <a:bodyPr>
            <a:normAutofit/>
          </a:bodyPr>
          <a:lstStyle/>
          <a:p>
            <a:pPr algn="just"/>
            <a:r>
              <a:rPr lang="en-US" dirty="0" smtClean="0"/>
              <a:t>A target return is a pricing model that prices a business based on what an investor would want to make from any capital invested in the company. </a:t>
            </a:r>
          </a:p>
          <a:p>
            <a:pPr algn="just"/>
            <a:r>
              <a:rPr lang="en-US" dirty="0" smtClean="0"/>
              <a:t>Target return is calculated as the money invested in a venture, plus the profit that the investor wants to see in return, adjusted for the time value of money. As a return-on-investment method, target return pricing requires an investor to work backward to reach a current price.</a:t>
            </a:r>
            <a:endParaRPr lang="en-US" dirty="0"/>
          </a:p>
        </p:txBody>
      </p:sp>
    </p:spTree>
  </p:cSld>
  <p:clrMapOvr>
    <a:masterClrMapping/>
  </p:clrMapOvr>
  <p:transition>
    <p:dissolv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cash recovery pricing</a:t>
            </a:r>
            <a:endParaRPr lang="en-US" dirty="0"/>
          </a:p>
        </p:txBody>
      </p:sp>
      <p:sp>
        <p:nvSpPr>
          <p:cNvPr id="3" name="Content Placeholder 2"/>
          <p:cNvSpPr>
            <a:spLocks noGrp="1"/>
          </p:cNvSpPr>
          <p:nvPr>
            <p:ph idx="1"/>
          </p:nvPr>
        </p:nvSpPr>
        <p:spPr>
          <a:xfrm>
            <a:off x="457200" y="1609416"/>
            <a:ext cx="7239000" cy="3114984"/>
          </a:xfrm>
        </p:spPr>
        <p:txBody>
          <a:bodyPr/>
          <a:lstStyle/>
          <a:p>
            <a:r>
              <a:rPr lang="en-US" dirty="0" smtClean="0"/>
              <a:t>Such </a:t>
            </a:r>
            <a:r>
              <a:rPr lang="en-US" b="1" dirty="0" smtClean="0"/>
              <a:t>pricing</a:t>
            </a:r>
            <a:r>
              <a:rPr lang="en-US" dirty="0" smtClean="0"/>
              <a:t> can also be used when a firm anticipates that a large firm may enter the market in the near future with its lower </a:t>
            </a:r>
            <a:r>
              <a:rPr lang="en-US" b="1" dirty="0" smtClean="0"/>
              <a:t>prices</a:t>
            </a:r>
            <a:r>
              <a:rPr lang="en-US" dirty="0" smtClean="0"/>
              <a:t>, forcing existing firms to exit.</a:t>
            </a:r>
            <a:endParaRPr lang="en-US" dirty="0"/>
          </a:p>
        </p:txBody>
      </p:sp>
    </p:spTree>
  </p:cSld>
  <p:clrMapOvr>
    <a:masterClrMapping/>
  </p:clrMapOvr>
  <p:transition>
    <p:dissolv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Going</a:t>
            </a:r>
            <a:r>
              <a:rPr lang="en-US" dirty="0" smtClean="0"/>
              <a:t>-</a:t>
            </a:r>
            <a:r>
              <a:rPr lang="en-US" b="1" dirty="0" smtClean="0"/>
              <a:t>Rate Pricing</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Going</a:t>
            </a:r>
            <a:r>
              <a:rPr lang="en-US" dirty="0" smtClean="0"/>
              <a:t>-</a:t>
            </a:r>
            <a:r>
              <a:rPr lang="en-US" b="1" dirty="0" smtClean="0"/>
              <a:t>Rate Pricing</a:t>
            </a:r>
            <a:r>
              <a:rPr lang="en-US" dirty="0" smtClean="0"/>
              <a:t> is a method adopted by the firms wherein the product is priced as per the </a:t>
            </a:r>
            <a:r>
              <a:rPr lang="en-US" b="1" dirty="0" smtClean="0"/>
              <a:t>rates</a:t>
            </a:r>
            <a:r>
              <a:rPr lang="en-US" dirty="0" smtClean="0"/>
              <a:t> prevailing in the market especially on par with the competitors.</a:t>
            </a:r>
            <a:endParaRPr lang="en-US" dirty="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structure</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Financial structure refers to the mix of debt and equity that a company uses to finance its operations. It can also be known as capital structure.</a:t>
            </a:r>
          </a:p>
          <a:p>
            <a:pPr algn="just"/>
            <a:r>
              <a:rPr lang="en-US" dirty="0" smtClean="0"/>
              <a:t>Private and public companies use the same framework for developing their financial structure but there are several differences between the two.</a:t>
            </a:r>
          </a:p>
          <a:p>
            <a:pPr algn="just"/>
            <a:r>
              <a:rPr lang="en-US" dirty="0" smtClean="0"/>
              <a:t>Financial managers use the weighted average cost of capital as the basis for managing the mix of debt and equity.</a:t>
            </a:r>
          </a:p>
          <a:p>
            <a:pPr algn="just"/>
            <a:r>
              <a:rPr lang="en-US" dirty="0" smtClean="0"/>
              <a:t>Debt to capital and debt to equity are two key ratios that are used to gain insight into a company’s capital structure.</a:t>
            </a:r>
            <a:br>
              <a:rPr lang="en-US" dirty="0" smtClean="0"/>
            </a:br>
            <a:endParaRPr lang="en-US" dirty="0"/>
          </a:p>
        </p:txBody>
      </p:sp>
    </p:spTree>
  </p:cSld>
  <p:clrMapOvr>
    <a:masterClrMapping/>
  </p:clrMapOvr>
  <p:transition>
    <p:dissolv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sealed</a:t>
            </a:r>
            <a:r>
              <a:rPr lang="en-US" dirty="0" smtClean="0"/>
              <a:t>-</a:t>
            </a:r>
            <a:r>
              <a:rPr lang="en-US" b="1" dirty="0" smtClean="0"/>
              <a:t>bid pricing</a:t>
            </a:r>
            <a:endParaRPr lang="en-US" dirty="0"/>
          </a:p>
        </p:txBody>
      </p:sp>
      <p:sp>
        <p:nvSpPr>
          <p:cNvPr id="3" name="Content Placeholder 2"/>
          <p:cNvSpPr>
            <a:spLocks noGrp="1"/>
          </p:cNvSpPr>
          <p:nvPr>
            <p:ph idx="1"/>
          </p:nvPr>
        </p:nvSpPr>
        <p:spPr>
          <a:xfrm>
            <a:off x="457200" y="1609416"/>
            <a:ext cx="7239000" cy="4029384"/>
          </a:xfrm>
        </p:spPr>
        <p:txBody>
          <a:bodyPr>
            <a:normAutofit/>
          </a:bodyPr>
          <a:lstStyle/>
          <a:p>
            <a:r>
              <a:rPr lang="en-US" dirty="0" smtClean="0"/>
              <a:t> </a:t>
            </a:r>
            <a:r>
              <a:rPr lang="en-US" b="1" dirty="0" smtClean="0"/>
              <a:t>price</a:t>
            </a:r>
            <a:r>
              <a:rPr lang="en-US" dirty="0" smtClean="0"/>
              <a:t> quotes solicited by governmental and other public agencies to ensure objective consideration of competitive </a:t>
            </a:r>
            <a:r>
              <a:rPr lang="en-US" b="1" dirty="0" smtClean="0"/>
              <a:t>bid</a:t>
            </a:r>
            <a:r>
              <a:rPr lang="en-US" dirty="0" smtClean="0"/>
              <a:t>.</a:t>
            </a:r>
          </a:p>
          <a:p>
            <a:r>
              <a:rPr lang="en-US" dirty="0" smtClean="0"/>
              <a:t> Interested vendors are formally notified in advance of the request for a </a:t>
            </a:r>
            <a:r>
              <a:rPr lang="en-US" b="1" dirty="0" smtClean="0"/>
              <a:t>bid</a:t>
            </a:r>
            <a:r>
              <a:rPr lang="en-US" dirty="0" smtClean="0"/>
              <a:t> and must meet a </a:t>
            </a:r>
            <a:r>
              <a:rPr lang="en-US" b="1" dirty="0" smtClean="0"/>
              <a:t>bidding</a:t>
            </a:r>
            <a:r>
              <a:rPr lang="en-US" dirty="0" smtClean="0"/>
              <a:t> deadline as well as stringent </a:t>
            </a:r>
            <a:r>
              <a:rPr lang="en-US" b="1" dirty="0" smtClean="0"/>
              <a:t>bid</a:t>
            </a:r>
            <a:r>
              <a:rPr lang="en-US" dirty="0" smtClean="0"/>
              <a:t> format requirements.</a:t>
            </a:r>
          </a:p>
          <a:p>
            <a:pPr>
              <a:buNone/>
            </a:pPr>
            <a:r>
              <a:rPr lang="en-US" dirty="0" smtClean="0"/>
              <a:t/>
            </a:r>
            <a:br>
              <a:rPr lang="en-US" dirty="0" smtClean="0"/>
            </a:br>
            <a:endParaRPr lang="en-US" dirty="0"/>
          </a:p>
        </p:txBody>
      </p:sp>
    </p:spTree>
  </p:cSld>
  <p:clrMapOvr>
    <a:masterClrMapping/>
  </p:clrMapOvr>
  <p:transition>
    <p:dissolv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Expansion Option</a:t>
            </a:r>
            <a:endParaRPr lang="en-US" dirty="0"/>
          </a:p>
        </p:txBody>
      </p:sp>
      <p:sp>
        <p:nvSpPr>
          <p:cNvPr id="3" name="Content Placeholder 2"/>
          <p:cNvSpPr>
            <a:spLocks noGrp="1"/>
          </p:cNvSpPr>
          <p:nvPr>
            <p:ph idx="1"/>
          </p:nvPr>
        </p:nvSpPr>
        <p:spPr/>
        <p:txBody>
          <a:bodyPr/>
          <a:lstStyle/>
          <a:p>
            <a:r>
              <a:rPr lang="en-US" dirty="0" smtClean="0"/>
              <a:t>An </a:t>
            </a:r>
            <a:r>
              <a:rPr lang="en-US" b="1" dirty="0" smtClean="0"/>
              <a:t>expansion option</a:t>
            </a:r>
            <a:r>
              <a:rPr lang="en-US" dirty="0" smtClean="0"/>
              <a:t> is an embedded </a:t>
            </a:r>
            <a:r>
              <a:rPr lang="en-US" b="1" dirty="0" smtClean="0"/>
              <a:t>option</a:t>
            </a:r>
            <a:r>
              <a:rPr lang="en-US" dirty="0" smtClean="0"/>
              <a:t> that allows the firm that purchased a real </a:t>
            </a:r>
            <a:r>
              <a:rPr lang="en-US" b="1" dirty="0" smtClean="0"/>
              <a:t>option</a:t>
            </a:r>
            <a:r>
              <a:rPr lang="en-US" dirty="0" smtClean="0"/>
              <a:t>, which is a right to undertake certain actions, to </a:t>
            </a:r>
            <a:r>
              <a:rPr lang="en-US" b="1" dirty="0" smtClean="0"/>
              <a:t>expand</a:t>
            </a:r>
            <a:r>
              <a:rPr lang="en-US" dirty="0" smtClean="0"/>
              <a:t> its operations in the future at little or no cost.</a:t>
            </a:r>
          </a:p>
          <a:p>
            <a:r>
              <a:rPr lang="en-US" dirty="0" smtClean="0"/>
              <a:t>In terms of real estate, </a:t>
            </a:r>
            <a:r>
              <a:rPr lang="en-US" b="1" dirty="0" smtClean="0"/>
              <a:t>expansion options</a:t>
            </a:r>
            <a:r>
              <a:rPr lang="en-US" dirty="0" smtClean="0"/>
              <a:t> provide tenants with the choice to add more space to their living premises.</a:t>
            </a:r>
            <a:endParaRPr lang="en-US" dirty="0"/>
          </a:p>
        </p:txBody>
      </p:sp>
    </p:spTree>
  </p:cSld>
  <p:clrMapOvr>
    <a:masterClrMapping/>
  </p:clrMapOvr>
  <p:transition>
    <p:dissolv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Real Option Valuation </a:t>
            </a:r>
            <a:endParaRPr lang="en-US" dirty="0"/>
          </a:p>
        </p:txBody>
      </p:sp>
      <p:sp>
        <p:nvSpPr>
          <p:cNvPr id="3" name="Content Placeholder 2"/>
          <p:cNvSpPr>
            <a:spLocks noGrp="1"/>
          </p:cNvSpPr>
          <p:nvPr>
            <p:ph idx="1"/>
          </p:nvPr>
        </p:nvSpPr>
        <p:spPr/>
        <p:txBody>
          <a:bodyPr>
            <a:normAutofit/>
          </a:bodyPr>
          <a:lstStyle/>
          <a:p>
            <a:pPr algn="just"/>
            <a:r>
              <a:rPr lang="en-US" dirty="0" smtClean="0"/>
              <a:t>A real option is a choice made available to the managers of a company concerning business investment opportunities. </a:t>
            </a:r>
          </a:p>
          <a:p>
            <a:pPr algn="just"/>
            <a:r>
              <a:rPr lang="en-US" dirty="0" smtClean="0"/>
              <a:t>It is referred to as “real” because it typically references projects involving a tangible asset instead of a financial instrument. </a:t>
            </a:r>
          </a:p>
          <a:p>
            <a:pPr algn="just"/>
            <a:r>
              <a:rPr lang="en-US" dirty="0" smtClean="0"/>
              <a:t>Tangible assets are physical assets such as machinery, land, and buildings, as well as inventory.</a:t>
            </a:r>
          </a:p>
          <a:p>
            <a:pPr>
              <a:buNone/>
            </a:pPr>
            <a:r>
              <a:rPr lang="en-US" dirty="0" smtClean="0"/>
              <a:t/>
            </a:r>
            <a:br>
              <a:rPr lang="en-US" dirty="0" smtClean="0"/>
            </a:br>
            <a:endParaRPr lang="en-US" dirty="0"/>
          </a:p>
        </p:txBody>
      </p:sp>
    </p:spTree>
  </p:cSld>
  <p:clrMapOvr>
    <a:masterClrMapping/>
  </p:clrMapOvr>
  <p:transition>
    <p:dissolv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Explanation Real Option</a:t>
            </a:r>
            <a:endParaRPr lang="en-US" dirty="0">
              <a:solidFill>
                <a:srgbClr val="00B050"/>
              </a:solidFill>
            </a:endParaRPr>
          </a:p>
        </p:txBody>
      </p:sp>
      <p:sp>
        <p:nvSpPr>
          <p:cNvPr id="3" name="Content Placeholder 2"/>
          <p:cNvSpPr>
            <a:spLocks noGrp="1"/>
          </p:cNvSpPr>
          <p:nvPr>
            <p:ph idx="1"/>
          </p:nvPr>
        </p:nvSpPr>
        <p:spPr/>
        <p:txBody>
          <a:bodyPr>
            <a:normAutofit fontScale="92500"/>
          </a:bodyPr>
          <a:lstStyle/>
          <a:p>
            <a:pPr algn="just"/>
            <a:r>
              <a:rPr lang="en-US" dirty="0" smtClean="0"/>
              <a:t>A real option is a choice made available to the managers of a company concerning business investment opportunities.</a:t>
            </a:r>
          </a:p>
          <a:p>
            <a:pPr algn="just"/>
            <a:r>
              <a:rPr lang="en-US" dirty="0" smtClean="0"/>
              <a:t>Real options refer to projects involving tangible assets versus financial instruments.</a:t>
            </a:r>
          </a:p>
          <a:p>
            <a:pPr algn="just"/>
            <a:r>
              <a:rPr lang="en-US" dirty="0" smtClean="0"/>
              <a:t>Real options can include the decision to expand, defer or wait, or abandon a project.</a:t>
            </a:r>
          </a:p>
          <a:p>
            <a:pPr algn="just"/>
            <a:r>
              <a:rPr lang="en-US" dirty="0" smtClean="0"/>
              <a:t>Real options refer to companies making decisions or choices that give them flexibility and potential benefits when making future choices.</a:t>
            </a:r>
            <a:br>
              <a:rPr lang="en-US" dirty="0" smtClean="0"/>
            </a:br>
            <a:r>
              <a:rPr lang="en-US" dirty="0" smtClean="0"/>
              <a:t> </a:t>
            </a:r>
            <a:br>
              <a:rPr lang="en-US" dirty="0" smtClean="0"/>
            </a:br>
            <a:endParaRPr lang="en-US" dirty="0"/>
          </a:p>
        </p:txBody>
      </p:sp>
    </p:spTree>
  </p:cSld>
  <p:clrMapOvr>
    <a:masterClrMapping/>
  </p:clrMapOvr>
  <p:transition>
    <p:dissolv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Unit-3</a:t>
            </a:r>
            <a:br>
              <a:rPr lang="en-US" dirty="0" smtClean="0"/>
            </a:br>
            <a:r>
              <a:rPr lang="en-US" dirty="0" smtClean="0"/>
              <a:t>Portfolio frontiers</a:t>
            </a:r>
            <a:endParaRPr lang="en-US" dirty="0"/>
          </a:p>
        </p:txBody>
      </p:sp>
      <p:sp>
        <p:nvSpPr>
          <p:cNvPr id="3" name="Content Placeholder 2"/>
          <p:cNvSpPr>
            <a:spLocks noGrp="1"/>
          </p:cNvSpPr>
          <p:nvPr>
            <p:ph idx="1"/>
          </p:nvPr>
        </p:nvSpPr>
        <p:spPr/>
        <p:txBody>
          <a:bodyPr>
            <a:normAutofit lnSpcReduction="10000"/>
          </a:bodyPr>
          <a:lstStyle/>
          <a:p>
            <a:r>
              <a:rPr lang="en-US" dirty="0" smtClean="0"/>
              <a:t>The efficient frontier is the set of optimal portfolios that offer the highest expected return for a defined level of risk or the lowest risk for a given level of expected return. </a:t>
            </a:r>
          </a:p>
          <a:p>
            <a:r>
              <a:rPr lang="en-US" dirty="0" smtClean="0"/>
              <a:t>Portfolios that lie below the efficient frontier are sub-optimal because they do not provide enough return for the level of risk. Portfolios that cluster to the right of the efficient frontier are sub-optimal because they have a higher level of risk for the defined rate of return.</a:t>
            </a:r>
            <a:endParaRPr lang="en-US" dirty="0"/>
          </a:p>
        </p:txBody>
      </p:sp>
    </p:spTree>
  </p:cSld>
  <p:clrMapOvr>
    <a:masterClrMapping/>
  </p:clrMapOvr>
  <p:transition>
    <p:dissolv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Meaning of Portfolio Frontiers</a:t>
            </a:r>
            <a:endParaRPr lang="en-US" dirty="0"/>
          </a:p>
        </p:txBody>
      </p:sp>
      <p:sp>
        <p:nvSpPr>
          <p:cNvPr id="3" name="Content Placeholder 2"/>
          <p:cNvSpPr>
            <a:spLocks noGrp="1"/>
          </p:cNvSpPr>
          <p:nvPr>
            <p:ph idx="1"/>
          </p:nvPr>
        </p:nvSpPr>
        <p:spPr/>
        <p:txBody>
          <a:bodyPr/>
          <a:lstStyle/>
          <a:p>
            <a:r>
              <a:rPr lang="en-US" dirty="0" smtClean="0"/>
              <a:t>The efficient </a:t>
            </a:r>
            <a:r>
              <a:rPr lang="en-US" b="1" dirty="0" smtClean="0"/>
              <a:t>frontier</a:t>
            </a:r>
            <a:r>
              <a:rPr lang="en-US" dirty="0" smtClean="0"/>
              <a:t>, also known as the </a:t>
            </a:r>
            <a:r>
              <a:rPr lang="en-US" b="1" dirty="0" smtClean="0"/>
              <a:t>portfolio frontier</a:t>
            </a:r>
            <a:r>
              <a:rPr lang="en-US" dirty="0" smtClean="0"/>
              <a:t>, is a set of ideal or optimal </a:t>
            </a:r>
            <a:r>
              <a:rPr lang="en-US" b="1" dirty="0" smtClean="0"/>
              <a:t>portfolios</a:t>
            </a:r>
            <a:r>
              <a:rPr lang="en-US" dirty="0" smtClean="0"/>
              <a:t> that are expected to give the highest return for a minimal level of return. </a:t>
            </a:r>
          </a:p>
          <a:p>
            <a:r>
              <a:rPr lang="en-US" dirty="0" smtClean="0"/>
              <a:t>This </a:t>
            </a:r>
            <a:r>
              <a:rPr lang="en-US" b="1" dirty="0" smtClean="0"/>
              <a:t>frontier</a:t>
            </a:r>
            <a:r>
              <a:rPr lang="en-US" dirty="0" smtClean="0"/>
              <a:t> is formed by plotting the expected return on the y-axis and the standard deviation as a measure of risk on the x-axis.</a:t>
            </a:r>
            <a:endParaRPr lang="en-US" dirty="0"/>
          </a:p>
        </p:txBody>
      </p:sp>
    </p:spTree>
  </p:cSld>
  <p:clrMapOvr>
    <a:masterClrMapping/>
  </p:clrMapOvr>
  <p:transition>
    <p:dissolv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Tangency Portfolio</a:t>
            </a:r>
            <a:endParaRPr lang="en-US" dirty="0"/>
          </a:p>
        </p:txBody>
      </p:sp>
      <p:sp>
        <p:nvSpPr>
          <p:cNvPr id="3" name="Content Placeholder 2"/>
          <p:cNvSpPr>
            <a:spLocks noGrp="1"/>
          </p:cNvSpPr>
          <p:nvPr>
            <p:ph idx="1"/>
          </p:nvPr>
        </p:nvSpPr>
        <p:spPr>
          <a:xfrm>
            <a:off x="457200" y="1609416"/>
            <a:ext cx="7239000" cy="3419784"/>
          </a:xfrm>
        </p:spPr>
        <p:txBody>
          <a:bodyPr/>
          <a:lstStyle/>
          <a:p>
            <a:r>
              <a:rPr lang="en-US" dirty="0" smtClean="0"/>
              <a:t>When you analyze a set of assets using mean-variance analysis, the </a:t>
            </a:r>
            <a:r>
              <a:rPr lang="en-US" b="1" dirty="0" smtClean="0"/>
              <a:t>tangency portfolio</a:t>
            </a:r>
            <a:r>
              <a:rPr lang="en-US" dirty="0" smtClean="0"/>
              <a:t> is the </a:t>
            </a:r>
            <a:r>
              <a:rPr lang="en-US" b="1" dirty="0" smtClean="0"/>
              <a:t>portfolio</a:t>
            </a:r>
            <a:r>
              <a:rPr lang="en-US" dirty="0" smtClean="0"/>
              <a:t> with the highest Sharpe ratio.</a:t>
            </a:r>
          </a:p>
          <a:p>
            <a:r>
              <a:rPr lang="en-US" dirty="0" smtClean="0"/>
              <a:t> It's called the </a:t>
            </a:r>
            <a:r>
              <a:rPr lang="en-US" b="1" dirty="0" smtClean="0"/>
              <a:t>tangency</a:t>
            </a:r>
            <a:r>
              <a:rPr lang="en-US" dirty="0" smtClean="0"/>
              <a:t> because it's located at the </a:t>
            </a:r>
            <a:r>
              <a:rPr lang="en-US" b="1" dirty="0" smtClean="0"/>
              <a:t>tangency</a:t>
            </a:r>
            <a:r>
              <a:rPr lang="en-US" dirty="0" smtClean="0"/>
              <a:t> point of the Capital Allocation Line and the Efficient Frontier.</a:t>
            </a:r>
            <a:endParaRPr lang="en-US" dirty="0"/>
          </a:p>
        </p:txBody>
      </p:sp>
    </p:spTree>
  </p:cSld>
  <p:clrMapOvr>
    <a:masterClrMapping/>
  </p:clrMapOvr>
  <p:transition>
    <p:dissolv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portfolio</a:t>
            </a:r>
            <a:endParaRPr lang="en-US" dirty="0"/>
          </a:p>
        </p:txBody>
      </p:sp>
      <p:sp>
        <p:nvSpPr>
          <p:cNvPr id="3" name="Content Placeholder 2"/>
          <p:cNvSpPr>
            <a:spLocks noGrp="1"/>
          </p:cNvSpPr>
          <p:nvPr>
            <p:ph idx="1"/>
          </p:nvPr>
        </p:nvSpPr>
        <p:spPr/>
        <p:txBody>
          <a:bodyPr/>
          <a:lstStyle/>
          <a:p>
            <a:r>
              <a:rPr lang="en-US" dirty="0" smtClean="0"/>
              <a:t>A </a:t>
            </a:r>
            <a:r>
              <a:rPr lang="en-US" b="1" dirty="0" smtClean="0"/>
              <a:t>market portfolio</a:t>
            </a:r>
            <a:r>
              <a:rPr lang="en-US" dirty="0" smtClean="0"/>
              <a:t> is a theoretical bundle of investments that includes every type of asset available in the world financial </a:t>
            </a:r>
            <a:r>
              <a:rPr lang="en-US" b="1" dirty="0" smtClean="0"/>
              <a:t>market</a:t>
            </a:r>
            <a:r>
              <a:rPr lang="en-US" dirty="0" smtClean="0"/>
              <a:t>, with each asset weighted in proportion to its total presence in the </a:t>
            </a:r>
            <a:r>
              <a:rPr lang="en-US" b="1" dirty="0" smtClean="0"/>
              <a:t>market</a:t>
            </a:r>
            <a:r>
              <a:rPr lang="en-US" dirty="0" smtClean="0"/>
              <a:t>.</a:t>
            </a:r>
            <a:endParaRPr lang="en-US" dirty="0"/>
          </a:p>
        </p:txBody>
      </p:sp>
    </p:spTree>
  </p:cSld>
  <p:clrMapOvr>
    <a:masterClrMapping/>
  </p:clrMapOvr>
  <p:transition>
    <p:dissolv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Portfolio optimization Model</a:t>
            </a:r>
            <a:endParaRPr lang="en-US" dirty="0"/>
          </a:p>
        </p:txBody>
      </p:sp>
      <p:sp>
        <p:nvSpPr>
          <p:cNvPr id="3" name="Content Placeholder 2"/>
          <p:cNvSpPr>
            <a:spLocks noGrp="1"/>
          </p:cNvSpPr>
          <p:nvPr>
            <p:ph idx="1"/>
          </p:nvPr>
        </p:nvSpPr>
        <p:spPr/>
        <p:txBody>
          <a:bodyPr/>
          <a:lstStyle/>
          <a:p>
            <a:r>
              <a:rPr lang="en-US" b="1" dirty="0" smtClean="0"/>
              <a:t>Portfolio optimization</a:t>
            </a:r>
            <a:r>
              <a:rPr lang="en-US" dirty="0" smtClean="0"/>
              <a:t> is the process of selecting the best </a:t>
            </a:r>
            <a:r>
              <a:rPr lang="en-US" b="1" dirty="0" smtClean="0"/>
              <a:t>portfolio</a:t>
            </a:r>
            <a:r>
              <a:rPr lang="en-US" dirty="0" smtClean="0"/>
              <a:t> (asset distribution), out of the set of all </a:t>
            </a:r>
            <a:r>
              <a:rPr lang="en-US" b="1" dirty="0" smtClean="0"/>
              <a:t>portfolios</a:t>
            </a:r>
            <a:r>
              <a:rPr lang="en-US" dirty="0" smtClean="0"/>
              <a:t> being considered, according to some objective. </a:t>
            </a:r>
          </a:p>
          <a:p>
            <a:r>
              <a:rPr lang="en-US" dirty="0" smtClean="0"/>
              <a:t>The objective typically maximizes factors such as expected return, and minimizes costs like financial risk.</a:t>
            </a:r>
            <a:endParaRPr lang="en-US" dirty="0"/>
          </a:p>
        </p:txBody>
      </p:sp>
    </p:spTree>
  </p:cSld>
  <p:clrMapOvr>
    <a:masterClrMapping/>
  </p:clrMapOvr>
  <p:transition>
    <p:dissolv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selection</a:t>
            </a:r>
            <a:endParaRPr lang="en-US" dirty="0"/>
          </a:p>
        </p:txBody>
      </p:sp>
      <p:sp>
        <p:nvSpPr>
          <p:cNvPr id="3" name="Content Placeholder 2"/>
          <p:cNvSpPr>
            <a:spLocks noGrp="1"/>
          </p:cNvSpPr>
          <p:nvPr>
            <p:ph idx="1"/>
          </p:nvPr>
        </p:nvSpPr>
        <p:spPr/>
        <p:txBody>
          <a:bodyPr/>
          <a:lstStyle/>
          <a:p>
            <a:r>
              <a:rPr lang="en-US" b="1" dirty="0" smtClean="0"/>
              <a:t>Portfolio selection</a:t>
            </a:r>
            <a:r>
              <a:rPr lang="en-US" dirty="0" smtClean="0"/>
              <a:t> is the unifying process in Modern </a:t>
            </a:r>
            <a:r>
              <a:rPr lang="en-US" b="1" dirty="0" smtClean="0"/>
              <a:t>Portfolio</a:t>
            </a:r>
            <a:r>
              <a:rPr lang="en-US" dirty="0" smtClean="0"/>
              <a:t> Theory, but the best way to select </a:t>
            </a:r>
            <a:r>
              <a:rPr lang="en-US" b="1" dirty="0" smtClean="0"/>
              <a:t>portfolios</a:t>
            </a:r>
            <a:r>
              <a:rPr lang="en-US" dirty="0" smtClean="0"/>
              <a:t> is a matter of intense debate. </a:t>
            </a:r>
          </a:p>
          <a:p>
            <a:r>
              <a:rPr lang="en-US" dirty="0" smtClean="0"/>
              <a:t>Markowitz </a:t>
            </a:r>
            <a:r>
              <a:rPr lang="en-US" b="1" dirty="0" smtClean="0"/>
              <a:t>defined</a:t>
            </a:r>
            <a:r>
              <a:rPr lang="en-US" dirty="0" smtClean="0"/>
              <a:t> an efficient </a:t>
            </a:r>
            <a:r>
              <a:rPr lang="en-US" b="1" dirty="0" smtClean="0"/>
              <a:t>portfolio</a:t>
            </a:r>
            <a:r>
              <a:rPr lang="en-US" dirty="0" smtClean="0"/>
              <a:t> as the group of securities with the highest possible return for a given amount of risk.</a:t>
            </a:r>
            <a:endParaRPr lang="en-US"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financial Economics</a:t>
            </a:r>
            <a:endParaRPr lang="en-US" dirty="0"/>
          </a:p>
        </p:txBody>
      </p:sp>
      <p:sp>
        <p:nvSpPr>
          <p:cNvPr id="3" name="Content Placeholder 2"/>
          <p:cNvSpPr>
            <a:spLocks noGrp="1"/>
          </p:cNvSpPr>
          <p:nvPr>
            <p:ph idx="1"/>
          </p:nvPr>
        </p:nvSpPr>
        <p:spPr/>
        <p:txBody>
          <a:bodyPr/>
          <a:lstStyle/>
          <a:p>
            <a:r>
              <a:rPr lang="en-US" b="1" dirty="0" smtClean="0"/>
              <a:t>Financial economics</a:t>
            </a:r>
            <a:r>
              <a:rPr lang="en-US" dirty="0" smtClean="0"/>
              <a:t> is a branch of </a:t>
            </a:r>
            <a:r>
              <a:rPr lang="en-US" b="1" dirty="0" smtClean="0"/>
              <a:t>economics</a:t>
            </a:r>
            <a:r>
              <a:rPr lang="en-US" dirty="0" smtClean="0"/>
              <a:t> that analyzes the use and distribution of resources in markets in which decisions are made under uncertainty. </a:t>
            </a:r>
          </a:p>
          <a:p>
            <a:r>
              <a:rPr lang="en-US" b="1" dirty="0" smtClean="0"/>
              <a:t>Financial</a:t>
            </a:r>
            <a:r>
              <a:rPr lang="en-US" dirty="0" smtClean="0"/>
              <a:t> decisions must often take into account future events, whether those be related to individual stocks, portfolios or the market as a whole.</a:t>
            </a:r>
            <a:endParaRPr lang="en-US" dirty="0"/>
          </a:p>
        </p:txBody>
      </p:sp>
    </p:spTree>
  </p:cSld>
  <p:clrMapOvr>
    <a:masterClrMapping/>
  </p:clrMapOvr>
  <p:transition>
    <p:dissolv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Markowitz model</a:t>
            </a:r>
            <a:endParaRPr lang="en-US" dirty="0"/>
          </a:p>
        </p:txBody>
      </p:sp>
      <p:sp>
        <p:nvSpPr>
          <p:cNvPr id="3" name="Content Placeholder 2"/>
          <p:cNvSpPr>
            <a:spLocks noGrp="1"/>
          </p:cNvSpPr>
          <p:nvPr>
            <p:ph idx="1"/>
          </p:nvPr>
        </p:nvSpPr>
        <p:spPr/>
        <p:txBody>
          <a:bodyPr/>
          <a:lstStyle/>
          <a:p>
            <a:r>
              <a:rPr lang="en-US" dirty="0" smtClean="0"/>
              <a:t>In finance, the </a:t>
            </a:r>
            <a:r>
              <a:rPr lang="en-US" b="1" dirty="0" smtClean="0"/>
              <a:t>Markowitz model</a:t>
            </a:r>
            <a:r>
              <a:rPr lang="en-US" dirty="0" smtClean="0"/>
              <a:t> - put forward by Harry </a:t>
            </a:r>
            <a:r>
              <a:rPr lang="en-US" b="1" dirty="0" smtClean="0"/>
              <a:t>Markowitz</a:t>
            </a:r>
            <a:r>
              <a:rPr lang="en-US" dirty="0" smtClean="0"/>
              <a:t> in 1952 - is a </a:t>
            </a:r>
            <a:r>
              <a:rPr lang="en-US" b="1" dirty="0" smtClean="0"/>
              <a:t>portfolio</a:t>
            </a:r>
            <a:r>
              <a:rPr lang="en-US" dirty="0" smtClean="0"/>
              <a:t> optimization </a:t>
            </a:r>
            <a:r>
              <a:rPr lang="en-US" b="1" dirty="0" smtClean="0"/>
              <a:t>model</a:t>
            </a:r>
            <a:r>
              <a:rPr lang="en-US" dirty="0" smtClean="0"/>
              <a:t>; it assists in the selection of the most efficient </a:t>
            </a:r>
            <a:r>
              <a:rPr lang="en-US" b="1" dirty="0" smtClean="0"/>
              <a:t>portfolio</a:t>
            </a:r>
            <a:r>
              <a:rPr lang="en-US" dirty="0" smtClean="0"/>
              <a:t> by analyzing various possible </a:t>
            </a:r>
            <a:r>
              <a:rPr lang="en-US" b="1" dirty="0" smtClean="0"/>
              <a:t>portfolios</a:t>
            </a:r>
            <a:r>
              <a:rPr lang="en-US" dirty="0" smtClean="0"/>
              <a:t> of the given securities.</a:t>
            </a:r>
          </a:p>
          <a:p>
            <a:r>
              <a:rPr lang="en-US" dirty="0" smtClean="0"/>
              <a:t>A </a:t>
            </a:r>
            <a:r>
              <a:rPr lang="en-US" b="1" dirty="0" smtClean="0"/>
              <a:t>zero</a:t>
            </a:r>
            <a:r>
              <a:rPr lang="en-US" dirty="0" smtClean="0"/>
              <a:t>-</a:t>
            </a:r>
            <a:r>
              <a:rPr lang="en-US" b="1" dirty="0" smtClean="0"/>
              <a:t>investment portfolio</a:t>
            </a:r>
            <a:r>
              <a:rPr lang="en-US" dirty="0" smtClean="0"/>
              <a:t> is a collection of </a:t>
            </a:r>
            <a:r>
              <a:rPr lang="en-US" b="1" dirty="0" smtClean="0"/>
              <a:t>investments</a:t>
            </a:r>
            <a:r>
              <a:rPr lang="en-US" dirty="0" smtClean="0"/>
              <a:t> that has a net value of </a:t>
            </a:r>
            <a:r>
              <a:rPr lang="en-US" b="1" dirty="0" smtClean="0"/>
              <a:t>zero</a:t>
            </a:r>
            <a:r>
              <a:rPr lang="en-US" dirty="0" smtClean="0"/>
              <a:t> when the </a:t>
            </a:r>
            <a:r>
              <a:rPr lang="en-US" b="1" dirty="0" smtClean="0"/>
              <a:t>portfolio</a:t>
            </a:r>
            <a:r>
              <a:rPr lang="en-US" dirty="0" smtClean="0"/>
              <a:t> is assembled, and therefore requires an investor to take no equity stake in the </a:t>
            </a:r>
            <a:r>
              <a:rPr lang="en-US" b="1" dirty="0" smtClean="0"/>
              <a:t>portfolio</a:t>
            </a:r>
            <a:endParaRPr lang="en-US" dirty="0"/>
          </a:p>
        </p:txBody>
      </p:sp>
    </p:spTree>
  </p:cSld>
  <p:clrMapOvr>
    <a:masterClrMapping/>
  </p:clrMapOvr>
  <p:transition>
    <p:dissolv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management</a:t>
            </a:r>
            <a:endParaRPr lang="en-US" dirty="0"/>
          </a:p>
        </p:txBody>
      </p:sp>
      <p:sp>
        <p:nvSpPr>
          <p:cNvPr id="3" name="Content Placeholder 2"/>
          <p:cNvSpPr>
            <a:spLocks noGrp="1"/>
          </p:cNvSpPr>
          <p:nvPr>
            <p:ph idx="1"/>
          </p:nvPr>
        </p:nvSpPr>
        <p:spPr/>
        <p:txBody>
          <a:bodyPr>
            <a:normAutofit lnSpcReduction="10000"/>
          </a:bodyPr>
          <a:lstStyle/>
          <a:p>
            <a:r>
              <a:rPr lang="en-US" b="1" dirty="0" smtClean="0"/>
              <a:t>Portfolio management</a:t>
            </a:r>
            <a:r>
              <a:rPr lang="en-US" dirty="0" smtClean="0"/>
              <a:t> is the art and science of making decisions about </a:t>
            </a:r>
            <a:r>
              <a:rPr lang="en-US" b="1" dirty="0" smtClean="0"/>
              <a:t>investment</a:t>
            </a:r>
            <a:r>
              <a:rPr lang="en-US" dirty="0" smtClean="0"/>
              <a:t> mix and policy, matching investments to objectives, </a:t>
            </a:r>
            <a:r>
              <a:rPr lang="en-US" b="1" dirty="0" smtClean="0"/>
              <a:t>asset</a:t>
            </a:r>
            <a:r>
              <a:rPr lang="en-US" dirty="0" smtClean="0"/>
              <a:t> allocation for individuals and institutions, and balancing risk against performance.</a:t>
            </a:r>
          </a:p>
          <a:p>
            <a:r>
              <a:rPr lang="en-US" dirty="0" smtClean="0"/>
              <a:t>The </a:t>
            </a:r>
            <a:r>
              <a:rPr lang="en-US" b="1" dirty="0" smtClean="0"/>
              <a:t>optimal risky portfolio</a:t>
            </a:r>
            <a:r>
              <a:rPr lang="en-US" dirty="0" smtClean="0"/>
              <a:t> is found at the point where the CAL is tangent to the efficient frontier. This asset weight combination gives the best </a:t>
            </a:r>
            <a:r>
              <a:rPr lang="en-US" b="1" dirty="0" smtClean="0"/>
              <a:t>risk</a:t>
            </a:r>
            <a:r>
              <a:rPr lang="en-US" dirty="0" smtClean="0"/>
              <a:t>-to-reward ratio, as it has the highest slope for (CAL)</a:t>
            </a:r>
          </a:p>
          <a:p>
            <a:pPr>
              <a:buNone/>
            </a:pPr>
            <a:r>
              <a:rPr lang="en-US" dirty="0" smtClean="0"/>
              <a:t>  Capital Allocation line.</a:t>
            </a:r>
            <a:endParaRPr lang="en-US" dirty="0"/>
          </a:p>
        </p:txBody>
      </p:sp>
    </p:spTree>
  </p:cSld>
  <p:clrMapOvr>
    <a:masterClrMapping/>
  </p:clrMapOvr>
  <p:transition>
    <p:dissolv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efficient portfolio &amp; Efficient frontier</a:t>
            </a:r>
            <a:endParaRPr lang="en-US" dirty="0"/>
          </a:p>
        </p:txBody>
      </p:sp>
      <p:sp>
        <p:nvSpPr>
          <p:cNvPr id="3" name="Content Placeholder 2"/>
          <p:cNvSpPr>
            <a:spLocks noGrp="1"/>
          </p:cNvSpPr>
          <p:nvPr>
            <p:ph idx="1"/>
          </p:nvPr>
        </p:nvSpPr>
        <p:spPr/>
        <p:txBody>
          <a:bodyPr/>
          <a:lstStyle/>
          <a:p>
            <a:r>
              <a:rPr lang="en-US" dirty="0" smtClean="0"/>
              <a:t>An </a:t>
            </a:r>
            <a:r>
              <a:rPr lang="en-US" b="1" dirty="0" smtClean="0"/>
              <a:t>efficient portfolio</a:t>
            </a:r>
            <a:r>
              <a:rPr lang="en-US" dirty="0" smtClean="0"/>
              <a:t> is one that lies on </a:t>
            </a:r>
            <a:r>
              <a:rPr lang="en-US" dirty="0" err="1" smtClean="0"/>
              <a:t>theefficient</a:t>
            </a:r>
            <a:r>
              <a:rPr lang="en-US" dirty="0" smtClean="0"/>
              <a:t> </a:t>
            </a:r>
            <a:r>
              <a:rPr lang="en-US" b="1" dirty="0" err="1" smtClean="0"/>
              <a:t>frontier</a:t>
            </a:r>
            <a:r>
              <a:rPr lang="en-US" dirty="0" err="1" smtClean="0"/>
              <a:t>.An</a:t>
            </a:r>
            <a:r>
              <a:rPr lang="en-US" dirty="0" smtClean="0"/>
              <a:t> </a:t>
            </a:r>
            <a:r>
              <a:rPr lang="en-US" b="1" dirty="0" smtClean="0"/>
              <a:t>efficient portfolio</a:t>
            </a:r>
            <a:r>
              <a:rPr lang="en-US" dirty="0" smtClean="0"/>
              <a:t> provides the lowest level of risk possible for a given level of expected return. </a:t>
            </a:r>
          </a:p>
          <a:p>
            <a:r>
              <a:rPr lang="en-US" b="1" dirty="0" smtClean="0"/>
              <a:t>Portfolios</a:t>
            </a:r>
            <a:r>
              <a:rPr lang="en-US" dirty="0" smtClean="0"/>
              <a:t> that lie below the </a:t>
            </a:r>
            <a:r>
              <a:rPr lang="en-US" b="1" dirty="0" smtClean="0"/>
              <a:t>efficient frontier are</a:t>
            </a:r>
            <a:r>
              <a:rPr lang="en-US" dirty="0" smtClean="0"/>
              <a:t> sub-optimal, because they </a:t>
            </a:r>
            <a:r>
              <a:rPr lang="en-US" b="1" dirty="0" smtClean="0"/>
              <a:t>do</a:t>
            </a:r>
            <a:r>
              <a:rPr lang="en-US" dirty="0" smtClean="0"/>
              <a:t> not provide enough return for </a:t>
            </a:r>
            <a:r>
              <a:rPr lang="en-US" dirty="0" err="1" smtClean="0"/>
              <a:t>thelevel</a:t>
            </a:r>
            <a:r>
              <a:rPr lang="en-US" dirty="0" smtClean="0"/>
              <a:t> of risk.</a:t>
            </a:r>
            <a:endParaRPr lang="en-US" dirty="0"/>
          </a:p>
        </p:txBody>
      </p:sp>
    </p:spTree>
  </p:cSld>
  <p:clrMapOvr>
    <a:masterClrMapping/>
  </p:clrMapOvr>
  <p:transition>
    <p:dissolv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purpose of portfolio</a:t>
            </a:r>
            <a:endParaRPr lang="en-US" dirty="0"/>
          </a:p>
        </p:txBody>
      </p:sp>
      <p:sp>
        <p:nvSpPr>
          <p:cNvPr id="3" name="Content Placeholder 2"/>
          <p:cNvSpPr>
            <a:spLocks noGrp="1"/>
          </p:cNvSpPr>
          <p:nvPr>
            <p:ph idx="1"/>
          </p:nvPr>
        </p:nvSpPr>
        <p:spPr/>
        <p:txBody>
          <a:bodyPr/>
          <a:lstStyle/>
          <a:p>
            <a:r>
              <a:rPr lang="en-US" dirty="0" smtClean="0"/>
              <a:t>The major </a:t>
            </a:r>
            <a:r>
              <a:rPr lang="en-US" b="1" dirty="0" smtClean="0"/>
              <a:t>purpose</a:t>
            </a:r>
            <a:r>
              <a:rPr lang="en-US" dirty="0" smtClean="0"/>
              <a:t> of a working </a:t>
            </a:r>
            <a:r>
              <a:rPr lang="en-US" b="1" dirty="0" smtClean="0"/>
              <a:t>portfolio</a:t>
            </a:r>
            <a:r>
              <a:rPr lang="en-US" dirty="0" smtClean="0"/>
              <a:t> is to serve as a holding tank for student work. The pieces related to a specific topic are collected here until they move to an assessment </a:t>
            </a:r>
            <a:r>
              <a:rPr lang="en-US" b="1" dirty="0" smtClean="0"/>
              <a:t>portfolio</a:t>
            </a:r>
            <a:r>
              <a:rPr lang="en-US" dirty="0" smtClean="0"/>
              <a:t> or a display </a:t>
            </a:r>
            <a:r>
              <a:rPr lang="en-US" b="1" dirty="0" smtClean="0"/>
              <a:t>portfolio</a:t>
            </a:r>
            <a:r>
              <a:rPr lang="en-US" dirty="0" smtClean="0"/>
              <a:t>, or go home with the student. In addition, the working </a:t>
            </a:r>
            <a:r>
              <a:rPr lang="en-US" b="1" dirty="0" smtClean="0"/>
              <a:t>portfolio</a:t>
            </a:r>
            <a:r>
              <a:rPr lang="en-US" dirty="0" smtClean="0"/>
              <a:t> may be used to diagnose student needs.</a:t>
            </a:r>
            <a:endParaRPr lang="en-US" dirty="0"/>
          </a:p>
        </p:txBody>
      </p:sp>
    </p:spTree>
  </p:cSld>
  <p:clrMapOvr>
    <a:masterClrMapping/>
  </p:clrMapOvr>
  <p:transition>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Assumptions of Markowitz model</a:t>
            </a:r>
            <a:endParaRPr lang="en-US" dirty="0"/>
          </a:p>
        </p:txBody>
      </p:sp>
      <p:sp>
        <p:nvSpPr>
          <p:cNvPr id="3" name="Content Placeholder 2"/>
          <p:cNvSpPr>
            <a:spLocks noGrp="1"/>
          </p:cNvSpPr>
          <p:nvPr>
            <p:ph idx="1"/>
          </p:nvPr>
        </p:nvSpPr>
        <p:spPr/>
        <p:txBody>
          <a:bodyPr/>
          <a:lstStyle/>
          <a:p>
            <a:r>
              <a:rPr lang="en-US" dirty="0" smtClean="0"/>
              <a:t>The Portfolio </a:t>
            </a:r>
            <a:r>
              <a:rPr lang="en-US" b="1" dirty="0" smtClean="0"/>
              <a:t>Theory</a:t>
            </a:r>
            <a:r>
              <a:rPr lang="en-US" dirty="0" smtClean="0"/>
              <a:t> of </a:t>
            </a:r>
            <a:r>
              <a:rPr lang="en-US" b="1" dirty="0" smtClean="0"/>
              <a:t>Markowitz</a:t>
            </a:r>
            <a:r>
              <a:rPr lang="en-US" dirty="0" smtClean="0"/>
              <a:t> is based on the following </a:t>
            </a:r>
            <a:r>
              <a:rPr lang="en-US" b="1" dirty="0" smtClean="0"/>
              <a:t>assumptions</a:t>
            </a:r>
            <a:r>
              <a:rPr lang="en-US" dirty="0" smtClean="0"/>
              <a:t>: (1) Investors are rational and behave in a manner as to </a:t>
            </a:r>
            <a:r>
              <a:rPr lang="en-US" dirty="0" err="1" smtClean="0"/>
              <a:t>maximise</a:t>
            </a:r>
            <a:r>
              <a:rPr lang="en-US" dirty="0" smtClean="0"/>
              <a:t> their utility with a given level of income or money. (2) Investors have free access to fair and correct information on the returns and risk.</a:t>
            </a:r>
            <a:endParaRPr lang="en-US" dirty="0"/>
          </a:p>
        </p:txBody>
      </p:sp>
    </p:spTree>
  </p:cSld>
  <p:clrMapOvr>
    <a:masterClrMapping/>
  </p:clrMapOvr>
  <p:transition>
    <p:dissolv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Understanding Efficient Frontier</a:t>
            </a:r>
            <a:br>
              <a:rPr lang="en-US" sz="2800" dirty="0" smtClean="0"/>
            </a:br>
            <a:endParaRPr lang="en-US" sz="2800" dirty="0"/>
          </a:p>
        </p:txBody>
      </p:sp>
      <p:sp>
        <p:nvSpPr>
          <p:cNvPr id="3" name="Content Placeholder 2"/>
          <p:cNvSpPr>
            <a:spLocks noGrp="1"/>
          </p:cNvSpPr>
          <p:nvPr>
            <p:ph idx="1"/>
          </p:nvPr>
        </p:nvSpPr>
        <p:spPr/>
        <p:txBody>
          <a:bodyPr/>
          <a:lstStyle/>
          <a:p>
            <a:pPr algn="just"/>
            <a:r>
              <a:rPr lang="en-US" dirty="0" smtClean="0"/>
              <a:t>The efficient frontier rates portfolios (investments) on a scale of return (y-axis) versus risk (x-axis). Compound Annual Growth Rate (</a:t>
            </a:r>
            <a:r>
              <a:rPr lang="en-US" dirty="0" smtClean="0">
                <a:hlinkClick r:id="rId2"/>
              </a:rPr>
              <a:t>CAGR</a:t>
            </a:r>
            <a:r>
              <a:rPr lang="en-US" dirty="0" smtClean="0"/>
              <a:t>) of an investment is commonly used as the return component while </a:t>
            </a:r>
            <a:r>
              <a:rPr lang="en-US" dirty="0" smtClean="0">
                <a:hlinkClick r:id="rId3"/>
              </a:rPr>
              <a:t>standard deviation</a:t>
            </a:r>
            <a:r>
              <a:rPr lang="en-US" dirty="0" smtClean="0"/>
              <a:t> (annualized) depicts the risk metric. The efficient frontier theory was introduced by Nobel Laureate </a:t>
            </a:r>
            <a:r>
              <a:rPr lang="en-US" dirty="0" smtClean="0">
                <a:hlinkClick r:id="rId4"/>
              </a:rPr>
              <a:t>Harry Markowitz</a:t>
            </a:r>
            <a:r>
              <a:rPr lang="en-US" dirty="0" smtClean="0"/>
              <a:t> in 1952 and is a cornerstone of </a:t>
            </a:r>
            <a:r>
              <a:rPr lang="en-US" dirty="0" smtClean="0">
                <a:hlinkClick r:id="rId5"/>
              </a:rPr>
              <a:t>modern portfolio theory (MPT).</a:t>
            </a:r>
            <a:endParaRPr lang="en-US" dirty="0" smtClean="0"/>
          </a:p>
          <a:p>
            <a:endParaRPr lang="en-US" dirty="0"/>
          </a:p>
        </p:txBody>
      </p:sp>
    </p:spTree>
  </p:cSld>
  <p:clrMapOvr>
    <a:masterClrMapping/>
  </p:clrMapOvr>
  <p:transition>
    <p:dissolv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68580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0" dirty="0" smtClean="0"/>
              <a:t/>
            </a:r>
            <a:br>
              <a:rPr lang="en-US" b="0" dirty="0" smtClean="0"/>
            </a:br>
            <a:endParaRPr lang="en-US" dirty="0"/>
          </a:p>
        </p:txBody>
      </p:sp>
      <p:sp>
        <p:nvSpPr>
          <p:cNvPr id="3" name="Content Placeholder 2"/>
          <p:cNvSpPr>
            <a:spLocks noGrp="1"/>
          </p:cNvSpPr>
          <p:nvPr>
            <p:ph idx="1"/>
          </p:nvPr>
        </p:nvSpPr>
        <p:spPr>
          <a:xfrm>
            <a:off x="457200" y="990600"/>
            <a:ext cx="7239000" cy="5465136"/>
          </a:xfrm>
        </p:spPr>
        <p:txBody>
          <a:bodyPr>
            <a:normAutofit fontScale="92500" lnSpcReduction="20000"/>
          </a:bodyPr>
          <a:lstStyle/>
          <a:p>
            <a:r>
              <a:rPr lang="en-US" dirty="0" smtClean="0"/>
              <a:t>Efficient frontier comprises investment portfolios that offer the highest expected return for a specific level of risk.</a:t>
            </a:r>
          </a:p>
          <a:p>
            <a:r>
              <a:rPr lang="en-US" dirty="0" smtClean="0"/>
              <a:t>Returns are dependent on the investment combinations that make up the portfolio.</a:t>
            </a:r>
          </a:p>
          <a:p>
            <a:r>
              <a:rPr lang="en-US" dirty="0" smtClean="0"/>
              <a:t>The standard deviation of a security is synonymous with risk. Lower covariance between portfolio securities results in lower portfolio standard deviation.</a:t>
            </a:r>
          </a:p>
          <a:p>
            <a:r>
              <a:rPr lang="en-US" dirty="0" smtClean="0"/>
              <a:t>Successful optimization of the return versus risk paradigm should place a portfolio along the efficient frontier line.</a:t>
            </a:r>
          </a:p>
          <a:p>
            <a:r>
              <a:rPr lang="en-US" dirty="0" smtClean="0"/>
              <a:t>Optimal portfolios that comprise the efficient frontier tend to have a higher degree of diversification.</a:t>
            </a:r>
            <a:br>
              <a:rPr lang="en-US" dirty="0" smtClean="0"/>
            </a:br>
            <a:endParaRPr lang="en-US" dirty="0"/>
          </a:p>
        </p:txBody>
      </p:sp>
      <p:sp>
        <p:nvSpPr>
          <p:cNvPr id="4" name="Title 1"/>
          <p:cNvSpPr txBox="1">
            <a:spLocks/>
          </p:cNvSpPr>
          <p:nvPr/>
        </p:nvSpPr>
        <p:spPr>
          <a:xfrm>
            <a:off x="609600" y="320040"/>
            <a:ext cx="7086600" cy="746760"/>
          </a:xfrm>
          <a:prstGeom prst="rect">
            <a:avLst/>
          </a:prstGeom>
        </p:spPr>
        <p:txBody>
          <a:bodyPr vert="horz" lIns="45720" tIns="0" rIns="45720" bIns="0" anchor="b" anchorCtr="0">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Understanding Efficient Frontier</a:t>
            </a:r>
            <a:br>
              <a:rPr kumimoji="0" lang="en-US" sz="28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dissolv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Optimal Portfolio</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One assumption in investing is that a higher degree of risk means a higher potential return. Conversely, investors who take on a low degree of risk have a low potential return. According to Markowitz's theory, there is an optimal portfolio that could be designed with a perfect balance between risk and return. </a:t>
            </a:r>
          </a:p>
          <a:p>
            <a:pPr algn="just"/>
            <a:r>
              <a:rPr lang="en-US" dirty="0" smtClean="0"/>
              <a:t>The optimal portfolio does not simply include securities with the highest potential returns or low-risk securities. The optimal portfolio aims to balance securities with the greatest potential returns with an acceptable degree of risk or securities with the lowest degree of risk for a given level of potential return. The points on the plot of risk versus expected returns where optimal portfolios lie are known as the efficient frontier.</a:t>
            </a:r>
          </a:p>
          <a:p>
            <a:endParaRPr lang="en-US" dirty="0"/>
          </a:p>
        </p:txBody>
      </p:sp>
    </p:spTree>
  </p:cSld>
  <p:clrMapOvr>
    <a:masterClrMapping/>
  </p:clrMapOvr>
  <p:transition>
    <p:dissolv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under uncertainty</a:t>
            </a:r>
            <a:endParaRPr lang="en-US" dirty="0"/>
          </a:p>
        </p:txBody>
      </p:sp>
      <p:sp>
        <p:nvSpPr>
          <p:cNvPr id="3" name="Content Placeholder 2"/>
          <p:cNvSpPr>
            <a:spLocks noGrp="1"/>
          </p:cNvSpPr>
          <p:nvPr>
            <p:ph idx="1"/>
          </p:nvPr>
        </p:nvSpPr>
        <p:spPr/>
        <p:txBody>
          <a:bodyPr/>
          <a:lstStyle/>
          <a:p>
            <a:r>
              <a:rPr lang="en-US" dirty="0" smtClean="0"/>
              <a:t>A </a:t>
            </a:r>
            <a:r>
              <a:rPr lang="en-US" b="1" dirty="0" smtClean="0"/>
              <a:t>decision under uncertainty</a:t>
            </a:r>
            <a:r>
              <a:rPr lang="en-US" dirty="0" smtClean="0"/>
              <a:t> is when there are many unknowns and no possibility of knowing what could occur in the future to alter the outcome of a </a:t>
            </a:r>
            <a:r>
              <a:rPr lang="en-US" b="1" dirty="0" smtClean="0"/>
              <a:t>decision</a:t>
            </a:r>
            <a:r>
              <a:rPr lang="en-US" dirty="0" smtClean="0"/>
              <a:t>.</a:t>
            </a:r>
          </a:p>
          <a:p>
            <a:r>
              <a:rPr lang="en-US" dirty="0" smtClean="0"/>
              <a:t> A situation of </a:t>
            </a:r>
            <a:r>
              <a:rPr lang="en-US" b="1" dirty="0" smtClean="0"/>
              <a:t>uncertainty</a:t>
            </a:r>
            <a:r>
              <a:rPr lang="en-US" dirty="0" smtClean="0"/>
              <a:t> arises when there can be more than one possible consequences of selecting any course of action.</a:t>
            </a:r>
            <a:endParaRPr lang="en-US" dirty="0"/>
          </a:p>
        </p:txBody>
      </p:sp>
    </p:spTree>
  </p:cSld>
  <p:clrMapOvr>
    <a:masterClrMapping/>
  </p:clrMapOvr>
  <p:transition>
    <p:dissolv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 making under certainty</a:t>
            </a:r>
            <a:endParaRPr lang="en-US" dirty="0"/>
          </a:p>
        </p:txBody>
      </p:sp>
      <p:sp>
        <p:nvSpPr>
          <p:cNvPr id="3" name="Content Placeholder 2"/>
          <p:cNvSpPr>
            <a:spLocks noGrp="1"/>
          </p:cNvSpPr>
          <p:nvPr>
            <p:ph idx="1"/>
          </p:nvPr>
        </p:nvSpPr>
        <p:spPr/>
        <p:txBody>
          <a:bodyPr/>
          <a:lstStyle/>
          <a:p>
            <a:r>
              <a:rPr lang="en-US" dirty="0" smtClean="0"/>
              <a:t>A condition of </a:t>
            </a:r>
            <a:r>
              <a:rPr lang="en-US" b="1" dirty="0" smtClean="0"/>
              <a:t>certainty</a:t>
            </a:r>
            <a:r>
              <a:rPr lang="en-US" dirty="0" smtClean="0"/>
              <a:t> exists when the </a:t>
            </a:r>
            <a:r>
              <a:rPr lang="en-US" b="1" dirty="0" smtClean="0"/>
              <a:t>decision</a:t>
            </a:r>
            <a:r>
              <a:rPr lang="en-US" dirty="0" smtClean="0"/>
              <a:t>-</a:t>
            </a:r>
            <a:r>
              <a:rPr lang="en-US" b="1" dirty="0" smtClean="0"/>
              <a:t>maker</a:t>
            </a:r>
            <a:r>
              <a:rPr lang="en-US" dirty="0" smtClean="0"/>
              <a:t> knows with reasonable </a:t>
            </a:r>
            <a:r>
              <a:rPr lang="en-US" b="1" dirty="0" smtClean="0"/>
              <a:t>certainty</a:t>
            </a:r>
            <a:r>
              <a:rPr lang="en-US" dirty="0" smtClean="0"/>
              <a:t> what the alternatives are, what conditions are associated with each alternative, and the outcome of each alternative. </a:t>
            </a:r>
          </a:p>
          <a:p>
            <a:r>
              <a:rPr lang="en-US" dirty="0" smtClean="0"/>
              <a:t>The cause and effect relationships are known and the future is highly predictable </a:t>
            </a:r>
            <a:r>
              <a:rPr lang="en-US" b="1" dirty="0" smtClean="0"/>
              <a:t>under</a:t>
            </a:r>
            <a:r>
              <a:rPr lang="en-US" dirty="0" smtClean="0"/>
              <a:t> conditions of </a:t>
            </a:r>
            <a:r>
              <a:rPr lang="en-US" b="1" dirty="0" smtClean="0"/>
              <a:t>certainty</a:t>
            </a:r>
            <a:r>
              <a:rPr lang="en-US" dirty="0" smtClean="0"/>
              <a:t>.</a:t>
            </a:r>
            <a:endParaRPr lang="en-US" dirty="0"/>
          </a:p>
        </p:txBody>
      </p:sp>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507</TotalTime>
  <Words>7197</Words>
  <Application>Microsoft Office PowerPoint</Application>
  <PresentationFormat>On-screen Show (4:3)</PresentationFormat>
  <Paragraphs>791</Paragraphs>
  <Slides>129</Slides>
  <Notes>1</Notes>
  <HiddenSlides>0</HiddenSlides>
  <MMClips>0</MMClip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Opulent</vt:lpstr>
      <vt:lpstr>Financial Economics By Dr.G.YOGANANDHAM, Associate professor &amp; Head, Department of economics, Thiruvalluvar university , (a state university), vellore-632115, tamilnadu.</vt:lpstr>
      <vt:lpstr>Financial Economics </vt:lpstr>
      <vt:lpstr>Important of financial economics  </vt:lpstr>
      <vt:lpstr>  The Parts to the Financial System </vt:lpstr>
      <vt:lpstr>components of financial system</vt:lpstr>
      <vt:lpstr>Function of financial system</vt:lpstr>
      <vt:lpstr>structure of financial economics</vt:lpstr>
      <vt:lpstr>Financial structure</vt:lpstr>
      <vt:lpstr>Role of financial Economics</vt:lpstr>
      <vt:lpstr> Unit – 1 Capital Market </vt:lpstr>
      <vt:lpstr>Functions of Capital Market </vt:lpstr>
      <vt:lpstr>Types of Capital Market</vt:lpstr>
      <vt:lpstr>Primary Market</vt:lpstr>
      <vt:lpstr>Types of Issue of Securities in Primary Market</vt:lpstr>
      <vt:lpstr>Secondary Market</vt:lpstr>
      <vt:lpstr>transaction cost </vt:lpstr>
      <vt:lpstr>Explanation of transaction cost</vt:lpstr>
      <vt:lpstr>Transaction cost and analysis</vt:lpstr>
      <vt:lpstr>                     Breaking Down Transaction Costs </vt:lpstr>
      <vt:lpstr>Fisher separation theorem</vt:lpstr>
      <vt:lpstr>Assumptions</vt:lpstr>
      <vt:lpstr>Investment and Consumption - Utility</vt:lpstr>
      <vt:lpstr>Investment and Consumption – trade-off</vt:lpstr>
      <vt:lpstr>Indifference curves</vt:lpstr>
      <vt:lpstr>Indifference curves</vt:lpstr>
      <vt:lpstr>Investment opportunities</vt:lpstr>
      <vt:lpstr>Production curves Here the production opportunities are transformed to the  consumption plane. Each point along the production  opportunity refers to a project with a rate of return. The  projects with higher rate of return, i.e. higher marginal rate  of transformation (MRT) are to the right in the figure. The  MRT for project B equals the tangent of the production  opportunity set in that point.</vt:lpstr>
      <vt:lpstr>Indifference curves</vt:lpstr>
      <vt:lpstr>Fisher’s Separation Theorem</vt:lpstr>
      <vt:lpstr>Fisher’s Separation Theorem</vt:lpstr>
      <vt:lpstr>Fisher’s Separation theorem – introducing an  efficient capital market</vt:lpstr>
      <vt:lpstr>Fischer’s Separation Theorem – introducing an  efficient capital market</vt:lpstr>
      <vt:lpstr>Slide 33</vt:lpstr>
      <vt:lpstr>The Breakdown of Separation</vt:lpstr>
      <vt:lpstr>The Breakdown of Separation</vt:lpstr>
      <vt:lpstr>The Fisher separation - an example</vt:lpstr>
      <vt:lpstr>The Fisher separation - an example First create a table with investment path and aggregate invested amount</vt:lpstr>
      <vt:lpstr>Comments to the solution</vt:lpstr>
      <vt:lpstr>Difference between shareholder and accounting  profit</vt:lpstr>
      <vt:lpstr>Continue</vt:lpstr>
      <vt:lpstr>Profit</vt:lpstr>
      <vt:lpstr>Economic and accounting profit</vt:lpstr>
      <vt:lpstr>Slide 43</vt:lpstr>
      <vt:lpstr>The conflict between economic and  accounting profit</vt:lpstr>
      <vt:lpstr>The conflict between economic and  accounting profit</vt:lpstr>
      <vt:lpstr>The conflict between economic and  accounting profit</vt:lpstr>
      <vt:lpstr>The conflict between economic and  accounting profit</vt:lpstr>
      <vt:lpstr>Exhibit 5: Theoretical depreciation</vt:lpstr>
      <vt:lpstr>Wealth Maximization </vt:lpstr>
      <vt:lpstr> ADVANTAGES OF WEALTH MAXIMIZATION MODEL </vt:lpstr>
      <vt:lpstr> Option Pricing Theory </vt:lpstr>
      <vt:lpstr>Unit -2 Future Contracts And Markets </vt:lpstr>
      <vt:lpstr>Explain the option pricing theory</vt:lpstr>
      <vt:lpstr>Binomial Option Pricing Model </vt:lpstr>
      <vt:lpstr> Basics of the Binomial Option Pricing Model </vt:lpstr>
      <vt:lpstr>Forward Contract </vt:lpstr>
      <vt:lpstr> Forward Contracts Versus Futures Contracts </vt:lpstr>
      <vt:lpstr>European and American Option</vt:lpstr>
      <vt:lpstr>American vs. European Options</vt:lpstr>
      <vt:lpstr>American Options </vt:lpstr>
      <vt:lpstr>Explaining American and European Options</vt:lpstr>
      <vt:lpstr>European Options </vt:lpstr>
      <vt:lpstr>Futures Price</vt:lpstr>
      <vt:lpstr>synthetic futures </vt:lpstr>
      <vt:lpstr>Bonds for option prices</vt:lpstr>
      <vt:lpstr> Put-Call Parity </vt:lpstr>
      <vt:lpstr> Black-Scholes model: Derivation Model </vt:lpstr>
      <vt:lpstr>Assumptions</vt:lpstr>
      <vt:lpstr>Binomial Option Pricing Model </vt:lpstr>
      <vt:lpstr> Basics of the Binomial Option Pricing Model </vt:lpstr>
      <vt:lpstr>Pricing Models </vt:lpstr>
      <vt:lpstr>Cost-oriented methods or pricing  </vt:lpstr>
      <vt:lpstr>Perceived value pricing</vt:lpstr>
      <vt:lpstr>Cost plus pricing</vt:lpstr>
      <vt:lpstr>Mark-up Pricing </vt:lpstr>
      <vt:lpstr>Break even pricing</vt:lpstr>
      <vt:lpstr>Target return pricing</vt:lpstr>
      <vt:lpstr>Early cash recovery pricing</vt:lpstr>
      <vt:lpstr>Going-Rate Pricing</vt:lpstr>
      <vt:lpstr>sealed-bid pricing</vt:lpstr>
      <vt:lpstr>Expansion Option</vt:lpstr>
      <vt:lpstr>Real Option Valuation </vt:lpstr>
      <vt:lpstr>Explanation Real Option</vt:lpstr>
      <vt:lpstr>Unit-3 Portfolio frontiers</vt:lpstr>
      <vt:lpstr>Meaning of Portfolio Frontiers</vt:lpstr>
      <vt:lpstr>Tangency Portfolio</vt:lpstr>
      <vt:lpstr>market portfolio</vt:lpstr>
      <vt:lpstr>Portfolio optimization Model</vt:lpstr>
      <vt:lpstr>Portfolio selection</vt:lpstr>
      <vt:lpstr>Markowitz model</vt:lpstr>
      <vt:lpstr>Portfolio management</vt:lpstr>
      <vt:lpstr>efficient portfolio &amp; Efficient frontier</vt:lpstr>
      <vt:lpstr>major purpose of portfolio</vt:lpstr>
      <vt:lpstr>Assumptions of Markowitz model</vt:lpstr>
      <vt:lpstr>Understanding Efficient Frontier </vt:lpstr>
      <vt:lpstr>      </vt:lpstr>
      <vt:lpstr>Optimal Portfolio </vt:lpstr>
      <vt:lpstr>decision under uncertainty</vt:lpstr>
      <vt:lpstr>Decision making under certainty</vt:lpstr>
      <vt:lpstr>Characteristics of Decision Making </vt:lpstr>
      <vt:lpstr>State preference approach</vt:lpstr>
      <vt:lpstr>State contingent markets</vt:lpstr>
      <vt:lpstr>  State contingent markets</vt:lpstr>
      <vt:lpstr>  State contingent markets</vt:lpstr>
      <vt:lpstr>Expected utility</vt:lpstr>
      <vt:lpstr>Purpose of utility theory</vt:lpstr>
      <vt:lpstr>Types of utility</vt:lpstr>
      <vt:lpstr>Behavioral economics</vt:lpstr>
      <vt:lpstr>Behavioral economics</vt:lpstr>
      <vt:lpstr>      Behavioral economics</vt:lpstr>
      <vt:lpstr>        Behavioral biases in financial                            decision making</vt:lpstr>
      <vt:lpstr>        Behavioral biases in financial                            decision making</vt:lpstr>
      <vt:lpstr>        Behavioral biases in financial                            decision making</vt:lpstr>
      <vt:lpstr>        Behavioral biases in financial                            decision making</vt:lpstr>
      <vt:lpstr>        Behavioral biases in financial                            decision making</vt:lpstr>
      <vt:lpstr>        Behavioral biases in financial                            decision making</vt:lpstr>
      <vt:lpstr>        Behavioral biases in financial                            decision making</vt:lpstr>
      <vt:lpstr>Information on Financial Decision Making</vt:lpstr>
      <vt:lpstr>The influence of behavioral biases in financial decision making</vt:lpstr>
      <vt:lpstr>Stock prices</vt:lpstr>
      <vt:lpstr>Capital asset pricing model</vt:lpstr>
      <vt:lpstr>Fama and French three factor model</vt:lpstr>
      <vt:lpstr>Arbitrage pricing theory</vt:lpstr>
      <vt:lpstr>Arbitrage</vt:lpstr>
      <vt:lpstr>Market efficiency</vt:lpstr>
      <vt:lpstr>Behavioral biases in financial decision making</vt:lpstr>
      <vt:lpstr>Behavioral biases in investment decision making</vt:lpstr>
      <vt:lpstr>Behavioral anomalies resulting from behavioral biases</vt:lpstr>
      <vt:lpstr>Thanks to all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Economics</dc:title>
  <dc:creator>appu</dc:creator>
  <cp:lastModifiedBy>ADMIN</cp:lastModifiedBy>
  <cp:revision>75</cp:revision>
  <dcterms:created xsi:type="dcterms:W3CDTF">2006-08-16T00:00:00Z</dcterms:created>
  <dcterms:modified xsi:type="dcterms:W3CDTF">2020-03-11T04:49:50Z</dcterms:modified>
</cp:coreProperties>
</file>